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302" r:id="rId4"/>
    <p:sldId id="259" r:id="rId5"/>
    <p:sldId id="260" r:id="rId6"/>
    <p:sldId id="261" r:id="rId7"/>
    <p:sldId id="301" r:id="rId8"/>
    <p:sldId id="262" r:id="rId9"/>
    <p:sldId id="263" r:id="rId10"/>
    <p:sldId id="264" r:id="rId11"/>
    <p:sldId id="266" r:id="rId12"/>
    <p:sldId id="267" r:id="rId13"/>
    <p:sldId id="300" r:id="rId14"/>
    <p:sldId id="269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7" r:id="rId27"/>
    <p:sldId id="289" r:id="rId28"/>
    <p:sldId id="290" r:id="rId29"/>
    <p:sldId id="293" r:id="rId30"/>
    <p:sldId id="294" r:id="rId31"/>
    <p:sldId id="295" r:id="rId32"/>
    <p:sldId id="296" r:id="rId33"/>
    <p:sldId id="297" r:id="rId34"/>
    <p:sldId id="298" r:id="rId35"/>
    <p:sldId id="299" r:id="rId36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9"/>
    <p:restoredTop sz="95080"/>
  </p:normalViewPr>
  <p:slideViewPr>
    <p:cSldViewPr>
      <p:cViewPr varScale="1">
        <p:scale>
          <a:sx n="147" d="100"/>
          <a:sy n="147" d="100"/>
        </p:scale>
        <p:origin x="212" y="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a Ardithya Chriswantoro" userId="6b674605-f45a-4fb9-bcdf-1924f5f60b62" providerId="ADAL" clId="{08A03E07-C0A5-4B5C-8EB3-F7E52E5A3EA0}"/>
    <pc:docChg chg="modSld">
      <pc:chgData name="Jessa Ardithya Chriswantoro" userId="6b674605-f45a-4fb9-bcdf-1924f5f60b62" providerId="ADAL" clId="{08A03E07-C0A5-4B5C-8EB3-F7E52E5A3EA0}" dt="2025-12-12T06:12:43.385" v="9" actId="729"/>
      <pc:docMkLst>
        <pc:docMk/>
      </pc:docMkLst>
      <pc:sldChg chg="modSp mod">
        <pc:chgData name="Jessa Ardithya Chriswantoro" userId="6b674605-f45a-4fb9-bcdf-1924f5f60b62" providerId="ADAL" clId="{08A03E07-C0A5-4B5C-8EB3-F7E52E5A3EA0}" dt="2025-12-12T03:49:40.639" v="4" actId="20577"/>
        <pc:sldMkLst>
          <pc:docMk/>
          <pc:sldMk cId="0" sldId="257"/>
        </pc:sldMkLst>
        <pc:spChg chg="mod">
          <ac:chgData name="Jessa Ardithya Chriswantoro" userId="6b674605-f45a-4fb9-bcdf-1924f5f60b62" providerId="ADAL" clId="{08A03E07-C0A5-4B5C-8EB3-F7E52E5A3EA0}" dt="2025-12-12T03:49:40.639" v="4" actId="20577"/>
          <ac:spMkLst>
            <pc:docMk/>
            <pc:sldMk cId="0" sldId="257"/>
            <ac:spMk id="5" creationId="{00000000-0000-0000-0000-000000000000}"/>
          </ac:spMkLst>
        </pc:spChg>
      </pc:sldChg>
      <pc:sldChg chg="mod modShow">
        <pc:chgData name="Jessa Ardithya Chriswantoro" userId="6b674605-f45a-4fb9-bcdf-1924f5f60b62" providerId="ADAL" clId="{08A03E07-C0A5-4B5C-8EB3-F7E52E5A3EA0}" dt="2025-12-12T03:48:30.016" v="0" actId="729"/>
        <pc:sldMkLst>
          <pc:docMk/>
          <pc:sldMk cId="0" sldId="259"/>
        </pc:sldMkLst>
      </pc:sldChg>
      <pc:sldChg chg="mod modShow">
        <pc:chgData name="Jessa Ardithya Chriswantoro" userId="6b674605-f45a-4fb9-bcdf-1924f5f60b62" providerId="ADAL" clId="{08A03E07-C0A5-4B5C-8EB3-F7E52E5A3EA0}" dt="2025-12-12T03:49:58.850" v="7" actId="729"/>
        <pc:sldMkLst>
          <pc:docMk/>
          <pc:sldMk cId="0" sldId="262"/>
        </pc:sldMkLst>
      </pc:sldChg>
      <pc:sldChg chg="mod modShow">
        <pc:chgData name="Jessa Ardithya Chriswantoro" userId="6b674605-f45a-4fb9-bcdf-1924f5f60b62" providerId="ADAL" clId="{08A03E07-C0A5-4B5C-8EB3-F7E52E5A3EA0}" dt="2025-12-12T03:49:49.083" v="5" actId="729"/>
        <pc:sldMkLst>
          <pc:docMk/>
          <pc:sldMk cId="0" sldId="263"/>
        </pc:sldMkLst>
      </pc:sldChg>
      <pc:sldChg chg="mod modShow">
        <pc:chgData name="Jessa Ardithya Chriswantoro" userId="6b674605-f45a-4fb9-bcdf-1924f5f60b62" providerId="ADAL" clId="{08A03E07-C0A5-4B5C-8EB3-F7E52E5A3EA0}" dt="2025-12-12T03:49:51.441" v="6" actId="729"/>
        <pc:sldMkLst>
          <pc:docMk/>
          <pc:sldMk cId="0" sldId="264"/>
        </pc:sldMkLst>
      </pc:sldChg>
      <pc:sldChg chg="mod modShow">
        <pc:chgData name="Jessa Ardithya Chriswantoro" userId="6b674605-f45a-4fb9-bcdf-1924f5f60b62" providerId="ADAL" clId="{08A03E07-C0A5-4B5C-8EB3-F7E52E5A3EA0}" dt="2025-12-12T04:07:42.124" v="8" actId="729"/>
        <pc:sldMkLst>
          <pc:docMk/>
          <pc:sldMk cId="0" sldId="284"/>
        </pc:sldMkLst>
      </pc:sldChg>
      <pc:sldChg chg="mod modShow">
        <pc:chgData name="Jessa Ardithya Chriswantoro" userId="6b674605-f45a-4fb9-bcdf-1924f5f60b62" providerId="ADAL" clId="{08A03E07-C0A5-4B5C-8EB3-F7E52E5A3EA0}" dt="2025-12-12T06:12:43.385" v="9" actId="729"/>
        <pc:sldMkLst>
          <pc:docMk/>
          <pc:sldMk cId="0" sldId="299"/>
        </pc:sldMkLst>
      </pc:sldChg>
      <pc:sldChg chg="mod modShow">
        <pc:chgData name="Jessa Ardithya Chriswantoro" userId="6b674605-f45a-4fb9-bcdf-1924f5f60b62" providerId="ADAL" clId="{08A03E07-C0A5-4B5C-8EB3-F7E52E5A3EA0}" dt="2025-12-12T03:48:45.367" v="1" actId="729"/>
        <pc:sldMkLst>
          <pc:docMk/>
          <pc:sldMk cId="0" sldId="3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E4B13-D2F1-0540-99AA-DCDC8D17C196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62141-4BEB-8D4A-8EED-29DA7D135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0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62141-4BEB-8D4A-8EED-29DA7D1355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09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ef13bad0bf_0_2936:notes"/>
          <p:cNvSpPr txBox="1">
            <a:spLocks noGrp="1"/>
          </p:cNvSpPr>
          <p:nvPr>
            <p:ph type="body" idx="1"/>
          </p:nvPr>
        </p:nvSpPr>
        <p:spPr>
          <a:xfrm>
            <a:off x="639115" y="4172943"/>
            <a:ext cx="51129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650" tIns="85650" rIns="85650" bIns="856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b="1"/>
              <a:t>Talking points: (fairly quick on this slide - first row has mainly been covered and second row will be in next slides)</a:t>
            </a:r>
            <a:endParaRPr/>
          </a:p>
          <a:p>
            <a:pPr marL="4445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Here you can see some of the key way that Capella benefits customers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1" name="Google Shape;1471;g2ef13bad0bf_0_2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93725" y="1082675"/>
            <a:ext cx="5202238" cy="2927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2db83b12826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/>
              <a:t>Key points: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 applications and requirements grow, things look more like this. Where app requirements use a variety of data management technologies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Transition: And creating and supporting all those data management technologies is costly.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6" name="Google Shape;1476;g2db83b12826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617282" y="0"/>
            <a:ext cx="7527290" cy="5143500"/>
          </a:xfrm>
          <a:custGeom>
            <a:avLst/>
            <a:gdLst/>
            <a:ahLst/>
            <a:cxnLst/>
            <a:rect l="l" t="t" r="r" b="b"/>
            <a:pathLst>
              <a:path w="7527290" h="5143500">
                <a:moveTo>
                  <a:pt x="7526717" y="5143499"/>
                </a:moveTo>
                <a:lnTo>
                  <a:pt x="0" y="5143499"/>
                </a:lnTo>
                <a:lnTo>
                  <a:pt x="1705665" y="0"/>
                </a:lnTo>
                <a:lnTo>
                  <a:pt x="7526717" y="0"/>
                </a:lnTo>
                <a:lnTo>
                  <a:pt x="7526717" y="5143499"/>
                </a:lnTo>
                <a:close/>
              </a:path>
            </a:pathLst>
          </a:custGeom>
          <a:solidFill>
            <a:srgbClr val="FFF0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40592" y="1123517"/>
            <a:ext cx="806281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262626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262626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262626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388769" cy="51434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08892" y="0"/>
            <a:ext cx="3635107" cy="410792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262626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262626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">
  <p:cSld name="Content 4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>
            <a:spLocks noGrp="1"/>
          </p:cNvSpPr>
          <p:nvPr>
            <p:ph type="title"/>
          </p:nvPr>
        </p:nvSpPr>
        <p:spPr>
          <a:xfrm>
            <a:off x="298742" y="351835"/>
            <a:ext cx="82038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body" idx="1"/>
          </p:nvPr>
        </p:nvSpPr>
        <p:spPr>
          <a:xfrm>
            <a:off x="298847" y="1101702"/>
            <a:ext cx="8189100" cy="3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280988" algn="l" rtl="0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sz="1725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1938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4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4765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4765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517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298742" y="351835"/>
            <a:ext cx="82035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298847" y="1311675"/>
            <a:ext cx="8189100" cy="3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2"/>
          </p:nvPr>
        </p:nvSpPr>
        <p:spPr>
          <a:xfrm>
            <a:off x="298639" y="839391"/>
            <a:ext cx="82035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9659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5393" y="1340634"/>
            <a:ext cx="8733213" cy="894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4572" y="1319943"/>
            <a:ext cx="8352155" cy="13227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46811" y="4995908"/>
            <a:ext cx="175259" cy="125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262626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87.png"/><Relationship Id="rId21" Type="http://schemas.openxmlformats.org/officeDocument/2006/relationships/image" Target="../media/image69.png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47" Type="http://schemas.openxmlformats.org/officeDocument/2006/relationships/image" Target="../media/image95.png"/><Relationship Id="rId50" Type="http://schemas.openxmlformats.org/officeDocument/2006/relationships/image" Target="../media/image98.png"/><Relationship Id="rId55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12.png"/><Relationship Id="rId16" Type="http://schemas.openxmlformats.org/officeDocument/2006/relationships/image" Target="../media/image64.png"/><Relationship Id="rId29" Type="http://schemas.openxmlformats.org/officeDocument/2006/relationships/image" Target="../media/image77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37" Type="http://schemas.openxmlformats.org/officeDocument/2006/relationships/image" Target="../media/image85.png"/><Relationship Id="rId40" Type="http://schemas.openxmlformats.org/officeDocument/2006/relationships/image" Target="../media/image88.png"/><Relationship Id="rId45" Type="http://schemas.openxmlformats.org/officeDocument/2006/relationships/image" Target="../media/image93.png"/><Relationship Id="rId53" Type="http://schemas.openxmlformats.org/officeDocument/2006/relationships/image" Target="../media/image101.png"/><Relationship Id="rId58" Type="http://schemas.openxmlformats.org/officeDocument/2006/relationships/image" Target="../media/image105.png"/><Relationship Id="rId5" Type="http://schemas.openxmlformats.org/officeDocument/2006/relationships/image" Target="../media/image53.png"/><Relationship Id="rId19" Type="http://schemas.openxmlformats.org/officeDocument/2006/relationships/image" Target="../media/image67.png"/><Relationship Id="rId4" Type="http://schemas.openxmlformats.org/officeDocument/2006/relationships/image" Target="../media/image48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Relationship Id="rId35" Type="http://schemas.openxmlformats.org/officeDocument/2006/relationships/image" Target="../media/image83.png"/><Relationship Id="rId43" Type="http://schemas.openxmlformats.org/officeDocument/2006/relationships/image" Target="../media/image91.png"/><Relationship Id="rId48" Type="http://schemas.openxmlformats.org/officeDocument/2006/relationships/image" Target="../media/image96.png"/><Relationship Id="rId56" Type="http://schemas.openxmlformats.org/officeDocument/2006/relationships/image" Target="../media/image103.png"/><Relationship Id="rId8" Type="http://schemas.openxmlformats.org/officeDocument/2006/relationships/image" Target="../media/image56.png"/><Relationship Id="rId51" Type="http://schemas.openxmlformats.org/officeDocument/2006/relationships/image" Target="../media/image99.png"/><Relationship Id="rId3" Type="http://schemas.openxmlformats.org/officeDocument/2006/relationships/image" Target="../media/image47.png"/><Relationship Id="rId12" Type="http://schemas.openxmlformats.org/officeDocument/2006/relationships/image" Target="../media/image60.jp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33" Type="http://schemas.openxmlformats.org/officeDocument/2006/relationships/image" Target="../media/image81.png"/><Relationship Id="rId38" Type="http://schemas.openxmlformats.org/officeDocument/2006/relationships/image" Target="../media/image86.png"/><Relationship Id="rId46" Type="http://schemas.openxmlformats.org/officeDocument/2006/relationships/image" Target="../media/image94.png"/><Relationship Id="rId59" Type="http://schemas.openxmlformats.org/officeDocument/2006/relationships/image" Target="../media/image106.jpg"/><Relationship Id="rId20" Type="http://schemas.openxmlformats.org/officeDocument/2006/relationships/image" Target="../media/image68.png"/><Relationship Id="rId41" Type="http://schemas.openxmlformats.org/officeDocument/2006/relationships/image" Target="../media/image89.png"/><Relationship Id="rId54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49" Type="http://schemas.openxmlformats.org/officeDocument/2006/relationships/image" Target="../media/image97.png"/><Relationship Id="rId57" Type="http://schemas.openxmlformats.org/officeDocument/2006/relationships/image" Target="../media/image104.png"/><Relationship Id="rId10" Type="http://schemas.openxmlformats.org/officeDocument/2006/relationships/image" Target="../media/image58.png"/><Relationship Id="rId31" Type="http://schemas.openxmlformats.org/officeDocument/2006/relationships/image" Target="../media/image79.png"/><Relationship Id="rId44" Type="http://schemas.openxmlformats.org/officeDocument/2006/relationships/image" Target="../media/image92.png"/><Relationship Id="rId52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107.png"/><Relationship Id="rId21" Type="http://schemas.openxmlformats.org/officeDocument/2006/relationships/image" Target="../media/image125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29.png"/><Relationship Id="rId21" Type="http://schemas.openxmlformats.org/officeDocument/2006/relationships/image" Target="../media/image147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12.png"/><Relationship Id="rId16" Type="http://schemas.openxmlformats.org/officeDocument/2006/relationships/image" Target="../media/image142.png"/><Relationship Id="rId20" Type="http://schemas.openxmlformats.org/officeDocument/2006/relationships/image" Target="../media/image1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5" Type="http://schemas.openxmlformats.org/officeDocument/2006/relationships/image" Target="../media/image151.jpg"/><Relationship Id="rId4" Type="http://schemas.openxmlformats.org/officeDocument/2006/relationships/image" Target="../media/image15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5" Type="http://schemas.openxmlformats.org/officeDocument/2006/relationships/image" Target="../media/image171.jpg"/><Relationship Id="rId4" Type="http://schemas.openxmlformats.org/officeDocument/2006/relationships/image" Target="../media/image170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" Type="http://schemas.openxmlformats.org/officeDocument/2006/relationships/image" Target="../media/image173.png"/><Relationship Id="rId16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18" Type="http://schemas.openxmlformats.org/officeDocument/2006/relationships/image" Target="../media/image20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17" Type="http://schemas.openxmlformats.org/officeDocument/2006/relationships/image" Target="../media/image204.png"/><Relationship Id="rId2" Type="http://schemas.openxmlformats.org/officeDocument/2006/relationships/image" Target="../media/image189.png"/><Relationship Id="rId16" Type="http://schemas.openxmlformats.org/officeDocument/2006/relationships/image" Target="../media/image203.png"/><Relationship Id="rId20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image" Target="../media/image202.png"/><Relationship Id="rId10" Type="http://schemas.openxmlformats.org/officeDocument/2006/relationships/image" Target="../media/image197.png"/><Relationship Id="rId19" Type="http://schemas.openxmlformats.org/officeDocument/2006/relationships/image" Target="../media/image206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7.jpg"/><Relationship Id="rId5" Type="http://schemas.openxmlformats.org/officeDocument/2006/relationships/image" Target="../media/image216.jpg"/><Relationship Id="rId4" Type="http://schemas.openxmlformats.org/officeDocument/2006/relationships/image" Target="../media/image215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jp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jpg"/><Relationship Id="rId5" Type="http://schemas.openxmlformats.org/officeDocument/2006/relationships/image" Target="../media/image225.jpg"/><Relationship Id="rId4" Type="http://schemas.openxmlformats.org/officeDocument/2006/relationships/image" Target="../media/image224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.jpg"/><Relationship Id="rId7" Type="http://schemas.openxmlformats.org/officeDocument/2006/relationships/image" Target="../media/image233.jpg"/><Relationship Id="rId12" Type="http://schemas.openxmlformats.org/officeDocument/2006/relationships/image" Target="../media/image238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jpg"/><Relationship Id="rId5" Type="http://schemas.openxmlformats.org/officeDocument/2006/relationships/image" Target="../media/image231.png"/><Relationship Id="rId15" Type="http://schemas.openxmlformats.org/officeDocument/2006/relationships/image" Target="../media/image241.png"/><Relationship Id="rId10" Type="http://schemas.openxmlformats.org/officeDocument/2006/relationships/image" Target="../media/image236.png"/><Relationship Id="rId4" Type="http://schemas.openxmlformats.org/officeDocument/2006/relationships/image" Target="../media/image230.jp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2.png"/><Relationship Id="rId7" Type="http://schemas.openxmlformats.org/officeDocument/2006/relationships/image" Target="../media/image2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34.png"/><Relationship Id="rId10" Type="http://schemas.openxmlformats.org/officeDocument/2006/relationships/image" Target="../media/image247.png"/><Relationship Id="rId4" Type="http://schemas.openxmlformats.org/officeDocument/2006/relationships/image" Target="../media/image37.png"/><Relationship Id="rId9" Type="http://schemas.openxmlformats.org/officeDocument/2006/relationships/image" Target="../media/image2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9.jp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44500"/>
            <a:ext cx="8860790" cy="4699000"/>
            <a:chOff x="0" y="0"/>
            <a:chExt cx="8860790" cy="4699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5823" y="1700327"/>
              <a:ext cx="3224379" cy="29986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79418"/>
              <a:ext cx="6645275" cy="3064510"/>
            </a:xfrm>
            <a:custGeom>
              <a:avLst/>
              <a:gdLst/>
              <a:ahLst/>
              <a:cxnLst/>
              <a:rect l="l" t="t" r="r" b="b"/>
              <a:pathLst>
                <a:path w="6645275" h="3064510">
                  <a:moveTo>
                    <a:pt x="6563448" y="3063956"/>
                  </a:moveTo>
                  <a:lnTo>
                    <a:pt x="0" y="3063956"/>
                  </a:lnTo>
                  <a:lnTo>
                    <a:pt x="0" y="0"/>
                  </a:lnTo>
                  <a:lnTo>
                    <a:pt x="6563448" y="0"/>
                  </a:lnTo>
                  <a:lnTo>
                    <a:pt x="6562831" y="1462"/>
                  </a:lnTo>
                  <a:lnTo>
                    <a:pt x="6645051" y="219942"/>
                  </a:lnTo>
                  <a:lnTo>
                    <a:pt x="6612635" y="246648"/>
                  </a:lnTo>
                  <a:lnTo>
                    <a:pt x="6580329" y="277148"/>
                  </a:lnTo>
                  <a:lnTo>
                    <a:pt x="6548134" y="311432"/>
                  </a:lnTo>
                  <a:lnTo>
                    <a:pt x="6516050" y="349489"/>
                  </a:lnTo>
                  <a:lnTo>
                    <a:pt x="6484077" y="391308"/>
                  </a:lnTo>
                  <a:lnTo>
                    <a:pt x="6457422" y="428723"/>
                  </a:lnTo>
                  <a:lnTo>
                    <a:pt x="6431579" y="468993"/>
                  </a:lnTo>
                  <a:lnTo>
                    <a:pt x="6406554" y="512125"/>
                  </a:lnTo>
                  <a:lnTo>
                    <a:pt x="6382349" y="558124"/>
                  </a:lnTo>
                  <a:lnTo>
                    <a:pt x="6358970" y="606997"/>
                  </a:lnTo>
                  <a:lnTo>
                    <a:pt x="6336421" y="658750"/>
                  </a:lnTo>
                  <a:lnTo>
                    <a:pt x="6319883" y="699149"/>
                  </a:lnTo>
                  <a:lnTo>
                    <a:pt x="6304219" y="741245"/>
                  </a:lnTo>
                  <a:lnTo>
                    <a:pt x="6289430" y="785042"/>
                  </a:lnTo>
                  <a:lnTo>
                    <a:pt x="6275517" y="830539"/>
                  </a:lnTo>
                  <a:lnTo>
                    <a:pt x="6262481" y="877740"/>
                  </a:lnTo>
                  <a:lnTo>
                    <a:pt x="6250322" y="926647"/>
                  </a:lnTo>
                  <a:lnTo>
                    <a:pt x="6239043" y="977260"/>
                  </a:lnTo>
                  <a:lnTo>
                    <a:pt x="6228643" y="1029581"/>
                  </a:lnTo>
                  <a:lnTo>
                    <a:pt x="6221072" y="1072700"/>
                  </a:lnTo>
                  <a:lnTo>
                    <a:pt x="6214297" y="1116973"/>
                  </a:lnTo>
                  <a:lnTo>
                    <a:pt x="6208317" y="1162399"/>
                  </a:lnTo>
                  <a:lnTo>
                    <a:pt x="6203133" y="1208979"/>
                  </a:lnTo>
                  <a:lnTo>
                    <a:pt x="6198745" y="1256712"/>
                  </a:lnTo>
                  <a:lnTo>
                    <a:pt x="6195153" y="1305598"/>
                  </a:lnTo>
                  <a:lnTo>
                    <a:pt x="6192359" y="1355635"/>
                  </a:lnTo>
                  <a:lnTo>
                    <a:pt x="6190363" y="1406824"/>
                  </a:lnTo>
                  <a:lnTo>
                    <a:pt x="6189165" y="1459164"/>
                  </a:lnTo>
                  <a:lnTo>
                    <a:pt x="6188765" y="1512655"/>
                  </a:lnTo>
                  <a:lnTo>
                    <a:pt x="6188765" y="1551070"/>
                  </a:lnTo>
                  <a:lnTo>
                    <a:pt x="6189165" y="1604561"/>
                  </a:lnTo>
                  <a:lnTo>
                    <a:pt x="6190363" y="1656900"/>
                  </a:lnTo>
                  <a:lnTo>
                    <a:pt x="6192359" y="1708089"/>
                  </a:lnTo>
                  <a:lnTo>
                    <a:pt x="6195153" y="1758127"/>
                  </a:lnTo>
                  <a:lnTo>
                    <a:pt x="6198745" y="1807012"/>
                  </a:lnTo>
                  <a:lnTo>
                    <a:pt x="6203133" y="1854745"/>
                  </a:lnTo>
                  <a:lnTo>
                    <a:pt x="6208317" y="1901325"/>
                  </a:lnTo>
                  <a:lnTo>
                    <a:pt x="6214297" y="1946752"/>
                  </a:lnTo>
                  <a:lnTo>
                    <a:pt x="6221072" y="1991025"/>
                  </a:lnTo>
                  <a:lnTo>
                    <a:pt x="6228643" y="2034143"/>
                  </a:lnTo>
                  <a:lnTo>
                    <a:pt x="6238671" y="2086468"/>
                  </a:lnTo>
                  <a:lnTo>
                    <a:pt x="6249584" y="2137089"/>
                  </a:lnTo>
                  <a:lnTo>
                    <a:pt x="6261380" y="2186004"/>
                  </a:lnTo>
                  <a:lnTo>
                    <a:pt x="6274055" y="2233214"/>
                  </a:lnTo>
                  <a:lnTo>
                    <a:pt x="6287606" y="2278716"/>
                  </a:lnTo>
                  <a:lnTo>
                    <a:pt x="6302032" y="2322511"/>
                  </a:lnTo>
                  <a:lnTo>
                    <a:pt x="6317330" y="2364597"/>
                  </a:lnTo>
                  <a:lnTo>
                    <a:pt x="6333496" y="2404974"/>
                  </a:lnTo>
                  <a:lnTo>
                    <a:pt x="6356045" y="2456777"/>
                  </a:lnTo>
                  <a:lnTo>
                    <a:pt x="6379424" y="2505792"/>
                  </a:lnTo>
                  <a:lnTo>
                    <a:pt x="6403629" y="2552013"/>
                  </a:lnTo>
                  <a:lnTo>
                    <a:pt x="6428654" y="2595438"/>
                  </a:lnTo>
                  <a:lnTo>
                    <a:pt x="6454497" y="2636061"/>
                  </a:lnTo>
                  <a:lnTo>
                    <a:pt x="6481152" y="2673878"/>
                  </a:lnTo>
                  <a:lnTo>
                    <a:pt x="6513130" y="2715804"/>
                  </a:lnTo>
                  <a:lnTo>
                    <a:pt x="6545552" y="2753865"/>
                  </a:lnTo>
                  <a:lnTo>
                    <a:pt x="6578335" y="2788138"/>
                  </a:lnTo>
                  <a:lnTo>
                    <a:pt x="6611477" y="2818624"/>
                  </a:lnTo>
                  <a:lnTo>
                    <a:pt x="6644974" y="2845322"/>
                  </a:lnTo>
                  <a:lnTo>
                    <a:pt x="6562831" y="3062493"/>
                  </a:lnTo>
                  <a:lnTo>
                    <a:pt x="6563448" y="3063956"/>
                  </a:lnTo>
                  <a:close/>
                </a:path>
              </a:pathLst>
            </a:custGeom>
            <a:solidFill>
              <a:srgbClr val="FFF0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3168" y="1251165"/>
              <a:ext cx="697119" cy="6901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3373" y="0"/>
              <a:ext cx="557212" cy="15787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497" y="367904"/>
              <a:ext cx="2210563" cy="50391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71687" y="4823829"/>
            <a:ext cx="340296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15" dirty="0">
                <a:latin typeface="Tahoma"/>
                <a:cs typeface="Tahoma"/>
              </a:rPr>
              <a:t>Conﬁdential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20" dirty="0">
                <a:latin typeface="Tahoma"/>
                <a:cs typeface="Tahoma"/>
              </a:rPr>
              <a:t>and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Proprietary.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20" dirty="0">
                <a:latin typeface="Tahoma"/>
                <a:cs typeface="Tahoma"/>
              </a:rPr>
              <a:t>Do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not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distribute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without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Couchbase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consent.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-50" dirty="0">
                <a:latin typeface="Tahoma"/>
                <a:cs typeface="Tahoma"/>
              </a:rPr>
              <a:t>©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Couchbase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dirty="0">
                <a:latin typeface="Tahoma"/>
                <a:cs typeface="Tahoma"/>
              </a:rPr>
              <a:t>2024.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All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rights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5" dirty="0">
                <a:latin typeface="Tahoma"/>
                <a:cs typeface="Tahoma"/>
              </a:rPr>
              <a:t>reserved.</a:t>
            </a:r>
            <a:endParaRPr sz="5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3324" y="3383558"/>
            <a:ext cx="2580875" cy="674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b="1" spc="30" dirty="0">
                <a:latin typeface="Arial"/>
                <a:cs typeface="Arial"/>
              </a:rPr>
              <a:t>Jessa </a:t>
            </a:r>
            <a:r>
              <a:rPr lang="en-US" sz="1100" b="1" spc="30" dirty="0" err="1">
                <a:latin typeface="Arial"/>
                <a:cs typeface="Arial"/>
              </a:rPr>
              <a:t>Ardithya</a:t>
            </a:r>
            <a:r>
              <a:rPr lang="en-US" sz="1100" b="1" spc="30" dirty="0">
                <a:latin typeface="Arial"/>
                <a:cs typeface="Arial"/>
              </a:rPr>
              <a:t> </a:t>
            </a:r>
            <a:r>
              <a:rPr lang="en-US" sz="1100" b="1" spc="30" dirty="0" err="1">
                <a:latin typeface="Arial"/>
                <a:cs typeface="Arial"/>
              </a:rPr>
              <a:t>Chriswantoro</a:t>
            </a:r>
            <a:r>
              <a:rPr sz="1100" b="1" spc="15" dirty="0">
                <a:latin typeface="Arial"/>
                <a:cs typeface="Arial"/>
              </a:rPr>
              <a:t>,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lang="en-US" sz="1100" b="1" spc="5" dirty="0">
                <a:latin typeface="Arial"/>
                <a:cs typeface="Arial"/>
              </a:rPr>
              <a:t>Presales Platform 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100" b="1" spc="10" dirty="0">
                <a:latin typeface="Arial"/>
                <a:cs typeface="Arial"/>
              </a:rPr>
              <a:t>202</a:t>
            </a:r>
            <a:r>
              <a:rPr lang="en-US" sz="1100" b="1" spc="10" dirty="0">
                <a:latin typeface="Arial"/>
                <a:cs typeface="Arial"/>
              </a:rPr>
              <a:t>5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67205" y="532307"/>
            <a:ext cx="3195320" cy="795020"/>
            <a:chOff x="348615" y="205740"/>
            <a:chExt cx="3195320" cy="795020"/>
          </a:xfrm>
        </p:grpSpPr>
        <p:sp>
          <p:nvSpPr>
            <p:cNvPr id="12" name="object 12"/>
            <p:cNvSpPr/>
            <p:nvPr/>
          </p:nvSpPr>
          <p:spPr>
            <a:xfrm>
              <a:off x="348615" y="205740"/>
              <a:ext cx="3195320" cy="795020"/>
            </a:xfrm>
            <a:custGeom>
              <a:avLst/>
              <a:gdLst/>
              <a:ahLst/>
              <a:cxnLst/>
              <a:rect l="l" t="t" r="r" b="b"/>
              <a:pathLst>
                <a:path w="3195320" h="795019">
                  <a:moveTo>
                    <a:pt x="3194774" y="794474"/>
                  </a:moveTo>
                  <a:lnTo>
                    <a:pt x="0" y="794474"/>
                  </a:lnTo>
                  <a:lnTo>
                    <a:pt x="0" y="0"/>
                  </a:lnTo>
                  <a:lnTo>
                    <a:pt x="3194774" y="0"/>
                  </a:lnTo>
                  <a:lnTo>
                    <a:pt x="3194774" y="794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730" y="322146"/>
              <a:ext cx="2448849" cy="556984"/>
            </a:xfrm>
            <a:prstGeom prst="rect">
              <a:avLst/>
            </a:prstGeom>
          </p:spPr>
        </p:pic>
      </p:grpSp>
      <p:sp>
        <p:nvSpPr>
          <p:cNvPr id="14" name="Google Shape;525;p85">
            <a:extLst>
              <a:ext uri="{FF2B5EF4-FFF2-40B4-BE49-F238E27FC236}">
                <a16:creationId xmlns:a16="http://schemas.microsoft.com/office/drawing/2014/main" id="{190B7320-941D-F599-F75D-275033A6B2F1}"/>
              </a:ext>
            </a:extLst>
          </p:cNvPr>
          <p:cNvSpPr txBox="1">
            <a:spLocks/>
          </p:cNvSpPr>
          <p:nvPr/>
        </p:nvSpPr>
        <p:spPr>
          <a:xfrm>
            <a:off x="375509" y="1777049"/>
            <a:ext cx="57147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 rtl="0">
              <a:lnSpc>
                <a:spcPct val="90000"/>
              </a:lnSpc>
              <a:buSzPts val="2100"/>
            </a:pPr>
            <a:r>
              <a:rPr lang="en-ID" sz="3600" kern="0" dirty="0"/>
              <a:t>Get Started With Couchbase </a:t>
            </a:r>
            <a:endParaRPr lang="en-ID" kern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1687" y="4823829"/>
            <a:ext cx="340296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15" dirty="0">
                <a:latin typeface="Tahoma"/>
                <a:cs typeface="Tahoma"/>
              </a:rPr>
              <a:t>Conﬁdential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20" dirty="0">
                <a:latin typeface="Tahoma"/>
                <a:cs typeface="Tahoma"/>
              </a:rPr>
              <a:t>and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Proprietary.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20" dirty="0">
                <a:latin typeface="Tahoma"/>
                <a:cs typeface="Tahoma"/>
              </a:rPr>
              <a:t>Do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not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distribute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without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Couchbase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consent.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-50" dirty="0">
                <a:latin typeface="Tahoma"/>
                <a:cs typeface="Tahoma"/>
              </a:rPr>
              <a:t>©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Couchbase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dirty="0">
                <a:latin typeface="Tahoma"/>
                <a:cs typeface="Tahoma"/>
              </a:rPr>
              <a:t>2024.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All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rights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5" dirty="0">
                <a:latin typeface="Tahoma"/>
                <a:cs typeface="Tahoma"/>
              </a:rPr>
              <a:t>reserved.</a:t>
            </a:r>
            <a:endParaRPr sz="5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1315" y="4747500"/>
            <a:ext cx="251820" cy="24834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913714" y="4809309"/>
            <a:ext cx="692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A5A5A5"/>
                </a:solidFill>
                <a:latin typeface="Tahoma"/>
                <a:cs typeface="Tahoma"/>
              </a:rPr>
              <a:t>9</a:t>
            </a:r>
            <a:endParaRPr sz="6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00300" y="1209083"/>
            <a:ext cx="0" cy="3002280"/>
          </a:xfrm>
          <a:custGeom>
            <a:avLst/>
            <a:gdLst/>
            <a:ahLst/>
            <a:cxnLst/>
            <a:rect l="l" t="t" r="r" b="b"/>
            <a:pathLst>
              <a:path h="3002279">
                <a:moveTo>
                  <a:pt x="0" y="0"/>
                </a:moveTo>
                <a:lnTo>
                  <a:pt x="0" y="3002099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0" y="1209083"/>
            <a:ext cx="0" cy="3002280"/>
          </a:xfrm>
          <a:custGeom>
            <a:avLst/>
            <a:gdLst/>
            <a:ahLst/>
            <a:cxnLst/>
            <a:rect l="l" t="t" r="r" b="b"/>
            <a:pathLst>
              <a:path h="3002279">
                <a:moveTo>
                  <a:pt x="0" y="0"/>
                </a:moveTo>
                <a:lnTo>
                  <a:pt x="0" y="3002099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43700" y="1209083"/>
            <a:ext cx="0" cy="3002280"/>
          </a:xfrm>
          <a:custGeom>
            <a:avLst/>
            <a:gdLst/>
            <a:ahLst/>
            <a:cxnLst/>
            <a:rect l="l" t="t" r="r" b="b"/>
            <a:pathLst>
              <a:path h="3002279">
                <a:moveTo>
                  <a:pt x="0" y="0"/>
                </a:moveTo>
                <a:lnTo>
                  <a:pt x="0" y="3002099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490073"/>
            <a:ext cx="485775" cy="9652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35540" y="0"/>
            <a:ext cx="487044" cy="112395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73050" y="352880"/>
            <a:ext cx="40633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70" dirty="0"/>
              <a:t>Industry</a:t>
            </a:r>
            <a:r>
              <a:rPr sz="2100" spc="-45" dirty="0"/>
              <a:t> </a:t>
            </a:r>
            <a:r>
              <a:rPr sz="2100" spc="55" dirty="0"/>
              <a:t>&amp;</a:t>
            </a:r>
            <a:r>
              <a:rPr sz="2100" spc="-45" dirty="0"/>
              <a:t> </a:t>
            </a:r>
            <a:r>
              <a:rPr sz="2100" spc="75" dirty="0"/>
              <a:t>Innovation</a:t>
            </a:r>
            <a:r>
              <a:rPr sz="2100" spc="-45" dirty="0"/>
              <a:t> </a:t>
            </a:r>
            <a:r>
              <a:rPr sz="2100" spc="20" dirty="0"/>
              <a:t>Leaders</a:t>
            </a:r>
            <a:endParaRPr sz="2100"/>
          </a:p>
        </p:txBody>
      </p:sp>
      <p:sp>
        <p:nvSpPr>
          <p:cNvPr id="11" name="object 11"/>
          <p:cNvSpPr txBox="1"/>
          <p:nvPr/>
        </p:nvSpPr>
        <p:spPr>
          <a:xfrm>
            <a:off x="569221" y="1608101"/>
            <a:ext cx="1482090" cy="35242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62255" marR="5080" indent="-250190">
              <a:lnSpc>
                <a:spcPts val="1250"/>
              </a:lnSpc>
              <a:spcBef>
                <a:spcPts val="200"/>
              </a:spcBef>
            </a:pPr>
            <a:r>
              <a:rPr sz="1100" spc="45" dirty="0">
                <a:latin typeface="Tahoma"/>
                <a:cs typeface="Tahoma"/>
              </a:rPr>
              <a:t>Globa</a:t>
            </a:r>
            <a:r>
              <a:rPr sz="1100" spc="20" dirty="0">
                <a:latin typeface="Tahoma"/>
                <a:cs typeface="Tahoma"/>
              </a:rPr>
              <a:t>l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35" dirty="0">
                <a:latin typeface="Tahoma"/>
                <a:cs typeface="Tahoma"/>
              </a:rPr>
              <a:t>frau</a:t>
            </a:r>
            <a:r>
              <a:rPr sz="1100" spc="55" dirty="0">
                <a:latin typeface="Tahoma"/>
                <a:cs typeface="Tahoma"/>
              </a:rPr>
              <a:t>d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30" dirty="0">
                <a:latin typeface="Tahoma"/>
                <a:cs typeface="Tahoma"/>
              </a:rPr>
              <a:t>detection  </a:t>
            </a:r>
            <a:r>
              <a:rPr sz="1100" spc="50" dirty="0">
                <a:latin typeface="Tahoma"/>
                <a:cs typeface="Tahoma"/>
              </a:rPr>
              <a:t>and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35" dirty="0">
                <a:latin typeface="Tahoma"/>
                <a:cs typeface="Tahoma"/>
              </a:rPr>
              <a:t>prevention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7223" y="1200315"/>
            <a:ext cx="906928" cy="32397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24018" y="1175565"/>
            <a:ext cx="1474424" cy="39873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45736" y="2298058"/>
            <a:ext cx="1326515" cy="1977389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30"/>
              </a:spcBef>
            </a:pPr>
            <a:r>
              <a:rPr sz="3300" b="1" spc="-60" dirty="0">
                <a:solidFill>
                  <a:srgbClr val="FC9B0C"/>
                </a:solidFill>
                <a:latin typeface="Arial"/>
                <a:cs typeface="Arial"/>
              </a:rPr>
              <a:t>3B+</a:t>
            </a:r>
            <a:endParaRPr sz="330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  <a:spcBef>
                <a:spcPts val="85"/>
              </a:spcBef>
            </a:pPr>
            <a:r>
              <a:rPr sz="1200" spc="45" dirty="0">
                <a:latin typeface="Tahoma"/>
                <a:cs typeface="Tahoma"/>
              </a:rPr>
              <a:t>paymen</a:t>
            </a:r>
            <a:r>
              <a:rPr sz="1200" spc="30" dirty="0">
                <a:latin typeface="Tahoma"/>
                <a:cs typeface="Tahoma"/>
              </a:rPr>
              <a:t>t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accounts  </a:t>
            </a:r>
            <a:r>
              <a:rPr sz="1200" spc="40" dirty="0">
                <a:latin typeface="Tahoma"/>
                <a:cs typeface="Tahoma"/>
              </a:rPr>
              <a:t>protected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ahoma"/>
              <a:cs typeface="Tahoma"/>
            </a:endParaRPr>
          </a:p>
          <a:p>
            <a:pPr marL="1270" algn="ctr">
              <a:lnSpc>
                <a:spcPts val="3954"/>
              </a:lnSpc>
              <a:spcBef>
                <a:spcPts val="5"/>
              </a:spcBef>
            </a:pPr>
            <a:r>
              <a:rPr sz="3300" b="1" spc="35" dirty="0">
                <a:solidFill>
                  <a:srgbClr val="FC9B0C"/>
                </a:solidFill>
                <a:latin typeface="Arial"/>
                <a:cs typeface="Arial"/>
              </a:rPr>
              <a:t>65%</a:t>
            </a:r>
            <a:endParaRPr sz="3300">
              <a:latin typeface="Arial"/>
              <a:cs typeface="Arial"/>
            </a:endParaRPr>
          </a:p>
          <a:p>
            <a:pPr marL="146050" marR="137160" algn="ctr">
              <a:lnSpc>
                <a:spcPts val="1370"/>
              </a:lnSpc>
              <a:spcBef>
                <a:spcPts val="95"/>
              </a:spcBef>
            </a:pPr>
            <a:r>
              <a:rPr sz="1200" spc="50" dirty="0">
                <a:latin typeface="Tahoma"/>
                <a:cs typeface="Tahoma"/>
              </a:rPr>
              <a:t>o</a:t>
            </a:r>
            <a:r>
              <a:rPr sz="1200" spc="30" dirty="0">
                <a:latin typeface="Tahoma"/>
                <a:cs typeface="Tahoma"/>
              </a:rPr>
              <a:t>f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world’</a:t>
            </a:r>
            <a:r>
              <a:rPr sz="1200" spc="35" dirty="0">
                <a:latin typeface="Tahoma"/>
                <a:cs typeface="Tahoma"/>
              </a:rPr>
              <a:t>s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card  </a:t>
            </a:r>
            <a:r>
              <a:rPr sz="1200" spc="35" dirty="0">
                <a:latin typeface="Tahoma"/>
                <a:cs typeface="Tahoma"/>
              </a:rPr>
              <a:t>accounts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78486" y="1608101"/>
            <a:ext cx="1804035" cy="35242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5400" marR="5080" indent="-13335">
              <a:lnSpc>
                <a:spcPts val="1250"/>
              </a:lnSpc>
              <a:spcBef>
                <a:spcPts val="200"/>
              </a:spcBef>
            </a:pPr>
            <a:r>
              <a:rPr sz="1100" spc="40" dirty="0">
                <a:latin typeface="Tahoma"/>
                <a:cs typeface="Tahoma"/>
              </a:rPr>
              <a:t>Oﬄine-ﬁrs</a:t>
            </a:r>
            <a:r>
              <a:rPr sz="1100" spc="30" dirty="0">
                <a:latin typeface="Tahoma"/>
                <a:cs typeface="Tahoma"/>
              </a:rPr>
              <a:t>t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30" dirty="0">
                <a:latin typeface="Tahoma"/>
                <a:cs typeface="Tahoma"/>
              </a:rPr>
              <a:t>application</a:t>
            </a:r>
            <a:r>
              <a:rPr sz="1100" spc="40" dirty="0">
                <a:latin typeface="Tahoma"/>
                <a:cs typeface="Tahoma"/>
              </a:rPr>
              <a:t>s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35" dirty="0">
                <a:latin typeface="Tahoma"/>
                <a:cs typeface="Tahoma"/>
              </a:rPr>
              <a:t>for  </a:t>
            </a:r>
            <a:r>
              <a:rPr sz="1100" spc="25" dirty="0">
                <a:latin typeface="Tahoma"/>
                <a:cs typeface="Tahoma"/>
              </a:rPr>
              <a:t>edge-based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45" dirty="0">
                <a:latin typeface="Tahoma"/>
                <a:cs typeface="Tahoma"/>
              </a:rPr>
              <a:t>mobile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25" dirty="0">
                <a:latin typeface="Tahoma"/>
                <a:cs typeface="Tahoma"/>
              </a:rPr>
              <a:t>devices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92400" y="1608101"/>
            <a:ext cx="1736089" cy="35242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87655" marR="5080" indent="-275590">
              <a:lnSpc>
                <a:spcPts val="1250"/>
              </a:lnSpc>
              <a:spcBef>
                <a:spcPts val="200"/>
              </a:spcBef>
            </a:pPr>
            <a:r>
              <a:rPr sz="1100" spc="30" dirty="0">
                <a:latin typeface="Tahoma"/>
                <a:cs typeface="Tahoma"/>
              </a:rPr>
              <a:t>High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40" dirty="0">
                <a:latin typeface="Tahoma"/>
                <a:cs typeface="Tahoma"/>
              </a:rPr>
              <a:t>performance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30" dirty="0">
                <a:latin typeface="Tahoma"/>
                <a:cs typeface="Tahoma"/>
              </a:rPr>
              <a:t>caching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40" dirty="0">
                <a:latin typeface="Tahoma"/>
                <a:cs typeface="Tahoma"/>
              </a:rPr>
              <a:t>for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25" dirty="0">
                <a:latin typeface="Tahoma"/>
                <a:cs typeface="Tahoma"/>
              </a:rPr>
              <a:t>social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35" dirty="0">
                <a:latin typeface="Tahoma"/>
                <a:cs typeface="Tahoma"/>
              </a:rPr>
              <a:t>network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78572" y="1608101"/>
            <a:ext cx="1795145" cy="35242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4765">
              <a:lnSpc>
                <a:spcPts val="1250"/>
              </a:lnSpc>
              <a:spcBef>
                <a:spcPts val="200"/>
              </a:spcBef>
            </a:pPr>
            <a:r>
              <a:rPr sz="1100" spc="20" dirty="0">
                <a:latin typeface="Tahoma"/>
                <a:cs typeface="Tahoma"/>
              </a:rPr>
              <a:t>Real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40" dirty="0">
                <a:latin typeface="Tahoma"/>
                <a:cs typeface="Tahoma"/>
              </a:rPr>
              <a:t>time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40" dirty="0">
                <a:latin typeface="Tahoma"/>
                <a:cs typeface="Tahoma"/>
              </a:rPr>
              <a:t>user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40" dirty="0">
                <a:latin typeface="Tahoma"/>
                <a:cs typeface="Tahoma"/>
              </a:rPr>
              <a:t>updates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40" dirty="0">
                <a:latin typeface="Tahoma"/>
                <a:cs typeface="Tahoma"/>
              </a:rPr>
              <a:t>for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50" dirty="0">
                <a:latin typeface="Tahoma"/>
                <a:cs typeface="Tahoma"/>
              </a:rPr>
              <a:t>communication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35" dirty="0">
                <a:latin typeface="Tahoma"/>
                <a:cs typeface="Tahoma"/>
              </a:rPr>
              <a:t>application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86604" y="2298058"/>
            <a:ext cx="1189355" cy="2034539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30"/>
              </a:spcBef>
            </a:pPr>
            <a:r>
              <a:rPr sz="3300" b="1" spc="45" dirty="0">
                <a:solidFill>
                  <a:srgbClr val="FC9B0C"/>
                </a:solidFill>
                <a:latin typeface="Arial"/>
                <a:cs typeface="Arial"/>
              </a:rPr>
              <a:t>270</a:t>
            </a:r>
            <a:endParaRPr sz="33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85"/>
              </a:spcBef>
            </a:pPr>
            <a:r>
              <a:rPr sz="1200" spc="30" dirty="0">
                <a:latin typeface="Tahoma"/>
                <a:cs typeface="Tahoma"/>
              </a:rPr>
              <a:t>aircrafts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200" spc="25" dirty="0">
                <a:latin typeface="Tahoma"/>
                <a:cs typeface="Tahoma"/>
              </a:rPr>
              <a:t>pre-ﬂight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checks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ahoma"/>
              <a:cs typeface="Tahoma"/>
            </a:endParaRPr>
          </a:p>
          <a:p>
            <a:pPr marL="1270" algn="ctr">
              <a:lnSpc>
                <a:spcPts val="3945"/>
              </a:lnSpc>
              <a:spcBef>
                <a:spcPts val="5"/>
              </a:spcBef>
            </a:pPr>
            <a:r>
              <a:rPr sz="3300" b="1" spc="45" dirty="0">
                <a:solidFill>
                  <a:srgbClr val="FC9B0C"/>
                </a:solidFill>
                <a:latin typeface="Arial"/>
                <a:cs typeface="Arial"/>
              </a:rPr>
              <a:t>158</a:t>
            </a:r>
            <a:endParaRPr sz="3300">
              <a:latin typeface="Arial"/>
              <a:cs typeface="Arial"/>
            </a:endParaRPr>
          </a:p>
          <a:p>
            <a:pPr marL="86360" marR="77470" algn="ctr">
              <a:lnSpc>
                <a:spcPts val="1600"/>
              </a:lnSpc>
              <a:spcBef>
                <a:spcPts val="100"/>
              </a:spcBef>
            </a:pPr>
            <a:r>
              <a:rPr sz="1400" spc="45" dirty="0">
                <a:latin typeface="Tahoma"/>
                <a:cs typeface="Tahoma"/>
              </a:rPr>
              <a:t>destinations  </a:t>
            </a:r>
            <a:r>
              <a:rPr sz="1400" spc="40" dirty="0">
                <a:latin typeface="Tahoma"/>
                <a:cs typeface="Tahoma"/>
              </a:rPr>
              <a:t>served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71714" y="2298058"/>
            <a:ext cx="1377950" cy="1977389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sz="3300" b="1" spc="100" dirty="0">
                <a:solidFill>
                  <a:srgbClr val="FC9B0C"/>
                </a:solidFill>
                <a:latin typeface="Arial"/>
                <a:cs typeface="Arial"/>
              </a:rPr>
              <a:t>10M+</a:t>
            </a:r>
            <a:endParaRPr sz="3300">
              <a:latin typeface="Arial"/>
              <a:cs typeface="Arial"/>
            </a:endParaRPr>
          </a:p>
          <a:p>
            <a:pPr marL="294005" marR="287020" algn="ctr">
              <a:lnSpc>
                <a:spcPct val="100000"/>
              </a:lnSpc>
              <a:spcBef>
                <a:spcPts val="85"/>
              </a:spcBef>
            </a:pPr>
            <a:r>
              <a:rPr sz="1200" spc="40" dirty="0">
                <a:latin typeface="Tahoma"/>
                <a:cs typeface="Tahoma"/>
              </a:rPr>
              <a:t>requests 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spc="55" dirty="0">
                <a:latin typeface="Tahoma"/>
                <a:cs typeface="Tahoma"/>
              </a:rPr>
              <a:t>pe</a:t>
            </a:r>
            <a:r>
              <a:rPr sz="1200" spc="40" dirty="0">
                <a:latin typeface="Tahoma"/>
                <a:cs typeface="Tahoma"/>
              </a:rPr>
              <a:t>r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second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ahoma"/>
              <a:cs typeface="Tahoma"/>
            </a:endParaRPr>
          </a:p>
          <a:p>
            <a:pPr algn="ctr">
              <a:lnSpc>
                <a:spcPts val="3954"/>
              </a:lnSpc>
              <a:spcBef>
                <a:spcPts val="5"/>
              </a:spcBef>
            </a:pPr>
            <a:r>
              <a:rPr sz="3300" b="1" spc="90" dirty="0">
                <a:solidFill>
                  <a:srgbClr val="FC9B0C"/>
                </a:solidFill>
                <a:latin typeface="Arial"/>
                <a:cs typeface="Arial"/>
              </a:rPr>
              <a:t>800M+</a:t>
            </a:r>
            <a:endParaRPr sz="3300">
              <a:latin typeface="Arial"/>
              <a:cs typeface="Arial"/>
            </a:endParaRPr>
          </a:p>
          <a:p>
            <a:pPr marL="474345" marR="466090" algn="ctr">
              <a:lnSpc>
                <a:spcPts val="1370"/>
              </a:lnSpc>
              <a:spcBef>
                <a:spcPts val="95"/>
              </a:spcBef>
            </a:pPr>
            <a:r>
              <a:rPr sz="1200" spc="25" dirty="0">
                <a:latin typeface="Tahoma"/>
                <a:cs typeface="Tahoma"/>
              </a:rPr>
              <a:t>global  </a:t>
            </a:r>
            <a:r>
              <a:rPr sz="1200" spc="40" dirty="0">
                <a:latin typeface="Tahoma"/>
                <a:cs typeface="Tahoma"/>
              </a:rPr>
              <a:t>users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32460" y="2298058"/>
            <a:ext cx="1284605" cy="1977389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30"/>
              </a:spcBef>
            </a:pPr>
            <a:r>
              <a:rPr sz="3300" b="1" spc="-30" dirty="0">
                <a:solidFill>
                  <a:srgbClr val="FC9B0C"/>
                </a:solidFill>
                <a:latin typeface="Arial"/>
                <a:cs typeface="Arial"/>
              </a:rPr>
              <a:t>15B</a:t>
            </a:r>
            <a:endParaRPr sz="3300">
              <a:latin typeface="Arial"/>
              <a:cs typeface="Arial"/>
            </a:endParaRPr>
          </a:p>
          <a:p>
            <a:pPr marL="12700" marR="5080" indent="1905" algn="ctr">
              <a:lnSpc>
                <a:spcPct val="100000"/>
              </a:lnSpc>
              <a:spcBef>
                <a:spcPts val="85"/>
              </a:spcBef>
            </a:pPr>
            <a:r>
              <a:rPr sz="1200" spc="25" dirty="0">
                <a:latin typeface="Tahoma"/>
                <a:cs typeface="Tahoma"/>
              </a:rPr>
              <a:t>calling </a:t>
            </a:r>
            <a:r>
              <a:rPr sz="1200" spc="50" dirty="0">
                <a:latin typeface="Tahoma"/>
                <a:cs typeface="Tahoma"/>
              </a:rPr>
              <a:t>and 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messagin</a:t>
            </a:r>
            <a:r>
              <a:rPr sz="1200" spc="35" dirty="0">
                <a:latin typeface="Tahoma"/>
                <a:cs typeface="Tahoma"/>
              </a:rPr>
              <a:t>g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events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ahoma"/>
              <a:cs typeface="Tahoma"/>
            </a:endParaRPr>
          </a:p>
          <a:p>
            <a:pPr marL="1905" algn="ctr">
              <a:lnSpc>
                <a:spcPts val="3954"/>
              </a:lnSpc>
              <a:spcBef>
                <a:spcPts val="5"/>
              </a:spcBef>
            </a:pPr>
            <a:r>
              <a:rPr sz="3300" b="1" spc="-65" dirty="0">
                <a:solidFill>
                  <a:srgbClr val="FC9B0C"/>
                </a:solidFill>
                <a:latin typeface="Arial"/>
                <a:cs typeface="Arial"/>
              </a:rPr>
              <a:t>1B</a:t>
            </a:r>
            <a:endParaRPr sz="3300">
              <a:latin typeface="Arial"/>
              <a:cs typeface="Arial"/>
            </a:endParaRPr>
          </a:p>
          <a:p>
            <a:pPr marL="273685" marR="264160" indent="635" algn="ctr">
              <a:lnSpc>
                <a:spcPts val="1370"/>
              </a:lnSpc>
              <a:spcBef>
                <a:spcPts val="95"/>
              </a:spcBef>
            </a:pPr>
            <a:r>
              <a:rPr sz="1200" spc="40" dirty="0">
                <a:latin typeface="Tahoma"/>
                <a:cs typeface="Tahoma"/>
              </a:rPr>
              <a:t>users 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worldwide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86661" y="1212949"/>
            <a:ext cx="1778337" cy="32397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68911" y="989873"/>
            <a:ext cx="834479" cy="592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1687" y="4823829"/>
            <a:ext cx="340296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15" dirty="0">
                <a:latin typeface="Tahoma"/>
                <a:cs typeface="Tahoma"/>
              </a:rPr>
              <a:t>Conﬁdential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20" dirty="0">
                <a:latin typeface="Tahoma"/>
                <a:cs typeface="Tahoma"/>
              </a:rPr>
              <a:t>and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Proprietary.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20" dirty="0">
                <a:latin typeface="Tahoma"/>
                <a:cs typeface="Tahoma"/>
              </a:rPr>
              <a:t>Do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not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distribute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without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Couchbase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consent.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-50" dirty="0">
                <a:latin typeface="Tahoma"/>
                <a:cs typeface="Tahoma"/>
              </a:rPr>
              <a:t>©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Couchbase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dirty="0">
                <a:latin typeface="Tahoma"/>
                <a:cs typeface="Tahoma"/>
              </a:rPr>
              <a:t>2024.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All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rights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5" dirty="0">
                <a:latin typeface="Tahoma"/>
                <a:cs typeface="Tahoma"/>
              </a:rPr>
              <a:t>reserved.</a:t>
            </a:r>
            <a:endParaRPr sz="5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1315" y="4747500"/>
            <a:ext cx="251820" cy="24834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913714" y="4809309"/>
            <a:ext cx="1130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A5A5A5"/>
                </a:solidFill>
                <a:latin typeface="Tahoma"/>
                <a:cs typeface="Tahoma"/>
              </a:rPr>
              <a:t>11</a:t>
            </a:r>
            <a:endParaRPr sz="6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490073"/>
            <a:ext cx="485775" cy="96522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135540" y="0"/>
            <a:ext cx="539115" cy="1450340"/>
            <a:chOff x="8135540" y="0"/>
            <a:chExt cx="539115" cy="14503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5540" y="0"/>
              <a:ext cx="487044" cy="11239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45955" y="921744"/>
              <a:ext cx="528173" cy="52817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3050" y="352880"/>
            <a:ext cx="73291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40" dirty="0"/>
              <a:t>Proven</a:t>
            </a:r>
            <a:r>
              <a:rPr sz="2100" spc="-40" dirty="0"/>
              <a:t> </a:t>
            </a:r>
            <a:r>
              <a:rPr sz="2100" spc="40" dirty="0"/>
              <a:t>Enterprise</a:t>
            </a:r>
            <a:r>
              <a:rPr sz="2100" spc="-35" dirty="0"/>
              <a:t> </a:t>
            </a:r>
            <a:r>
              <a:rPr sz="2100" spc="30" dirty="0"/>
              <a:t>Solution</a:t>
            </a:r>
            <a:r>
              <a:rPr sz="2100" spc="-35" dirty="0"/>
              <a:t> </a:t>
            </a:r>
            <a:r>
              <a:rPr sz="2100" spc="-10" dirty="0"/>
              <a:t>Chosen</a:t>
            </a:r>
            <a:r>
              <a:rPr sz="2100" spc="-40" dirty="0"/>
              <a:t> </a:t>
            </a:r>
            <a:r>
              <a:rPr sz="2100" spc="30" dirty="0"/>
              <a:t>by</a:t>
            </a:r>
            <a:r>
              <a:rPr sz="2100" spc="-35" dirty="0"/>
              <a:t> </a:t>
            </a:r>
            <a:r>
              <a:rPr sz="2100" spc="70" dirty="0"/>
              <a:t>Industry</a:t>
            </a:r>
            <a:r>
              <a:rPr sz="2100" spc="-35" dirty="0"/>
              <a:t> </a:t>
            </a:r>
            <a:r>
              <a:rPr sz="2100" spc="20" dirty="0"/>
              <a:t>Leaders</a:t>
            </a:r>
            <a:endParaRPr sz="2100"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6696" y="2031786"/>
            <a:ext cx="732407" cy="18981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4722" y="2310476"/>
            <a:ext cx="476355" cy="24480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1179" y="2667657"/>
            <a:ext cx="523439" cy="1382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0240" y="3335227"/>
            <a:ext cx="405317" cy="40531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2661" y="4328438"/>
            <a:ext cx="280476" cy="34218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93736" y="951522"/>
            <a:ext cx="478325" cy="47832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09478" y="3216616"/>
            <a:ext cx="226222" cy="22622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638616" y="4367933"/>
            <a:ext cx="767948" cy="21238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572969" y="3807382"/>
            <a:ext cx="899244" cy="19600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58503" y="921744"/>
            <a:ext cx="528173" cy="52817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968318" y="2849544"/>
            <a:ext cx="308072" cy="3083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729422" y="3432782"/>
            <a:ext cx="784690" cy="15049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729173" y="3897026"/>
            <a:ext cx="788335" cy="25018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833962" y="4303367"/>
            <a:ext cx="578751" cy="36172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816367" y="2003783"/>
            <a:ext cx="613945" cy="25229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851163" y="921744"/>
            <a:ext cx="544349" cy="54434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428783" y="3321495"/>
            <a:ext cx="799568" cy="37708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390672" y="3916734"/>
            <a:ext cx="875788" cy="21039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474528" y="2912669"/>
            <a:ext cx="708076" cy="17978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78947" y="2498067"/>
            <a:ext cx="899244" cy="13137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73306" y="938471"/>
            <a:ext cx="510521" cy="51052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376921" y="2021642"/>
            <a:ext cx="903287" cy="21619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104313" y="4369133"/>
            <a:ext cx="611453" cy="21400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049242" y="2923703"/>
            <a:ext cx="721595" cy="141914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8077620" y="1968176"/>
            <a:ext cx="664845" cy="829310"/>
            <a:chOff x="8077620" y="1968176"/>
            <a:chExt cx="664845" cy="829310"/>
          </a:xfrm>
        </p:grpSpPr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077620" y="2314294"/>
              <a:ext cx="664838" cy="483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56376" y="1968176"/>
              <a:ext cx="307328" cy="307327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250684" y="3837677"/>
            <a:ext cx="318711" cy="35270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109590" y="2030118"/>
            <a:ext cx="403133" cy="19315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036465" y="4310684"/>
            <a:ext cx="545720" cy="335153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134815" y="3336426"/>
            <a:ext cx="352682" cy="341133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065875" y="984256"/>
            <a:ext cx="490566" cy="49056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016877" y="2488355"/>
            <a:ext cx="588556" cy="14470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983586" y="2905066"/>
            <a:ext cx="655142" cy="18889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864056" y="3929838"/>
            <a:ext cx="894203" cy="178094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537205" y="4405040"/>
            <a:ext cx="772409" cy="15190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744919" y="3826710"/>
            <a:ext cx="356981" cy="38435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541997" y="3292448"/>
            <a:ext cx="762825" cy="429088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697785" y="965060"/>
            <a:ext cx="451253" cy="451253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604479" y="2475039"/>
            <a:ext cx="637860" cy="17133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705913" y="2048396"/>
            <a:ext cx="434995" cy="15659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842549" y="3886633"/>
            <a:ext cx="747391" cy="264506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880219" y="3442938"/>
            <a:ext cx="672050" cy="12810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980238" y="960695"/>
            <a:ext cx="472014" cy="472013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949955" y="2905066"/>
            <a:ext cx="532582" cy="188900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882124" y="2505958"/>
            <a:ext cx="668243" cy="10949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6008259" y="1979744"/>
            <a:ext cx="415967" cy="29390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934230" y="4395154"/>
            <a:ext cx="564029" cy="185218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3597818" y="1417928"/>
            <a:ext cx="8534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980">
              <a:lnSpc>
                <a:spcPct val="100000"/>
              </a:lnSpc>
              <a:spcBef>
                <a:spcPts val="100"/>
              </a:spcBef>
            </a:pPr>
            <a:r>
              <a:rPr sz="800" spc="15" dirty="0">
                <a:latin typeface="Tahoma"/>
                <a:cs typeface="Tahoma"/>
              </a:rPr>
              <a:t>Technology </a:t>
            </a:r>
            <a:r>
              <a:rPr sz="800" spc="40" dirty="0">
                <a:latin typeface="Tahoma"/>
                <a:cs typeface="Tahoma"/>
              </a:rPr>
              <a:t>&amp; </a:t>
            </a:r>
            <a:r>
              <a:rPr sz="800" spc="4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Business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10" dirty="0">
                <a:latin typeface="Tahoma"/>
                <a:cs typeface="Tahoma"/>
              </a:rPr>
              <a:t>Services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13897" y="1417928"/>
            <a:ext cx="6318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800" spc="10" dirty="0">
                <a:latin typeface="Tahoma"/>
                <a:cs typeface="Tahoma"/>
              </a:rPr>
              <a:t>Retai</a:t>
            </a:r>
            <a:r>
              <a:rPr sz="800" spc="5" dirty="0">
                <a:latin typeface="Tahoma"/>
                <a:cs typeface="Tahoma"/>
              </a:rPr>
              <a:t>l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40" dirty="0">
                <a:latin typeface="Tahoma"/>
                <a:cs typeface="Tahoma"/>
              </a:rPr>
              <a:t>&amp;</a:t>
            </a:r>
            <a:endParaRPr sz="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800" spc="20" dirty="0">
                <a:latin typeface="Tahoma"/>
                <a:cs typeface="Tahoma"/>
              </a:rPr>
              <a:t>E-Commerce</a:t>
            </a:r>
            <a:endParaRPr sz="800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561123" y="1417928"/>
            <a:ext cx="5289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150">
              <a:lnSpc>
                <a:spcPct val="100000"/>
              </a:lnSpc>
              <a:spcBef>
                <a:spcPts val="100"/>
              </a:spcBef>
            </a:pPr>
            <a:r>
              <a:rPr sz="800" spc="10" dirty="0">
                <a:latin typeface="Tahoma"/>
                <a:cs typeface="Tahoma"/>
              </a:rPr>
              <a:t>Trave</a:t>
            </a:r>
            <a:r>
              <a:rPr sz="800" spc="5" dirty="0">
                <a:latin typeface="Tahoma"/>
                <a:cs typeface="Tahoma"/>
              </a:rPr>
              <a:t>l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&amp;  </a:t>
            </a:r>
            <a:r>
              <a:rPr sz="800" spc="20" dirty="0">
                <a:latin typeface="Tahoma"/>
                <a:cs typeface="Tahoma"/>
              </a:rPr>
              <a:t>Hospitality</a:t>
            </a:r>
            <a:endParaRPr sz="800">
              <a:latin typeface="Tahoma"/>
              <a:cs typeface="Tahom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692203" y="1417928"/>
            <a:ext cx="441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" marR="5080" indent="-15875">
              <a:lnSpc>
                <a:spcPct val="100000"/>
              </a:lnSpc>
              <a:spcBef>
                <a:spcPts val="100"/>
              </a:spcBef>
            </a:pPr>
            <a:r>
              <a:rPr sz="800" spc="15" dirty="0">
                <a:latin typeface="Tahoma"/>
                <a:cs typeface="Tahoma"/>
              </a:rPr>
              <a:t>Financial  </a:t>
            </a:r>
            <a:r>
              <a:rPr sz="800" spc="10" dirty="0">
                <a:latin typeface="Tahoma"/>
                <a:cs typeface="Tahoma"/>
              </a:rPr>
              <a:t>Services</a:t>
            </a:r>
            <a:endParaRPr sz="800">
              <a:latin typeface="Tahoma"/>
              <a:cs typeface="Tahom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908149" y="1480717"/>
            <a:ext cx="4248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0" dirty="0">
                <a:latin typeface="Tahoma"/>
                <a:cs typeface="Tahoma"/>
              </a:rPr>
              <a:t>Telecom</a:t>
            </a:r>
            <a:endParaRPr sz="800">
              <a:latin typeface="Tahoma"/>
              <a:cs typeface="Tahom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861764" y="1417928"/>
            <a:ext cx="7086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4780">
              <a:lnSpc>
                <a:spcPct val="100000"/>
              </a:lnSpc>
              <a:spcBef>
                <a:spcPts val="100"/>
              </a:spcBef>
            </a:pPr>
            <a:r>
              <a:rPr sz="800" spc="40" dirty="0">
                <a:latin typeface="Tahoma"/>
                <a:cs typeface="Tahoma"/>
              </a:rPr>
              <a:t>Media &amp; </a:t>
            </a:r>
            <a:r>
              <a:rPr sz="800" spc="4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Entertainment</a:t>
            </a:r>
            <a:endParaRPr sz="800">
              <a:latin typeface="Tahoma"/>
              <a:cs typeface="Tahom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115371" y="1480717"/>
            <a:ext cx="39306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30" dirty="0">
                <a:latin typeface="Tahoma"/>
                <a:cs typeface="Tahoma"/>
              </a:rPr>
              <a:t>Gaming</a:t>
            </a:r>
            <a:endParaRPr sz="800">
              <a:latin typeface="Tahoma"/>
              <a:cs typeface="Tahom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047428" y="1417928"/>
            <a:ext cx="7200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080" marR="5080" indent="-120014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Tahoma"/>
                <a:cs typeface="Tahoma"/>
              </a:rPr>
              <a:t>Manufacturing  </a:t>
            </a:r>
            <a:r>
              <a:rPr sz="800" spc="40" dirty="0">
                <a:latin typeface="Tahoma"/>
                <a:cs typeface="Tahoma"/>
              </a:rPr>
              <a:t>&amp;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Utilities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66" name="object 6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3849186" y="1946040"/>
            <a:ext cx="316888" cy="358272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58009" y="3886633"/>
            <a:ext cx="358990" cy="287866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88175" y="2943618"/>
            <a:ext cx="296182" cy="286795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579803" y="4285915"/>
            <a:ext cx="568587" cy="403697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2568921" y="2903136"/>
            <a:ext cx="693175" cy="197556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3810263" y="2639413"/>
            <a:ext cx="428671" cy="226224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729173" y="2453750"/>
            <a:ext cx="788335" cy="213915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8275857" y="3337907"/>
            <a:ext cx="262050" cy="302891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1252891" y="977614"/>
            <a:ext cx="0" cy="3429000"/>
          </a:xfrm>
          <a:custGeom>
            <a:avLst/>
            <a:gdLst/>
            <a:ahLst/>
            <a:cxnLst/>
            <a:rect l="l" t="t" r="r" b="b"/>
            <a:pathLst>
              <a:path h="3429000">
                <a:moveTo>
                  <a:pt x="0" y="0"/>
                </a:moveTo>
                <a:lnTo>
                  <a:pt x="0" y="3428999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354760" y="977614"/>
            <a:ext cx="0" cy="3429000"/>
          </a:xfrm>
          <a:custGeom>
            <a:avLst/>
            <a:gdLst/>
            <a:ahLst/>
            <a:cxnLst/>
            <a:rect l="l" t="t" r="r" b="b"/>
            <a:pathLst>
              <a:path h="3429000">
                <a:moveTo>
                  <a:pt x="0" y="0"/>
                </a:moveTo>
                <a:lnTo>
                  <a:pt x="0" y="3428999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456630" y="977614"/>
            <a:ext cx="0" cy="3429000"/>
          </a:xfrm>
          <a:custGeom>
            <a:avLst/>
            <a:gdLst/>
            <a:ahLst/>
            <a:cxnLst/>
            <a:rect l="l" t="t" r="r" b="b"/>
            <a:pathLst>
              <a:path h="3429000">
                <a:moveTo>
                  <a:pt x="0" y="0"/>
                </a:moveTo>
                <a:lnTo>
                  <a:pt x="0" y="3428999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558499" y="977614"/>
            <a:ext cx="0" cy="3429000"/>
          </a:xfrm>
          <a:custGeom>
            <a:avLst/>
            <a:gdLst/>
            <a:ahLst/>
            <a:cxnLst/>
            <a:rect l="l" t="t" r="r" b="b"/>
            <a:pathLst>
              <a:path h="3429000">
                <a:moveTo>
                  <a:pt x="0" y="0"/>
                </a:moveTo>
                <a:lnTo>
                  <a:pt x="0" y="3428999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60368" y="977614"/>
            <a:ext cx="0" cy="3429000"/>
          </a:xfrm>
          <a:custGeom>
            <a:avLst/>
            <a:gdLst/>
            <a:ahLst/>
            <a:cxnLst/>
            <a:rect l="l" t="t" r="r" b="b"/>
            <a:pathLst>
              <a:path h="3429000">
                <a:moveTo>
                  <a:pt x="0" y="0"/>
                </a:moveTo>
                <a:lnTo>
                  <a:pt x="0" y="3428999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762237" y="977614"/>
            <a:ext cx="0" cy="3429000"/>
          </a:xfrm>
          <a:custGeom>
            <a:avLst/>
            <a:gdLst/>
            <a:ahLst/>
            <a:cxnLst/>
            <a:rect l="l" t="t" r="r" b="b"/>
            <a:pathLst>
              <a:path h="3429000">
                <a:moveTo>
                  <a:pt x="0" y="0"/>
                </a:moveTo>
                <a:lnTo>
                  <a:pt x="0" y="3428999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864108" y="977614"/>
            <a:ext cx="0" cy="3429000"/>
          </a:xfrm>
          <a:custGeom>
            <a:avLst/>
            <a:gdLst/>
            <a:ahLst/>
            <a:cxnLst/>
            <a:rect l="l" t="t" r="r" b="b"/>
            <a:pathLst>
              <a:path h="3429000">
                <a:moveTo>
                  <a:pt x="0" y="0"/>
                </a:moveTo>
                <a:lnTo>
                  <a:pt x="0" y="3428999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684" y="5003796"/>
            <a:ext cx="88011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Confidentia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l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an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d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Proprieta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4899" y="4983878"/>
            <a:ext cx="30003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r</a:t>
            </a:r>
            <a:r>
              <a:rPr sz="600" spc="-45" dirty="0">
                <a:solidFill>
                  <a:srgbClr val="262626"/>
                </a:solidFill>
                <a:latin typeface="Arial MT"/>
                <a:cs typeface="Arial MT"/>
              </a:rPr>
              <a:t>y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D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o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no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t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distribut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e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withou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t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Couchbas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e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consent.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©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Couchbas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e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2022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.</a:t>
            </a:r>
            <a:r>
              <a:rPr sz="6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Al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l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rights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reserved.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75688" y="4987524"/>
            <a:ext cx="12128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spc="5" dirty="0">
                <a:solidFill>
                  <a:srgbClr val="262626"/>
                </a:solidFill>
                <a:latin typeface="Arial MT"/>
                <a:cs typeface="Arial MT"/>
              </a:rPr>
              <a:t>12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33676" y="257730"/>
            <a:ext cx="340360" cy="340995"/>
          </a:xfrm>
          <a:custGeom>
            <a:avLst/>
            <a:gdLst/>
            <a:ahLst/>
            <a:cxnLst/>
            <a:rect l="l" t="t" r="r" b="b"/>
            <a:pathLst>
              <a:path w="340359" h="340995">
                <a:moveTo>
                  <a:pt x="172950" y="340407"/>
                </a:moveTo>
                <a:lnTo>
                  <a:pt x="102666" y="326572"/>
                </a:lnTo>
                <a:lnTo>
                  <a:pt x="61081" y="301020"/>
                </a:lnTo>
                <a:lnTo>
                  <a:pt x="28628" y="264933"/>
                </a:lnTo>
                <a:lnTo>
                  <a:pt x="7527" y="220568"/>
                </a:lnTo>
                <a:lnTo>
                  <a:pt x="0" y="170179"/>
                </a:lnTo>
                <a:lnTo>
                  <a:pt x="6106" y="125074"/>
                </a:lnTo>
                <a:lnTo>
                  <a:pt x="23321" y="84459"/>
                </a:lnTo>
                <a:lnTo>
                  <a:pt x="49990" y="49990"/>
                </a:lnTo>
                <a:lnTo>
                  <a:pt x="84459" y="23320"/>
                </a:lnTo>
                <a:lnTo>
                  <a:pt x="125074" y="6105"/>
                </a:lnTo>
                <a:lnTo>
                  <a:pt x="170180" y="0"/>
                </a:lnTo>
                <a:lnTo>
                  <a:pt x="215285" y="6105"/>
                </a:lnTo>
                <a:lnTo>
                  <a:pt x="255900" y="23320"/>
                </a:lnTo>
                <a:lnTo>
                  <a:pt x="290369" y="49990"/>
                </a:lnTo>
                <a:lnTo>
                  <a:pt x="317039" y="84459"/>
                </a:lnTo>
                <a:lnTo>
                  <a:pt x="328126" y="110616"/>
                </a:lnTo>
                <a:lnTo>
                  <a:pt x="103810" y="110616"/>
                </a:lnTo>
                <a:lnTo>
                  <a:pt x="95194" y="110763"/>
                </a:lnTo>
                <a:lnTo>
                  <a:pt x="57502" y="126199"/>
                </a:lnTo>
                <a:lnTo>
                  <a:pt x="56159" y="133591"/>
                </a:lnTo>
                <a:lnTo>
                  <a:pt x="56159" y="199961"/>
                </a:lnTo>
                <a:lnTo>
                  <a:pt x="91418" y="223600"/>
                </a:lnTo>
                <a:lnTo>
                  <a:pt x="141621" y="226738"/>
                </a:lnTo>
                <a:lnTo>
                  <a:pt x="168478" y="227190"/>
                </a:lnTo>
                <a:lnTo>
                  <a:pt x="168478" y="227647"/>
                </a:lnTo>
                <a:lnTo>
                  <a:pt x="329311" y="227647"/>
                </a:lnTo>
                <a:lnTo>
                  <a:pt x="312360" y="263737"/>
                </a:lnTo>
                <a:lnTo>
                  <a:pt x="280591" y="299763"/>
                </a:lnTo>
                <a:lnTo>
                  <a:pt x="239847" y="325615"/>
                </a:lnTo>
                <a:lnTo>
                  <a:pt x="192283" y="339037"/>
                </a:lnTo>
                <a:lnTo>
                  <a:pt x="174908" y="340377"/>
                </a:lnTo>
                <a:lnTo>
                  <a:pt x="172950" y="340407"/>
                </a:lnTo>
                <a:close/>
              </a:path>
              <a:path w="340359" h="340995">
                <a:moveTo>
                  <a:pt x="110617" y="165074"/>
                </a:moveTo>
                <a:lnTo>
                  <a:pt x="110617" y="113169"/>
                </a:lnTo>
                <a:lnTo>
                  <a:pt x="107213" y="110616"/>
                </a:lnTo>
                <a:lnTo>
                  <a:pt x="233146" y="110616"/>
                </a:lnTo>
                <a:lnTo>
                  <a:pt x="229742" y="113169"/>
                </a:lnTo>
                <a:lnTo>
                  <a:pt x="229742" y="163372"/>
                </a:lnTo>
                <a:lnTo>
                  <a:pt x="170180" y="163372"/>
                </a:lnTo>
                <a:lnTo>
                  <a:pt x="155130" y="163638"/>
                </a:lnTo>
                <a:lnTo>
                  <a:pt x="125667" y="164808"/>
                </a:lnTo>
                <a:lnTo>
                  <a:pt x="110617" y="165074"/>
                </a:lnTo>
                <a:close/>
              </a:path>
              <a:path w="340359" h="340995">
                <a:moveTo>
                  <a:pt x="329311" y="227647"/>
                </a:moveTo>
                <a:lnTo>
                  <a:pt x="175285" y="227647"/>
                </a:lnTo>
                <a:lnTo>
                  <a:pt x="175285" y="227190"/>
                </a:lnTo>
                <a:lnTo>
                  <a:pt x="201371" y="226379"/>
                </a:lnTo>
                <a:lnTo>
                  <a:pt x="226977" y="225169"/>
                </a:lnTo>
                <a:lnTo>
                  <a:pt x="267182" y="221233"/>
                </a:lnTo>
                <a:lnTo>
                  <a:pt x="284200" y="199961"/>
                </a:lnTo>
                <a:lnTo>
                  <a:pt x="284200" y="133591"/>
                </a:lnTo>
                <a:lnTo>
                  <a:pt x="245525" y="110763"/>
                </a:lnTo>
                <a:lnTo>
                  <a:pt x="237401" y="110616"/>
                </a:lnTo>
                <a:lnTo>
                  <a:pt x="328126" y="110616"/>
                </a:lnTo>
                <a:lnTo>
                  <a:pt x="334254" y="125074"/>
                </a:lnTo>
                <a:lnTo>
                  <a:pt x="340360" y="170179"/>
                </a:lnTo>
                <a:lnTo>
                  <a:pt x="333001" y="219791"/>
                </a:lnTo>
                <a:lnTo>
                  <a:pt x="329311" y="227647"/>
                </a:lnTo>
                <a:close/>
              </a:path>
              <a:path w="340359" h="340995">
                <a:moveTo>
                  <a:pt x="229742" y="165074"/>
                </a:moveTo>
                <a:lnTo>
                  <a:pt x="214692" y="164808"/>
                </a:lnTo>
                <a:lnTo>
                  <a:pt x="185230" y="163638"/>
                </a:lnTo>
                <a:lnTo>
                  <a:pt x="170180" y="163372"/>
                </a:lnTo>
                <a:lnTo>
                  <a:pt x="229742" y="163372"/>
                </a:lnTo>
                <a:lnTo>
                  <a:pt x="229742" y="165074"/>
                </a:lnTo>
                <a:close/>
              </a:path>
            </a:pathLst>
          </a:custGeom>
          <a:solidFill>
            <a:srgbClr val="EA2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773795" cy="5143500"/>
            <a:chOff x="0" y="0"/>
            <a:chExt cx="8773795" cy="5143500"/>
          </a:xfrm>
        </p:grpSpPr>
        <p:sp>
          <p:nvSpPr>
            <p:cNvPr id="7" name="object 7"/>
            <p:cNvSpPr/>
            <p:nvPr/>
          </p:nvSpPr>
          <p:spPr>
            <a:xfrm>
              <a:off x="719240" y="763787"/>
              <a:ext cx="8054975" cy="0"/>
            </a:xfrm>
            <a:custGeom>
              <a:avLst/>
              <a:gdLst/>
              <a:ahLst/>
              <a:cxnLst/>
              <a:rect l="l" t="t" r="r" b="b"/>
              <a:pathLst>
                <a:path w="8054975">
                  <a:moveTo>
                    <a:pt x="0" y="0"/>
                  </a:moveTo>
                  <a:lnTo>
                    <a:pt x="8054364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1076325" cy="5143500"/>
            </a:xfrm>
            <a:custGeom>
              <a:avLst/>
              <a:gdLst/>
              <a:ahLst/>
              <a:cxnLst/>
              <a:rect l="l" t="t" r="r" b="b"/>
              <a:pathLst>
                <a:path w="1076325" h="5143500">
                  <a:moveTo>
                    <a:pt x="1076312" y="0"/>
                  </a:moveTo>
                  <a:lnTo>
                    <a:pt x="0" y="0"/>
                  </a:lnTo>
                  <a:lnTo>
                    <a:pt x="0" y="544842"/>
                  </a:lnTo>
                  <a:lnTo>
                    <a:pt x="0" y="4598682"/>
                  </a:lnTo>
                  <a:lnTo>
                    <a:pt x="0" y="5143500"/>
                  </a:lnTo>
                  <a:lnTo>
                    <a:pt x="1076312" y="5143500"/>
                  </a:lnTo>
                  <a:lnTo>
                    <a:pt x="1076312" y="4598682"/>
                  </a:lnTo>
                  <a:lnTo>
                    <a:pt x="719239" y="4598682"/>
                  </a:lnTo>
                  <a:lnTo>
                    <a:pt x="719239" y="544842"/>
                  </a:lnTo>
                  <a:lnTo>
                    <a:pt x="1076312" y="544842"/>
                  </a:lnTo>
                  <a:lnTo>
                    <a:pt x="1076312" y="0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3090" y="4623463"/>
              <a:ext cx="1089420" cy="2483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4550" y="3544685"/>
              <a:ext cx="362120" cy="4041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9" y="3995604"/>
              <a:ext cx="350775" cy="11478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913714" y="4809309"/>
            <a:ext cx="1130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A5A5A5"/>
                </a:solidFill>
                <a:latin typeface="Tahoma"/>
                <a:cs typeface="Tahoma"/>
              </a:rPr>
              <a:t>12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631661" y="1364822"/>
            <a:ext cx="50215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Data</a:t>
            </a:r>
            <a:r>
              <a:rPr sz="2800" spc="-50" dirty="0"/>
              <a:t> </a:t>
            </a:r>
            <a:r>
              <a:rPr sz="2800" dirty="0"/>
              <a:t>Management</a:t>
            </a:r>
            <a:r>
              <a:rPr sz="2800" spc="-50" dirty="0"/>
              <a:t> </a:t>
            </a:r>
            <a:r>
              <a:rPr sz="2800" spc="-5" dirty="0"/>
              <a:t>Landscape</a:t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42"/>
          <p:cNvSpPr/>
          <p:nvPr/>
        </p:nvSpPr>
        <p:spPr>
          <a:xfrm>
            <a:off x="309145" y="1033922"/>
            <a:ext cx="8534400" cy="588300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142"/>
          <p:cNvSpPr/>
          <p:nvPr/>
        </p:nvSpPr>
        <p:spPr>
          <a:xfrm>
            <a:off x="863542" y="1297680"/>
            <a:ext cx="305700" cy="263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142"/>
          <p:cNvSpPr txBox="1"/>
          <p:nvPr/>
        </p:nvSpPr>
        <p:spPr>
          <a:xfrm>
            <a:off x="298740" y="297638"/>
            <a:ext cx="81618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en-US" sz="2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Reality: 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Sprawl &amp; Management Challenges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142"/>
          <p:cNvSpPr txBox="1"/>
          <p:nvPr/>
        </p:nvSpPr>
        <p:spPr>
          <a:xfrm>
            <a:off x="7139080" y="1020488"/>
            <a:ext cx="1714500" cy="205800"/>
          </a:xfrm>
          <a:prstGeom prst="rect">
            <a:avLst/>
          </a:prstGeom>
          <a:solidFill>
            <a:srgbClr val="595959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1500"/>
            </a:pPr>
            <a:r>
              <a:rPr lang="en-US" sz="1125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Mobile/Edge Apps</a:t>
            </a:r>
            <a:endParaRPr sz="1125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142"/>
          <p:cNvSpPr/>
          <p:nvPr/>
        </p:nvSpPr>
        <p:spPr>
          <a:xfrm>
            <a:off x="2841521" y="1297680"/>
            <a:ext cx="305700" cy="263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142"/>
          <p:cNvSpPr txBox="1"/>
          <p:nvPr/>
        </p:nvSpPr>
        <p:spPr>
          <a:xfrm>
            <a:off x="300674" y="1020488"/>
            <a:ext cx="6774600" cy="205800"/>
          </a:xfrm>
          <a:prstGeom prst="rect">
            <a:avLst/>
          </a:prstGeom>
          <a:solidFill>
            <a:srgbClr val="595959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1500"/>
            </a:pPr>
            <a:r>
              <a:rPr lang="en-US" sz="1125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Applications and Microservices</a:t>
            </a:r>
            <a:endParaRPr sz="11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142"/>
          <p:cNvSpPr/>
          <p:nvPr/>
        </p:nvSpPr>
        <p:spPr>
          <a:xfrm>
            <a:off x="2050329" y="1297680"/>
            <a:ext cx="305700" cy="263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142"/>
          <p:cNvSpPr/>
          <p:nvPr/>
        </p:nvSpPr>
        <p:spPr>
          <a:xfrm>
            <a:off x="5215095" y="1297680"/>
            <a:ext cx="305700" cy="263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142"/>
          <p:cNvSpPr/>
          <p:nvPr/>
        </p:nvSpPr>
        <p:spPr>
          <a:xfrm>
            <a:off x="467946" y="1297680"/>
            <a:ext cx="305700" cy="263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142"/>
          <p:cNvSpPr/>
          <p:nvPr/>
        </p:nvSpPr>
        <p:spPr>
          <a:xfrm>
            <a:off x="6797478" y="1297680"/>
            <a:ext cx="305700" cy="263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142"/>
          <p:cNvSpPr/>
          <p:nvPr/>
        </p:nvSpPr>
        <p:spPr>
          <a:xfrm>
            <a:off x="6006287" y="1297680"/>
            <a:ext cx="305700" cy="263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142"/>
          <p:cNvSpPr/>
          <p:nvPr/>
        </p:nvSpPr>
        <p:spPr>
          <a:xfrm>
            <a:off x="1259138" y="1297680"/>
            <a:ext cx="305700" cy="263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142"/>
          <p:cNvSpPr/>
          <p:nvPr/>
        </p:nvSpPr>
        <p:spPr>
          <a:xfrm>
            <a:off x="4423904" y="1297680"/>
            <a:ext cx="305700" cy="263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142"/>
          <p:cNvSpPr/>
          <p:nvPr/>
        </p:nvSpPr>
        <p:spPr>
          <a:xfrm>
            <a:off x="3632712" y="1297680"/>
            <a:ext cx="305700" cy="263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142"/>
          <p:cNvSpPr/>
          <p:nvPr/>
        </p:nvSpPr>
        <p:spPr>
          <a:xfrm>
            <a:off x="7588670" y="1297680"/>
            <a:ext cx="305700" cy="263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142"/>
          <p:cNvSpPr/>
          <p:nvPr/>
        </p:nvSpPr>
        <p:spPr>
          <a:xfrm>
            <a:off x="8379866" y="1297680"/>
            <a:ext cx="305700" cy="263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142" descr="Redis Icon of Flat style - Available in SVG, PNG, EPS, AI &amp; Icon fon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701" y="3297586"/>
            <a:ext cx="319840" cy="377845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142"/>
          <p:cNvSpPr txBox="1"/>
          <p:nvPr/>
        </p:nvSpPr>
        <p:spPr>
          <a:xfrm>
            <a:off x="237230" y="2871771"/>
            <a:ext cx="796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1500"/>
            </a:pPr>
            <a:r>
              <a:rPr lang="en-US" sz="1125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Cache</a:t>
            </a:r>
            <a:endParaRPr sz="1125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6" name="Google Shape;1496;p142" descr="Memcached Logo PNG Transparent &amp; SVG Vector - Freebie Suppl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843" y="3826131"/>
            <a:ext cx="379273" cy="284455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142"/>
          <p:cNvSpPr/>
          <p:nvPr/>
        </p:nvSpPr>
        <p:spPr>
          <a:xfrm>
            <a:off x="278867" y="2815463"/>
            <a:ext cx="735000" cy="1522500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142"/>
          <p:cNvSpPr txBox="1"/>
          <p:nvPr/>
        </p:nvSpPr>
        <p:spPr>
          <a:xfrm>
            <a:off x="1267055" y="2872679"/>
            <a:ext cx="8871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1500"/>
            </a:pPr>
            <a:r>
              <a:rPr lang="en-US" sz="1125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NoSQL Database</a:t>
            </a:r>
            <a:endParaRPr sz="1125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9" name="Google Shape;1499;p142" descr="A picture containing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0637" y="3401629"/>
            <a:ext cx="702430" cy="35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142" descr="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0142" y="3967452"/>
            <a:ext cx="595717" cy="160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142" descr="Logo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68974" y="3418020"/>
            <a:ext cx="359338" cy="35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142" descr="Aerospike - BrightTALK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51482" y="3761856"/>
            <a:ext cx="551465" cy="55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142"/>
          <p:cNvSpPr/>
          <p:nvPr/>
        </p:nvSpPr>
        <p:spPr>
          <a:xfrm>
            <a:off x="1053193" y="2815463"/>
            <a:ext cx="1314900" cy="1522500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142"/>
          <p:cNvSpPr txBox="1"/>
          <p:nvPr/>
        </p:nvSpPr>
        <p:spPr>
          <a:xfrm>
            <a:off x="2657927" y="2868205"/>
            <a:ext cx="8361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1500"/>
            </a:pPr>
            <a:r>
              <a:rPr lang="en-US" sz="1125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Relational</a:t>
            </a:r>
            <a:endParaRPr sz="11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90000"/>
              </a:lnSpc>
              <a:buClr>
                <a:srgbClr val="000000"/>
              </a:buClr>
              <a:buSzPts val="1500"/>
            </a:pPr>
            <a:r>
              <a:rPr lang="en-US" sz="1125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sz="1125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142" descr="Logo, company name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17849" y="3447669"/>
            <a:ext cx="494174" cy="37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14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95671" y="4049802"/>
            <a:ext cx="662756" cy="8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14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176506" y="3360442"/>
            <a:ext cx="505556" cy="505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142" descr="What is Db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280849" y="3923473"/>
            <a:ext cx="306992" cy="306992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142"/>
          <p:cNvSpPr/>
          <p:nvPr/>
        </p:nvSpPr>
        <p:spPr>
          <a:xfrm>
            <a:off x="2418503" y="2815463"/>
            <a:ext cx="1314900" cy="1522500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0" name="Google Shape;1510;p1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880941" y="3617692"/>
            <a:ext cx="349593" cy="410892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142"/>
          <p:cNvSpPr txBox="1"/>
          <p:nvPr/>
        </p:nvSpPr>
        <p:spPr>
          <a:xfrm>
            <a:off x="3769410" y="2864219"/>
            <a:ext cx="5559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1500"/>
            </a:pPr>
            <a:r>
              <a:rPr lang="en-US" sz="1125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 </a:t>
            </a:r>
            <a:br>
              <a:rPr lang="en-US" sz="1125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25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endParaRPr sz="1125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42"/>
          <p:cNvSpPr/>
          <p:nvPr/>
        </p:nvSpPr>
        <p:spPr>
          <a:xfrm>
            <a:off x="3769411" y="2815463"/>
            <a:ext cx="550500" cy="1522500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3" name="Google Shape;1513;p142" descr="ElasticSearch: Lessons on Migration from MSSQ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375704" y="3364132"/>
            <a:ext cx="765665" cy="496157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142"/>
          <p:cNvSpPr txBox="1"/>
          <p:nvPr/>
        </p:nvSpPr>
        <p:spPr>
          <a:xfrm>
            <a:off x="5363099" y="2866759"/>
            <a:ext cx="790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1500"/>
            </a:pPr>
            <a:r>
              <a:rPr lang="en-US" sz="1125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Text Search</a:t>
            </a:r>
            <a:endParaRPr sz="1125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5" name="Google Shape;1515;p14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507472" y="3860288"/>
            <a:ext cx="502132" cy="254832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142"/>
          <p:cNvSpPr/>
          <p:nvPr/>
        </p:nvSpPr>
        <p:spPr>
          <a:xfrm>
            <a:off x="5307469" y="2815463"/>
            <a:ext cx="902100" cy="1522500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7" name="Google Shape;1517;p142" descr="Confluent - Infocomm Media Development Authority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274021" y="3341083"/>
            <a:ext cx="826295" cy="52019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142"/>
          <p:cNvSpPr txBox="1"/>
          <p:nvPr/>
        </p:nvSpPr>
        <p:spPr>
          <a:xfrm>
            <a:off x="6277443" y="2863311"/>
            <a:ext cx="790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1500"/>
            </a:pPr>
            <a:r>
              <a:rPr lang="en-US" sz="1125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Eventing</a:t>
            </a:r>
            <a:endParaRPr sz="1125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9" name="Google Shape;1519;p142" descr="Shape&#10;&#10;Description automatically generated with medium confidence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341722" y="3813405"/>
            <a:ext cx="705182" cy="370673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142"/>
          <p:cNvSpPr/>
          <p:nvPr/>
        </p:nvSpPr>
        <p:spPr>
          <a:xfrm>
            <a:off x="6255320" y="2818675"/>
            <a:ext cx="846600" cy="1522500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1" name="Google Shape;1521;p142" descr="Logo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330995" y="3363544"/>
            <a:ext cx="625666" cy="32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p142"/>
          <p:cNvSpPr txBox="1"/>
          <p:nvPr/>
        </p:nvSpPr>
        <p:spPr>
          <a:xfrm>
            <a:off x="7111477" y="2863311"/>
            <a:ext cx="10647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1500"/>
            </a:pPr>
            <a:r>
              <a:rPr lang="en-US" sz="1125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Analytics</a:t>
            </a:r>
            <a:endParaRPr sz="1125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3" name="Google Shape;1523;p14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253724" y="3824349"/>
            <a:ext cx="780207" cy="267871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142"/>
          <p:cNvSpPr/>
          <p:nvPr/>
        </p:nvSpPr>
        <p:spPr>
          <a:xfrm>
            <a:off x="7164082" y="2818593"/>
            <a:ext cx="959400" cy="1522500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142"/>
          <p:cNvSpPr txBox="1"/>
          <p:nvPr/>
        </p:nvSpPr>
        <p:spPr>
          <a:xfrm>
            <a:off x="8133611" y="2863311"/>
            <a:ext cx="877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1500"/>
            </a:pPr>
            <a:r>
              <a:rPr lang="en-US" sz="1125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endParaRPr sz="1125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6" name="Google Shape;1526;p142" descr="Firebase Brand Guidelines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214067" y="3439026"/>
            <a:ext cx="716409" cy="20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142" descr="SQLite Logo transparent PNG - Stick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322477" y="3767365"/>
            <a:ext cx="499592" cy="222427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142"/>
          <p:cNvSpPr/>
          <p:nvPr/>
        </p:nvSpPr>
        <p:spPr>
          <a:xfrm>
            <a:off x="8180245" y="2818593"/>
            <a:ext cx="771900" cy="1522500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9" name="Google Shape;1529;p142"/>
          <p:cNvCxnSpPr>
            <a:stCxn id="1530" idx="2"/>
            <a:endCxn id="1528" idx="0"/>
          </p:cNvCxnSpPr>
          <p:nvPr/>
        </p:nvCxnSpPr>
        <p:spPr>
          <a:xfrm>
            <a:off x="8050115" y="1561080"/>
            <a:ext cx="516150" cy="125752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1" name="Google Shape;1531;p142"/>
          <p:cNvCxnSpPr>
            <a:stCxn id="1493" idx="1"/>
            <a:endCxn id="1528" idx="0"/>
          </p:cNvCxnSpPr>
          <p:nvPr/>
        </p:nvCxnSpPr>
        <p:spPr>
          <a:xfrm flipH="1">
            <a:off x="8566166" y="1561080"/>
            <a:ext cx="53550" cy="125752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2" name="Google Shape;1532;p142"/>
          <p:cNvCxnSpPr>
            <a:stCxn id="1492" idx="3"/>
            <a:endCxn id="1516" idx="0"/>
          </p:cNvCxnSpPr>
          <p:nvPr/>
        </p:nvCxnSpPr>
        <p:spPr>
          <a:xfrm flipH="1">
            <a:off x="5758520" y="1429380"/>
            <a:ext cx="1830150" cy="1386000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3" name="Google Shape;1533;p142"/>
          <p:cNvCxnSpPr>
            <a:stCxn id="1493" idx="2"/>
            <a:endCxn id="1512" idx="0"/>
          </p:cNvCxnSpPr>
          <p:nvPr/>
        </p:nvCxnSpPr>
        <p:spPr>
          <a:xfrm flipH="1">
            <a:off x="4044716" y="1561080"/>
            <a:ext cx="4401000" cy="125437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4" name="Google Shape;1534;p142"/>
          <p:cNvCxnSpPr>
            <a:stCxn id="1492" idx="2"/>
            <a:endCxn id="1520" idx="0"/>
          </p:cNvCxnSpPr>
          <p:nvPr/>
        </p:nvCxnSpPr>
        <p:spPr>
          <a:xfrm flipH="1">
            <a:off x="6678695" y="1561080"/>
            <a:ext cx="975825" cy="125752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5" name="Google Shape;1535;p142"/>
          <p:cNvCxnSpPr>
            <a:stCxn id="1485" idx="2"/>
            <a:endCxn id="1512" idx="0"/>
          </p:cNvCxnSpPr>
          <p:nvPr/>
        </p:nvCxnSpPr>
        <p:spPr>
          <a:xfrm flipH="1">
            <a:off x="4044570" y="1561080"/>
            <a:ext cx="1236375" cy="125437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6" name="Google Shape;1536;p142"/>
          <p:cNvCxnSpPr>
            <a:stCxn id="1486" idx="2"/>
            <a:endCxn id="1497" idx="0"/>
          </p:cNvCxnSpPr>
          <p:nvPr/>
        </p:nvCxnSpPr>
        <p:spPr>
          <a:xfrm>
            <a:off x="533796" y="1561080"/>
            <a:ext cx="112500" cy="125437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7" name="Google Shape;1537;p142"/>
          <p:cNvCxnSpPr>
            <a:stCxn id="1486" idx="1"/>
            <a:endCxn id="1503" idx="0"/>
          </p:cNvCxnSpPr>
          <p:nvPr/>
        </p:nvCxnSpPr>
        <p:spPr>
          <a:xfrm>
            <a:off x="707796" y="1561080"/>
            <a:ext cx="1002825" cy="125437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8" name="Google Shape;1538;p142"/>
          <p:cNvCxnSpPr>
            <a:stCxn id="1486" idx="0"/>
            <a:endCxn id="1524" idx="0"/>
          </p:cNvCxnSpPr>
          <p:nvPr/>
        </p:nvCxnSpPr>
        <p:spPr>
          <a:xfrm>
            <a:off x="773646" y="1429380"/>
            <a:ext cx="6870150" cy="1389150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9" name="Google Shape;1539;p142"/>
          <p:cNvCxnSpPr>
            <a:stCxn id="1489" idx="2"/>
            <a:endCxn id="1497" idx="0"/>
          </p:cNvCxnSpPr>
          <p:nvPr/>
        </p:nvCxnSpPr>
        <p:spPr>
          <a:xfrm flipH="1">
            <a:off x="646388" y="1561080"/>
            <a:ext cx="678600" cy="125437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0" name="Google Shape;1540;p142"/>
          <p:cNvCxnSpPr>
            <a:stCxn id="1489" idx="1"/>
            <a:endCxn id="1509" idx="0"/>
          </p:cNvCxnSpPr>
          <p:nvPr/>
        </p:nvCxnSpPr>
        <p:spPr>
          <a:xfrm>
            <a:off x="1498988" y="1561080"/>
            <a:ext cx="1577025" cy="125437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1" name="Google Shape;1541;p142"/>
          <p:cNvCxnSpPr>
            <a:stCxn id="1489" idx="0"/>
            <a:endCxn id="1516" idx="0"/>
          </p:cNvCxnSpPr>
          <p:nvPr/>
        </p:nvCxnSpPr>
        <p:spPr>
          <a:xfrm>
            <a:off x="1564838" y="1429380"/>
            <a:ext cx="4193775" cy="1386000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2" name="Google Shape;1542;p142"/>
          <p:cNvCxnSpPr>
            <a:stCxn id="1489" idx="1"/>
            <a:endCxn id="1520" idx="0"/>
          </p:cNvCxnSpPr>
          <p:nvPr/>
        </p:nvCxnSpPr>
        <p:spPr>
          <a:xfrm>
            <a:off x="1498988" y="1561080"/>
            <a:ext cx="5179725" cy="125752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3" name="Google Shape;1543;p142"/>
          <p:cNvCxnSpPr>
            <a:stCxn id="1484" idx="2"/>
            <a:endCxn id="1503" idx="0"/>
          </p:cNvCxnSpPr>
          <p:nvPr/>
        </p:nvCxnSpPr>
        <p:spPr>
          <a:xfrm flipH="1">
            <a:off x="1710729" y="1561080"/>
            <a:ext cx="405450" cy="125437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4" name="Google Shape;1544;p142"/>
          <p:cNvCxnSpPr>
            <a:stCxn id="1484" idx="1"/>
            <a:endCxn id="1512" idx="0"/>
          </p:cNvCxnSpPr>
          <p:nvPr/>
        </p:nvCxnSpPr>
        <p:spPr>
          <a:xfrm>
            <a:off x="2290179" y="1561080"/>
            <a:ext cx="1754550" cy="125437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5" name="Google Shape;1545;p142"/>
          <p:cNvCxnSpPr>
            <a:stCxn id="1484" idx="0"/>
            <a:endCxn id="1528" idx="0"/>
          </p:cNvCxnSpPr>
          <p:nvPr/>
        </p:nvCxnSpPr>
        <p:spPr>
          <a:xfrm>
            <a:off x="2356029" y="1429380"/>
            <a:ext cx="6210225" cy="1389150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6" name="Google Shape;1546;p142"/>
          <p:cNvCxnSpPr>
            <a:stCxn id="1482" idx="2"/>
            <a:endCxn id="1497" idx="0"/>
          </p:cNvCxnSpPr>
          <p:nvPr/>
        </p:nvCxnSpPr>
        <p:spPr>
          <a:xfrm flipH="1">
            <a:off x="646346" y="1561080"/>
            <a:ext cx="2261025" cy="125437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7" name="Google Shape;1547;p142"/>
          <p:cNvCxnSpPr>
            <a:stCxn id="1482" idx="1"/>
            <a:endCxn id="1509" idx="0"/>
          </p:cNvCxnSpPr>
          <p:nvPr/>
        </p:nvCxnSpPr>
        <p:spPr>
          <a:xfrm flipH="1">
            <a:off x="3075971" y="1561080"/>
            <a:ext cx="5400" cy="125437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8" name="Google Shape;1548;p142"/>
          <p:cNvCxnSpPr>
            <a:stCxn id="1482" idx="1"/>
            <a:endCxn id="1512" idx="0"/>
          </p:cNvCxnSpPr>
          <p:nvPr/>
        </p:nvCxnSpPr>
        <p:spPr>
          <a:xfrm>
            <a:off x="3081371" y="1561080"/>
            <a:ext cx="963225" cy="125437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9" name="Google Shape;1549;p142"/>
          <p:cNvCxnSpPr>
            <a:stCxn id="1490" idx="0"/>
            <a:endCxn id="1520" idx="0"/>
          </p:cNvCxnSpPr>
          <p:nvPr/>
        </p:nvCxnSpPr>
        <p:spPr>
          <a:xfrm>
            <a:off x="4729604" y="1429380"/>
            <a:ext cx="1948950" cy="138937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0" name="Google Shape;1550;p142"/>
          <p:cNvCxnSpPr>
            <a:stCxn id="1491" idx="1"/>
            <a:endCxn id="1509" idx="0"/>
          </p:cNvCxnSpPr>
          <p:nvPr/>
        </p:nvCxnSpPr>
        <p:spPr>
          <a:xfrm flipH="1">
            <a:off x="3076062" y="1561080"/>
            <a:ext cx="796500" cy="125437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1" name="Google Shape;1551;p142"/>
          <p:cNvCxnSpPr>
            <a:stCxn id="1491" idx="3"/>
            <a:endCxn id="1497" idx="0"/>
          </p:cNvCxnSpPr>
          <p:nvPr/>
        </p:nvCxnSpPr>
        <p:spPr>
          <a:xfrm flipH="1">
            <a:off x="646287" y="1429380"/>
            <a:ext cx="2986425" cy="1386000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2" name="Google Shape;1552;p142"/>
          <p:cNvCxnSpPr>
            <a:stCxn id="1490" idx="3"/>
            <a:endCxn id="1503" idx="0"/>
          </p:cNvCxnSpPr>
          <p:nvPr/>
        </p:nvCxnSpPr>
        <p:spPr>
          <a:xfrm flipH="1">
            <a:off x="1710629" y="1429380"/>
            <a:ext cx="2713275" cy="1386000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3" name="Google Shape;1553;p142"/>
          <p:cNvCxnSpPr>
            <a:stCxn id="1485" idx="1"/>
            <a:endCxn id="1524" idx="0"/>
          </p:cNvCxnSpPr>
          <p:nvPr/>
        </p:nvCxnSpPr>
        <p:spPr>
          <a:xfrm>
            <a:off x="5454945" y="1561080"/>
            <a:ext cx="2188800" cy="125752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4" name="Google Shape;1554;p142"/>
          <p:cNvCxnSpPr>
            <a:stCxn id="1485" idx="3"/>
            <a:endCxn id="1503" idx="0"/>
          </p:cNvCxnSpPr>
          <p:nvPr/>
        </p:nvCxnSpPr>
        <p:spPr>
          <a:xfrm flipH="1">
            <a:off x="1710720" y="1429380"/>
            <a:ext cx="3504375" cy="1386000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5" name="Google Shape;1555;p142"/>
          <p:cNvCxnSpPr>
            <a:stCxn id="1488" idx="1"/>
            <a:endCxn id="1520" idx="0"/>
          </p:cNvCxnSpPr>
          <p:nvPr/>
        </p:nvCxnSpPr>
        <p:spPr>
          <a:xfrm>
            <a:off x="6246137" y="1561080"/>
            <a:ext cx="432450" cy="125752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6" name="Google Shape;1556;p142"/>
          <p:cNvCxnSpPr>
            <a:stCxn id="1488" idx="2"/>
            <a:endCxn id="1509" idx="0"/>
          </p:cNvCxnSpPr>
          <p:nvPr/>
        </p:nvCxnSpPr>
        <p:spPr>
          <a:xfrm flipH="1">
            <a:off x="3076037" y="1561080"/>
            <a:ext cx="2996100" cy="125437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7" name="Google Shape;1557;p142"/>
          <p:cNvCxnSpPr>
            <a:stCxn id="1488" idx="3"/>
            <a:endCxn id="1497" idx="0"/>
          </p:cNvCxnSpPr>
          <p:nvPr/>
        </p:nvCxnSpPr>
        <p:spPr>
          <a:xfrm flipH="1">
            <a:off x="646337" y="1429380"/>
            <a:ext cx="5359950" cy="1386000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8" name="Google Shape;1558;p142"/>
          <p:cNvCxnSpPr>
            <a:stCxn id="1487" idx="1"/>
            <a:endCxn id="1524" idx="0"/>
          </p:cNvCxnSpPr>
          <p:nvPr/>
        </p:nvCxnSpPr>
        <p:spPr>
          <a:xfrm>
            <a:off x="7037328" y="1561080"/>
            <a:ext cx="606375" cy="125752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9" name="Google Shape;1559;p142"/>
          <p:cNvCxnSpPr>
            <a:stCxn id="1487" idx="2"/>
            <a:endCxn id="1503" idx="0"/>
          </p:cNvCxnSpPr>
          <p:nvPr/>
        </p:nvCxnSpPr>
        <p:spPr>
          <a:xfrm flipH="1">
            <a:off x="1710603" y="1561080"/>
            <a:ext cx="5152725" cy="125437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0" name="Google Shape;1560;p142"/>
          <p:cNvSpPr/>
          <p:nvPr/>
        </p:nvSpPr>
        <p:spPr>
          <a:xfrm>
            <a:off x="1654733" y="1297680"/>
            <a:ext cx="305700" cy="263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142"/>
          <p:cNvSpPr/>
          <p:nvPr/>
        </p:nvSpPr>
        <p:spPr>
          <a:xfrm>
            <a:off x="2445925" y="1297680"/>
            <a:ext cx="305700" cy="263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142"/>
          <p:cNvSpPr/>
          <p:nvPr/>
        </p:nvSpPr>
        <p:spPr>
          <a:xfrm>
            <a:off x="3237116" y="1297680"/>
            <a:ext cx="305700" cy="263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142"/>
          <p:cNvSpPr/>
          <p:nvPr/>
        </p:nvSpPr>
        <p:spPr>
          <a:xfrm>
            <a:off x="4028308" y="1297680"/>
            <a:ext cx="305700" cy="263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142"/>
          <p:cNvSpPr/>
          <p:nvPr/>
        </p:nvSpPr>
        <p:spPr>
          <a:xfrm>
            <a:off x="4819499" y="1297680"/>
            <a:ext cx="305700" cy="263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142"/>
          <p:cNvSpPr/>
          <p:nvPr/>
        </p:nvSpPr>
        <p:spPr>
          <a:xfrm>
            <a:off x="5610691" y="1297680"/>
            <a:ext cx="305700" cy="263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142"/>
          <p:cNvSpPr/>
          <p:nvPr/>
        </p:nvSpPr>
        <p:spPr>
          <a:xfrm>
            <a:off x="6401882" y="1297680"/>
            <a:ext cx="305700" cy="263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142"/>
          <p:cNvSpPr/>
          <p:nvPr/>
        </p:nvSpPr>
        <p:spPr>
          <a:xfrm>
            <a:off x="7193074" y="1297680"/>
            <a:ext cx="305700" cy="263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142"/>
          <p:cNvSpPr/>
          <p:nvPr/>
        </p:nvSpPr>
        <p:spPr>
          <a:xfrm>
            <a:off x="7984265" y="1297680"/>
            <a:ext cx="305700" cy="263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8" name="Google Shape;1568;p142"/>
          <p:cNvCxnSpPr>
            <a:stCxn id="1567" idx="1"/>
            <a:endCxn id="1528" idx="0"/>
          </p:cNvCxnSpPr>
          <p:nvPr/>
        </p:nvCxnSpPr>
        <p:spPr>
          <a:xfrm>
            <a:off x="7432924" y="1561080"/>
            <a:ext cx="1133325" cy="125752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9" name="Google Shape;1569;p142"/>
          <p:cNvCxnSpPr>
            <a:stCxn id="1479" idx="1"/>
            <a:endCxn id="1503" idx="0"/>
          </p:cNvCxnSpPr>
          <p:nvPr/>
        </p:nvCxnSpPr>
        <p:spPr>
          <a:xfrm>
            <a:off x="1103392" y="1561080"/>
            <a:ext cx="607275" cy="125437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0" name="Google Shape;1570;p142"/>
          <p:cNvCxnSpPr>
            <a:stCxn id="1484" idx="3"/>
            <a:endCxn id="1497" idx="0"/>
          </p:cNvCxnSpPr>
          <p:nvPr/>
        </p:nvCxnSpPr>
        <p:spPr>
          <a:xfrm flipH="1">
            <a:off x="646329" y="1429380"/>
            <a:ext cx="1404000" cy="1386000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1" name="Google Shape;1571;p142"/>
          <p:cNvCxnSpPr>
            <a:stCxn id="1566" idx="2"/>
            <a:endCxn id="1509" idx="0"/>
          </p:cNvCxnSpPr>
          <p:nvPr/>
        </p:nvCxnSpPr>
        <p:spPr>
          <a:xfrm flipH="1">
            <a:off x="3075857" y="1561080"/>
            <a:ext cx="3391875" cy="125437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2" name="Google Shape;1572;p142"/>
          <p:cNvSpPr/>
          <p:nvPr/>
        </p:nvSpPr>
        <p:spPr>
          <a:xfrm>
            <a:off x="278867" y="4405550"/>
            <a:ext cx="8673000" cy="278400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en-US" sz="1125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Infrastructure layers</a:t>
            </a:r>
            <a:endParaRPr sz="11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3" name="Google Shape;1573;p14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534956" y="3851951"/>
            <a:ext cx="494632" cy="42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142" descr="Oracle GoldenGate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406280" y="3482329"/>
            <a:ext cx="785478" cy="293916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142"/>
          <p:cNvSpPr txBox="1"/>
          <p:nvPr/>
        </p:nvSpPr>
        <p:spPr>
          <a:xfrm>
            <a:off x="4342002" y="2866227"/>
            <a:ext cx="943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1500"/>
            </a:pPr>
            <a:r>
              <a:rPr lang="en-US" sz="1125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</a:t>
            </a:r>
            <a:endParaRPr sz="11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90000"/>
              </a:lnSpc>
              <a:buClr>
                <a:srgbClr val="000000"/>
              </a:buClr>
              <a:buSzPts val="1500"/>
            </a:pPr>
            <a:r>
              <a:rPr lang="en-US" sz="1125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Replication</a:t>
            </a:r>
            <a:endParaRPr sz="1125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142"/>
          <p:cNvSpPr/>
          <p:nvPr/>
        </p:nvSpPr>
        <p:spPr>
          <a:xfrm>
            <a:off x="4357257" y="2814931"/>
            <a:ext cx="902100" cy="1522500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125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7" name="Google Shape;1577;p142"/>
          <p:cNvCxnSpPr>
            <a:stCxn id="1486" idx="1"/>
            <a:endCxn id="1576" idx="0"/>
          </p:cNvCxnSpPr>
          <p:nvPr/>
        </p:nvCxnSpPr>
        <p:spPr>
          <a:xfrm>
            <a:off x="707796" y="1561080"/>
            <a:ext cx="4100400" cy="125392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8" name="Google Shape;1578;p142"/>
          <p:cNvCxnSpPr>
            <a:stCxn id="1487" idx="2"/>
            <a:endCxn id="1576" idx="0"/>
          </p:cNvCxnSpPr>
          <p:nvPr/>
        </p:nvCxnSpPr>
        <p:spPr>
          <a:xfrm flipH="1">
            <a:off x="4808403" y="1561080"/>
            <a:ext cx="2054925" cy="125392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9" name="Google Shape;1579;p142"/>
          <p:cNvCxnSpPr>
            <a:stCxn id="1490" idx="1"/>
            <a:endCxn id="1576" idx="0"/>
          </p:cNvCxnSpPr>
          <p:nvPr/>
        </p:nvCxnSpPr>
        <p:spPr>
          <a:xfrm>
            <a:off x="4663754" y="1561080"/>
            <a:ext cx="144450" cy="1253925"/>
          </a:xfrm>
          <a:prstGeom prst="straightConnector1">
            <a:avLst/>
          </a:prstGeom>
          <a:noFill/>
          <a:ln w="9525" cap="flat" cmpd="sng">
            <a:solidFill>
              <a:srgbClr val="00AAD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0" name="Google Shape;1580;p14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2168805" y="1033918"/>
            <a:ext cx="4660150" cy="3502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1315" y="4747500"/>
            <a:ext cx="251820" cy="2483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05087" y="0"/>
            <a:ext cx="938912" cy="9949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3050" y="352880"/>
            <a:ext cx="53676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25" dirty="0"/>
              <a:t>Couchbase’s</a:t>
            </a:r>
            <a:r>
              <a:rPr sz="2100" spc="-65" dirty="0"/>
              <a:t> </a:t>
            </a:r>
            <a:r>
              <a:rPr sz="2100" spc="105" dirty="0"/>
              <a:t>Diﬀerentiated</a:t>
            </a:r>
            <a:r>
              <a:rPr sz="2100" spc="-65" dirty="0"/>
              <a:t> </a:t>
            </a:r>
            <a:r>
              <a:rPr sz="2100" spc="65" dirty="0"/>
              <a:t>Architecture</a:t>
            </a:r>
            <a:endParaRPr sz="2100"/>
          </a:p>
        </p:txBody>
      </p:sp>
      <p:sp>
        <p:nvSpPr>
          <p:cNvPr id="5" name="object 5"/>
          <p:cNvSpPr txBox="1"/>
          <p:nvPr/>
        </p:nvSpPr>
        <p:spPr>
          <a:xfrm>
            <a:off x="286831" y="773371"/>
            <a:ext cx="30035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Fast,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spc="30" dirty="0">
                <a:latin typeface="Arial"/>
                <a:cs typeface="Arial"/>
              </a:rPr>
              <a:t>Aﬀordable,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spc="25" dirty="0">
                <a:latin typeface="Arial"/>
                <a:cs typeface="Arial"/>
              </a:rPr>
              <a:t>Versatile,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spc="40" dirty="0">
                <a:latin typeface="Arial"/>
                <a:cs typeface="Arial"/>
              </a:rPr>
              <a:t>and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spc="-35" dirty="0">
                <a:latin typeface="Arial"/>
                <a:cs typeface="Arial"/>
              </a:rPr>
              <a:t>Easy</a:t>
            </a:r>
            <a:r>
              <a:rPr sz="1100" b="1" spc="-2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as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spc="-60" dirty="0">
                <a:latin typeface="Arial"/>
                <a:cs typeface="Arial"/>
              </a:rPr>
              <a:t>SQL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7661" y="1945570"/>
            <a:ext cx="276243" cy="29721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493193" y="1874839"/>
            <a:ext cx="7005320" cy="438150"/>
            <a:chOff x="1493193" y="1874839"/>
            <a:chExt cx="7005320" cy="43815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3748" y="1907374"/>
              <a:ext cx="397415" cy="3736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7612" y="1909974"/>
              <a:ext cx="373371" cy="34799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844817" y="2118262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90">
                  <a:moveTo>
                    <a:pt x="0" y="0"/>
                  </a:moveTo>
                  <a:lnTo>
                    <a:pt x="33800" y="0"/>
                  </a:lnTo>
                </a:path>
              </a:pathLst>
            </a:custGeom>
            <a:ln w="12699">
              <a:solidFill>
                <a:srgbClr val="FA99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78618" y="2104219"/>
              <a:ext cx="38735" cy="28575"/>
            </a:xfrm>
            <a:custGeom>
              <a:avLst/>
              <a:gdLst/>
              <a:ahLst/>
              <a:cxnLst/>
              <a:rect l="l" t="t" r="r" b="b"/>
              <a:pathLst>
                <a:path w="38734" h="28575">
                  <a:moveTo>
                    <a:pt x="0" y="28086"/>
                  </a:moveTo>
                  <a:lnTo>
                    <a:pt x="0" y="0"/>
                  </a:lnTo>
                  <a:lnTo>
                    <a:pt x="38583" y="14043"/>
                  </a:lnTo>
                  <a:lnTo>
                    <a:pt x="0" y="28086"/>
                  </a:lnTo>
                  <a:close/>
                </a:path>
              </a:pathLst>
            </a:custGeom>
            <a:solidFill>
              <a:srgbClr val="FA99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78618" y="2104219"/>
              <a:ext cx="38735" cy="28575"/>
            </a:xfrm>
            <a:custGeom>
              <a:avLst/>
              <a:gdLst/>
              <a:ahLst/>
              <a:cxnLst/>
              <a:rect l="l" t="t" r="r" b="b"/>
              <a:pathLst>
                <a:path w="38734" h="28575">
                  <a:moveTo>
                    <a:pt x="0" y="28086"/>
                  </a:moveTo>
                  <a:lnTo>
                    <a:pt x="38583" y="14043"/>
                  </a:lnTo>
                  <a:lnTo>
                    <a:pt x="0" y="0"/>
                  </a:lnTo>
                  <a:lnTo>
                    <a:pt x="0" y="28086"/>
                  </a:lnTo>
                  <a:close/>
                </a:path>
              </a:pathLst>
            </a:custGeom>
            <a:ln w="12699">
              <a:solidFill>
                <a:srgbClr val="FA99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91501" y="1874839"/>
              <a:ext cx="465671" cy="4377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8158" y="1890078"/>
              <a:ext cx="446370" cy="41963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86634" y="1918982"/>
              <a:ext cx="209550" cy="52069"/>
            </a:xfrm>
            <a:custGeom>
              <a:avLst/>
              <a:gdLst/>
              <a:ahLst/>
              <a:cxnLst/>
              <a:rect l="l" t="t" r="r" b="b"/>
              <a:pathLst>
                <a:path w="209550" h="52069">
                  <a:moveTo>
                    <a:pt x="209118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342" y="50800"/>
                  </a:lnTo>
                  <a:lnTo>
                    <a:pt x="342" y="52070"/>
                  </a:lnTo>
                  <a:lnTo>
                    <a:pt x="208788" y="52070"/>
                  </a:lnTo>
                  <a:lnTo>
                    <a:pt x="208788" y="50800"/>
                  </a:lnTo>
                  <a:lnTo>
                    <a:pt x="209118" y="50800"/>
                  </a:lnTo>
                  <a:lnTo>
                    <a:pt x="2091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86642" y="1917329"/>
              <a:ext cx="209550" cy="53975"/>
            </a:xfrm>
            <a:custGeom>
              <a:avLst/>
              <a:gdLst/>
              <a:ahLst/>
              <a:cxnLst/>
              <a:rect l="l" t="t" r="r" b="b"/>
              <a:pathLst>
                <a:path w="209550" h="53975">
                  <a:moveTo>
                    <a:pt x="0" y="1504"/>
                  </a:moveTo>
                  <a:lnTo>
                    <a:pt x="0" y="673"/>
                  </a:lnTo>
                  <a:lnTo>
                    <a:pt x="673" y="0"/>
                  </a:lnTo>
                  <a:lnTo>
                    <a:pt x="1505" y="0"/>
                  </a:lnTo>
                  <a:lnTo>
                    <a:pt x="207616" y="0"/>
                  </a:lnTo>
                  <a:lnTo>
                    <a:pt x="208015" y="0"/>
                  </a:lnTo>
                  <a:lnTo>
                    <a:pt x="208398" y="158"/>
                  </a:lnTo>
                  <a:lnTo>
                    <a:pt x="208680" y="440"/>
                  </a:lnTo>
                  <a:lnTo>
                    <a:pt x="208962" y="722"/>
                  </a:lnTo>
                  <a:lnTo>
                    <a:pt x="209121" y="1105"/>
                  </a:lnTo>
                  <a:lnTo>
                    <a:pt x="209121" y="1504"/>
                  </a:lnTo>
                  <a:lnTo>
                    <a:pt x="209121" y="51903"/>
                  </a:lnTo>
                  <a:lnTo>
                    <a:pt x="209121" y="52735"/>
                  </a:lnTo>
                  <a:lnTo>
                    <a:pt x="208447" y="53409"/>
                  </a:lnTo>
                  <a:lnTo>
                    <a:pt x="207616" y="53409"/>
                  </a:lnTo>
                  <a:lnTo>
                    <a:pt x="1505" y="53409"/>
                  </a:lnTo>
                  <a:lnTo>
                    <a:pt x="673" y="53409"/>
                  </a:lnTo>
                  <a:lnTo>
                    <a:pt x="0" y="52735"/>
                  </a:lnTo>
                  <a:lnTo>
                    <a:pt x="0" y="51903"/>
                  </a:lnTo>
                  <a:lnTo>
                    <a:pt x="0" y="1504"/>
                  </a:lnTo>
                  <a:close/>
                </a:path>
              </a:pathLst>
            </a:custGeom>
            <a:ln w="9524">
              <a:solidFill>
                <a:srgbClr val="FA99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63749" y="2007919"/>
              <a:ext cx="170815" cy="195580"/>
            </a:xfrm>
            <a:custGeom>
              <a:avLst/>
              <a:gdLst/>
              <a:ahLst/>
              <a:cxnLst/>
              <a:rect l="l" t="t" r="r" b="b"/>
              <a:pathLst>
                <a:path w="170814" h="195580">
                  <a:moveTo>
                    <a:pt x="0" y="4796"/>
                  </a:moveTo>
                  <a:lnTo>
                    <a:pt x="0" y="2147"/>
                  </a:lnTo>
                  <a:lnTo>
                    <a:pt x="2147" y="0"/>
                  </a:lnTo>
                  <a:lnTo>
                    <a:pt x="4796" y="0"/>
                  </a:lnTo>
                  <a:lnTo>
                    <a:pt x="165422" y="0"/>
                  </a:lnTo>
                  <a:lnTo>
                    <a:pt x="166694" y="0"/>
                  </a:lnTo>
                  <a:lnTo>
                    <a:pt x="167914" y="505"/>
                  </a:lnTo>
                  <a:lnTo>
                    <a:pt x="168814" y="1404"/>
                  </a:lnTo>
                  <a:lnTo>
                    <a:pt x="169713" y="2304"/>
                  </a:lnTo>
                  <a:lnTo>
                    <a:pt x="170219" y="3524"/>
                  </a:lnTo>
                  <a:lnTo>
                    <a:pt x="170219" y="4796"/>
                  </a:lnTo>
                  <a:lnTo>
                    <a:pt x="170219" y="190341"/>
                  </a:lnTo>
                  <a:lnTo>
                    <a:pt x="170219" y="192990"/>
                  </a:lnTo>
                  <a:lnTo>
                    <a:pt x="168071" y="195138"/>
                  </a:lnTo>
                  <a:lnTo>
                    <a:pt x="165422" y="195138"/>
                  </a:lnTo>
                  <a:lnTo>
                    <a:pt x="4796" y="195138"/>
                  </a:lnTo>
                  <a:lnTo>
                    <a:pt x="2147" y="195138"/>
                  </a:lnTo>
                  <a:lnTo>
                    <a:pt x="0" y="192990"/>
                  </a:lnTo>
                  <a:lnTo>
                    <a:pt x="0" y="190341"/>
                  </a:lnTo>
                  <a:lnTo>
                    <a:pt x="0" y="4796"/>
                  </a:lnTo>
                  <a:close/>
                </a:path>
                <a:path w="170814" h="195580">
                  <a:moveTo>
                    <a:pt x="24754" y="170423"/>
                  </a:moveTo>
                  <a:lnTo>
                    <a:pt x="145491" y="170423"/>
                  </a:lnTo>
                </a:path>
                <a:path w="170814" h="195580">
                  <a:moveTo>
                    <a:pt x="24754" y="116895"/>
                  </a:moveTo>
                  <a:lnTo>
                    <a:pt x="145491" y="116895"/>
                  </a:lnTo>
                </a:path>
                <a:path w="170814" h="195580">
                  <a:moveTo>
                    <a:pt x="24754" y="143659"/>
                  </a:moveTo>
                  <a:lnTo>
                    <a:pt x="145491" y="143659"/>
                  </a:lnTo>
                </a:path>
                <a:path w="170814" h="195580">
                  <a:moveTo>
                    <a:pt x="24754" y="90130"/>
                  </a:moveTo>
                  <a:lnTo>
                    <a:pt x="145491" y="90130"/>
                  </a:lnTo>
                </a:path>
                <a:path w="170814" h="195580">
                  <a:moveTo>
                    <a:pt x="24754" y="63365"/>
                  </a:moveTo>
                  <a:lnTo>
                    <a:pt x="145491" y="63365"/>
                  </a:lnTo>
                </a:path>
                <a:path w="170814" h="195580">
                  <a:moveTo>
                    <a:pt x="24754" y="36600"/>
                  </a:moveTo>
                  <a:lnTo>
                    <a:pt x="145491" y="36600"/>
                  </a:lnTo>
                </a:path>
              </a:pathLst>
            </a:custGeom>
            <a:ln w="12699">
              <a:solidFill>
                <a:srgbClr val="FA99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25566" y="2030686"/>
              <a:ext cx="170815" cy="195580"/>
            </a:xfrm>
            <a:custGeom>
              <a:avLst/>
              <a:gdLst/>
              <a:ahLst/>
              <a:cxnLst/>
              <a:rect l="l" t="t" r="r" b="b"/>
              <a:pathLst>
                <a:path w="170814" h="195580">
                  <a:moveTo>
                    <a:pt x="168071" y="195138"/>
                  </a:moveTo>
                  <a:lnTo>
                    <a:pt x="2147" y="195138"/>
                  </a:lnTo>
                  <a:lnTo>
                    <a:pt x="0" y="192990"/>
                  </a:lnTo>
                  <a:lnTo>
                    <a:pt x="0" y="4796"/>
                  </a:lnTo>
                  <a:lnTo>
                    <a:pt x="0" y="2147"/>
                  </a:lnTo>
                  <a:lnTo>
                    <a:pt x="2147" y="0"/>
                  </a:lnTo>
                  <a:lnTo>
                    <a:pt x="166694" y="0"/>
                  </a:lnTo>
                  <a:lnTo>
                    <a:pt x="167914" y="505"/>
                  </a:lnTo>
                  <a:lnTo>
                    <a:pt x="169713" y="2304"/>
                  </a:lnTo>
                  <a:lnTo>
                    <a:pt x="170218" y="3524"/>
                  </a:lnTo>
                  <a:lnTo>
                    <a:pt x="170218" y="192990"/>
                  </a:lnTo>
                  <a:lnTo>
                    <a:pt x="168071" y="195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25566" y="2030686"/>
              <a:ext cx="170815" cy="195580"/>
            </a:xfrm>
            <a:custGeom>
              <a:avLst/>
              <a:gdLst/>
              <a:ahLst/>
              <a:cxnLst/>
              <a:rect l="l" t="t" r="r" b="b"/>
              <a:pathLst>
                <a:path w="170814" h="195580">
                  <a:moveTo>
                    <a:pt x="0" y="4796"/>
                  </a:moveTo>
                  <a:lnTo>
                    <a:pt x="0" y="2147"/>
                  </a:lnTo>
                  <a:lnTo>
                    <a:pt x="2147" y="0"/>
                  </a:lnTo>
                  <a:lnTo>
                    <a:pt x="4796" y="0"/>
                  </a:lnTo>
                  <a:lnTo>
                    <a:pt x="165422" y="0"/>
                  </a:lnTo>
                  <a:lnTo>
                    <a:pt x="166694" y="0"/>
                  </a:lnTo>
                  <a:lnTo>
                    <a:pt x="167914" y="505"/>
                  </a:lnTo>
                  <a:lnTo>
                    <a:pt x="168814" y="1404"/>
                  </a:lnTo>
                  <a:lnTo>
                    <a:pt x="169713" y="2304"/>
                  </a:lnTo>
                  <a:lnTo>
                    <a:pt x="170218" y="3524"/>
                  </a:lnTo>
                  <a:lnTo>
                    <a:pt x="170218" y="4796"/>
                  </a:lnTo>
                  <a:lnTo>
                    <a:pt x="170218" y="190341"/>
                  </a:lnTo>
                  <a:lnTo>
                    <a:pt x="170218" y="192990"/>
                  </a:lnTo>
                  <a:lnTo>
                    <a:pt x="168071" y="195138"/>
                  </a:lnTo>
                  <a:lnTo>
                    <a:pt x="165422" y="195138"/>
                  </a:lnTo>
                  <a:lnTo>
                    <a:pt x="4796" y="195138"/>
                  </a:lnTo>
                  <a:lnTo>
                    <a:pt x="2147" y="195138"/>
                  </a:lnTo>
                  <a:lnTo>
                    <a:pt x="0" y="192990"/>
                  </a:lnTo>
                  <a:lnTo>
                    <a:pt x="0" y="190341"/>
                  </a:lnTo>
                  <a:lnTo>
                    <a:pt x="0" y="4796"/>
                  </a:lnTo>
                  <a:close/>
                </a:path>
                <a:path w="170814" h="195580">
                  <a:moveTo>
                    <a:pt x="24754" y="170423"/>
                  </a:moveTo>
                  <a:lnTo>
                    <a:pt x="145491" y="170423"/>
                  </a:lnTo>
                </a:path>
                <a:path w="170814" h="195580">
                  <a:moveTo>
                    <a:pt x="24754" y="116894"/>
                  </a:moveTo>
                  <a:lnTo>
                    <a:pt x="145491" y="116894"/>
                  </a:lnTo>
                </a:path>
                <a:path w="170814" h="195580">
                  <a:moveTo>
                    <a:pt x="24754" y="143659"/>
                  </a:moveTo>
                  <a:lnTo>
                    <a:pt x="145491" y="143659"/>
                  </a:lnTo>
                </a:path>
                <a:path w="170814" h="195580">
                  <a:moveTo>
                    <a:pt x="24754" y="90130"/>
                  </a:moveTo>
                  <a:lnTo>
                    <a:pt x="145491" y="90130"/>
                  </a:lnTo>
                </a:path>
                <a:path w="170814" h="195580">
                  <a:moveTo>
                    <a:pt x="24754" y="63365"/>
                  </a:moveTo>
                  <a:lnTo>
                    <a:pt x="145491" y="63365"/>
                  </a:lnTo>
                </a:path>
                <a:path w="170814" h="195580">
                  <a:moveTo>
                    <a:pt x="24754" y="36600"/>
                  </a:moveTo>
                  <a:lnTo>
                    <a:pt x="145491" y="36600"/>
                  </a:lnTo>
                </a:path>
              </a:pathLst>
            </a:custGeom>
            <a:ln w="12699">
              <a:solidFill>
                <a:srgbClr val="FA99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89072" y="2053452"/>
              <a:ext cx="170815" cy="195580"/>
            </a:xfrm>
            <a:custGeom>
              <a:avLst/>
              <a:gdLst/>
              <a:ahLst/>
              <a:cxnLst/>
              <a:rect l="l" t="t" r="r" b="b"/>
              <a:pathLst>
                <a:path w="170814" h="195580">
                  <a:moveTo>
                    <a:pt x="168071" y="195138"/>
                  </a:moveTo>
                  <a:lnTo>
                    <a:pt x="2147" y="195138"/>
                  </a:lnTo>
                  <a:lnTo>
                    <a:pt x="0" y="192990"/>
                  </a:lnTo>
                  <a:lnTo>
                    <a:pt x="0" y="4796"/>
                  </a:lnTo>
                  <a:lnTo>
                    <a:pt x="0" y="2147"/>
                  </a:lnTo>
                  <a:lnTo>
                    <a:pt x="2147" y="0"/>
                  </a:lnTo>
                  <a:lnTo>
                    <a:pt x="166694" y="0"/>
                  </a:lnTo>
                  <a:lnTo>
                    <a:pt x="167914" y="505"/>
                  </a:lnTo>
                  <a:lnTo>
                    <a:pt x="169713" y="2304"/>
                  </a:lnTo>
                  <a:lnTo>
                    <a:pt x="170219" y="3524"/>
                  </a:lnTo>
                  <a:lnTo>
                    <a:pt x="170219" y="192990"/>
                  </a:lnTo>
                  <a:lnTo>
                    <a:pt x="168071" y="195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89072" y="2053452"/>
              <a:ext cx="170815" cy="195580"/>
            </a:xfrm>
            <a:custGeom>
              <a:avLst/>
              <a:gdLst/>
              <a:ahLst/>
              <a:cxnLst/>
              <a:rect l="l" t="t" r="r" b="b"/>
              <a:pathLst>
                <a:path w="170814" h="195580">
                  <a:moveTo>
                    <a:pt x="0" y="4796"/>
                  </a:moveTo>
                  <a:lnTo>
                    <a:pt x="0" y="2147"/>
                  </a:lnTo>
                  <a:lnTo>
                    <a:pt x="2147" y="0"/>
                  </a:lnTo>
                  <a:lnTo>
                    <a:pt x="4796" y="0"/>
                  </a:lnTo>
                  <a:lnTo>
                    <a:pt x="165422" y="0"/>
                  </a:lnTo>
                  <a:lnTo>
                    <a:pt x="166694" y="0"/>
                  </a:lnTo>
                  <a:lnTo>
                    <a:pt x="167914" y="505"/>
                  </a:lnTo>
                  <a:lnTo>
                    <a:pt x="168814" y="1404"/>
                  </a:lnTo>
                  <a:lnTo>
                    <a:pt x="169713" y="2304"/>
                  </a:lnTo>
                  <a:lnTo>
                    <a:pt x="170219" y="3524"/>
                  </a:lnTo>
                  <a:lnTo>
                    <a:pt x="170219" y="4796"/>
                  </a:lnTo>
                  <a:lnTo>
                    <a:pt x="170219" y="190341"/>
                  </a:lnTo>
                  <a:lnTo>
                    <a:pt x="170219" y="192990"/>
                  </a:lnTo>
                  <a:lnTo>
                    <a:pt x="168071" y="195138"/>
                  </a:lnTo>
                  <a:lnTo>
                    <a:pt x="165422" y="195138"/>
                  </a:lnTo>
                  <a:lnTo>
                    <a:pt x="4796" y="195138"/>
                  </a:lnTo>
                  <a:lnTo>
                    <a:pt x="2147" y="195138"/>
                  </a:lnTo>
                  <a:lnTo>
                    <a:pt x="0" y="192990"/>
                  </a:lnTo>
                  <a:lnTo>
                    <a:pt x="0" y="190341"/>
                  </a:lnTo>
                  <a:lnTo>
                    <a:pt x="0" y="4796"/>
                  </a:lnTo>
                  <a:close/>
                </a:path>
                <a:path w="170814" h="195580">
                  <a:moveTo>
                    <a:pt x="24755" y="170423"/>
                  </a:moveTo>
                  <a:lnTo>
                    <a:pt x="145491" y="170423"/>
                  </a:lnTo>
                </a:path>
                <a:path w="170814" h="195580">
                  <a:moveTo>
                    <a:pt x="24755" y="116895"/>
                  </a:moveTo>
                  <a:lnTo>
                    <a:pt x="145491" y="116895"/>
                  </a:lnTo>
                </a:path>
                <a:path w="170814" h="195580">
                  <a:moveTo>
                    <a:pt x="24755" y="143659"/>
                  </a:moveTo>
                  <a:lnTo>
                    <a:pt x="145491" y="143659"/>
                  </a:lnTo>
                </a:path>
                <a:path w="170814" h="195580">
                  <a:moveTo>
                    <a:pt x="24755" y="90130"/>
                  </a:moveTo>
                  <a:lnTo>
                    <a:pt x="145491" y="90130"/>
                  </a:lnTo>
                </a:path>
                <a:path w="170814" h="195580">
                  <a:moveTo>
                    <a:pt x="24755" y="63365"/>
                  </a:moveTo>
                  <a:lnTo>
                    <a:pt x="145491" y="63365"/>
                  </a:lnTo>
                </a:path>
              </a:pathLst>
            </a:custGeom>
            <a:ln w="12699">
              <a:solidFill>
                <a:srgbClr val="FA99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56396" y="1931963"/>
              <a:ext cx="385445" cy="315595"/>
            </a:xfrm>
            <a:custGeom>
              <a:avLst/>
              <a:gdLst/>
              <a:ahLst/>
              <a:cxnLst/>
              <a:rect l="l" t="t" r="r" b="b"/>
              <a:pathLst>
                <a:path w="385445" h="315594">
                  <a:moveTo>
                    <a:pt x="69335" y="315199"/>
                  </a:moveTo>
                  <a:lnTo>
                    <a:pt x="98695" y="200319"/>
                  </a:lnTo>
                  <a:lnTo>
                    <a:pt x="43583" y="174772"/>
                  </a:lnTo>
                  <a:lnTo>
                    <a:pt x="9915" y="140988"/>
                  </a:lnTo>
                  <a:lnTo>
                    <a:pt x="0" y="102784"/>
                  </a:lnTo>
                  <a:lnTo>
                    <a:pt x="16148" y="63976"/>
                  </a:lnTo>
                  <a:lnTo>
                    <a:pt x="47055" y="36854"/>
                  </a:lnTo>
                  <a:lnTo>
                    <a:pt x="89590" y="16590"/>
                  </a:lnTo>
                  <a:lnTo>
                    <a:pt x="140359" y="4026"/>
                  </a:lnTo>
                  <a:lnTo>
                    <a:pt x="195967" y="0"/>
                  </a:lnTo>
                  <a:lnTo>
                    <a:pt x="253019" y="5352"/>
                  </a:lnTo>
                  <a:lnTo>
                    <a:pt x="304675" y="19809"/>
                  </a:lnTo>
                  <a:lnTo>
                    <a:pt x="345131" y="41341"/>
                  </a:lnTo>
                  <a:lnTo>
                    <a:pt x="372555" y="68155"/>
                  </a:lnTo>
                  <a:lnTo>
                    <a:pt x="385113" y="98458"/>
                  </a:lnTo>
                  <a:lnTo>
                    <a:pt x="380971" y="130458"/>
                  </a:lnTo>
                  <a:lnTo>
                    <a:pt x="325187" y="184742"/>
                  </a:lnTo>
                  <a:lnTo>
                    <a:pt x="279675" y="202447"/>
                  </a:lnTo>
                  <a:lnTo>
                    <a:pt x="226474" y="212281"/>
                  </a:lnTo>
                  <a:lnTo>
                    <a:pt x="168628" y="213063"/>
                  </a:lnTo>
                  <a:lnTo>
                    <a:pt x="69335" y="315199"/>
                  </a:lnTo>
                  <a:close/>
                </a:path>
              </a:pathLst>
            </a:custGeom>
            <a:ln w="222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84379" y="1921874"/>
              <a:ext cx="390983" cy="3675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497956" y="2298401"/>
              <a:ext cx="6995795" cy="0"/>
            </a:xfrm>
            <a:custGeom>
              <a:avLst/>
              <a:gdLst/>
              <a:ahLst/>
              <a:cxnLst/>
              <a:rect l="l" t="t" r="r" b="b"/>
              <a:pathLst>
                <a:path w="6995795">
                  <a:moveTo>
                    <a:pt x="0" y="0"/>
                  </a:moveTo>
                  <a:lnTo>
                    <a:pt x="6995399" y="0"/>
                  </a:lnTo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77008" y="1997890"/>
              <a:ext cx="307296" cy="238717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64653" y="2053045"/>
            <a:ext cx="198149" cy="158277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6161670" y="1976040"/>
            <a:ext cx="377825" cy="249554"/>
            <a:chOff x="6161670" y="1976040"/>
            <a:chExt cx="377825" cy="249554"/>
          </a:xfrm>
        </p:grpSpPr>
        <p:sp>
          <p:nvSpPr>
            <p:cNvPr id="28" name="object 28"/>
            <p:cNvSpPr/>
            <p:nvPr/>
          </p:nvSpPr>
          <p:spPr>
            <a:xfrm>
              <a:off x="6177973" y="2204901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266" y="0"/>
                  </a:lnTo>
                </a:path>
              </a:pathLst>
            </a:custGeom>
            <a:ln w="12699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94240" y="2190857"/>
              <a:ext cx="38735" cy="28575"/>
            </a:xfrm>
            <a:custGeom>
              <a:avLst/>
              <a:gdLst/>
              <a:ahLst/>
              <a:cxnLst/>
              <a:rect l="l" t="t" r="r" b="b"/>
              <a:pathLst>
                <a:path w="38734" h="28575">
                  <a:moveTo>
                    <a:pt x="0" y="28086"/>
                  </a:moveTo>
                  <a:lnTo>
                    <a:pt x="0" y="0"/>
                  </a:lnTo>
                  <a:lnTo>
                    <a:pt x="38583" y="14043"/>
                  </a:lnTo>
                  <a:lnTo>
                    <a:pt x="0" y="28086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94240" y="2190857"/>
              <a:ext cx="38735" cy="28575"/>
            </a:xfrm>
            <a:custGeom>
              <a:avLst/>
              <a:gdLst/>
              <a:ahLst/>
              <a:cxnLst/>
              <a:rect l="l" t="t" r="r" b="b"/>
              <a:pathLst>
                <a:path w="38734" h="28575">
                  <a:moveTo>
                    <a:pt x="0" y="28086"/>
                  </a:moveTo>
                  <a:lnTo>
                    <a:pt x="38583" y="14043"/>
                  </a:lnTo>
                  <a:lnTo>
                    <a:pt x="0" y="0"/>
                  </a:lnTo>
                  <a:lnTo>
                    <a:pt x="0" y="28086"/>
                  </a:lnTo>
                  <a:close/>
                </a:path>
              </a:pathLst>
            </a:custGeom>
            <a:ln w="12699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82064" y="2024792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h="183514">
                  <a:moveTo>
                    <a:pt x="0" y="182957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68020" y="1986209"/>
              <a:ext cx="28575" cy="38735"/>
            </a:xfrm>
            <a:custGeom>
              <a:avLst/>
              <a:gdLst/>
              <a:ahLst/>
              <a:cxnLst/>
              <a:rect l="l" t="t" r="r" b="b"/>
              <a:pathLst>
                <a:path w="28575" h="38735">
                  <a:moveTo>
                    <a:pt x="28086" y="38583"/>
                  </a:moveTo>
                  <a:lnTo>
                    <a:pt x="0" y="38583"/>
                  </a:lnTo>
                  <a:lnTo>
                    <a:pt x="14043" y="0"/>
                  </a:lnTo>
                  <a:lnTo>
                    <a:pt x="28086" y="38583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68020" y="1986209"/>
              <a:ext cx="28575" cy="38735"/>
            </a:xfrm>
            <a:custGeom>
              <a:avLst/>
              <a:gdLst/>
              <a:ahLst/>
              <a:cxnLst/>
              <a:rect l="l" t="t" r="r" b="b"/>
              <a:pathLst>
                <a:path w="28575" h="38735">
                  <a:moveTo>
                    <a:pt x="28086" y="38583"/>
                  </a:moveTo>
                  <a:lnTo>
                    <a:pt x="14043" y="0"/>
                  </a:lnTo>
                  <a:lnTo>
                    <a:pt x="0" y="38583"/>
                  </a:lnTo>
                  <a:lnTo>
                    <a:pt x="28086" y="38583"/>
                  </a:lnTo>
                  <a:close/>
                </a:path>
              </a:pathLst>
            </a:custGeom>
            <a:ln w="12699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21053" y="2126445"/>
              <a:ext cx="272415" cy="78740"/>
            </a:xfrm>
            <a:custGeom>
              <a:avLst/>
              <a:gdLst/>
              <a:ahLst/>
              <a:cxnLst/>
              <a:rect l="l" t="t" r="r" b="b"/>
              <a:pathLst>
                <a:path w="272414" h="78739">
                  <a:moveTo>
                    <a:pt x="181607" y="6530"/>
                  </a:moveTo>
                  <a:lnTo>
                    <a:pt x="181607" y="78512"/>
                  </a:lnTo>
                </a:path>
                <a:path w="272414" h="78739">
                  <a:moveTo>
                    <a:pt x="211874" y="0"/>
                  </a:moveTo>
                  <a:lnTo>
                    <a:pt x="211874" y="78525"/>
                  </a:lnTo>
                </a:path>
                <a:path w="272414" h="78739">
                  <a:moveTo>
                    <a:pt x="121071" y="15802"/>
                  </a:moveTo>
                  <a:lnTo>
                    <a:pt x="121071" y="78388"/>
                  </a:lnTo>
                </a:path>
                <a:path w="272414" h="78739">
                  <a:moveTo>
                    <a:pt x="0" y="15802"/>
                  </a:moveTo>
                  <a:lnTo>
                    <a:pt x="0" y="78388"/>
                  </a:lnTo>
                </a:path>
                <a:path w="272414" h="78739">
                  <a:moveTo>
                    <a:pt x="30267" y="38581"/>
                  </a:moveTo>
                  <a:lnTo>
                    <a:pt x="30267" y="78515"/>
                  </a:lnTo>
                </a:path>
                <a:path w="272414" h="78739">
                  <a:moveTo>
                    <a:pt x="60535" y="33604"/>
                  </a:moveTo>
                  <a:lnTo>
                    <a:pt x="60535" y="78404"/>
                  </a:lnTo>
                </a:path>
                <a:path w="272414" h="78739">
                  <a:moveTo>
                    <a:pt x="242142" y="15802"/>
                  </a:moveTo>
                  <a:lnTo>
                    <a:pt x="242142" y="78388"/>
                  </a:lnTo>
                </a:path>
                <a:path w="272414" h="78739">
                  <a:moveTo>
                    <a:pt x="151339" y="15802"/>
                  </a:moveTo>
                  <a:lnTo>
                    <a:pt x="151339" y="78388"/>
                  </a:lnTo>
                </a:path>
                <a:path w="272414" h="78739">
                  <a:moveTo>
                    <a:pt x="272410" y="6530"/>
                  </a:moveTo>
                  <a:lnTo>
                    <a:pt x="272410" y="78512"/>
                  </a:lnTo>
                </a:path>
                <a:path w="272414" h="78739">
                  <a:moveTo>
                    <a:pt x="90803" y="6530"/>
                  </a:moveTo>
                  <a:lnTo>
                    <a:pt x="90803" y="78512"/>
                  </a:lnTo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31839" y="1991568"/>
              <a:ext cx="0" cy="92710"/>
            </a:xfrm>
            <a:custGeom>
              <a:avLst/>
              <a:gdLst/>
              <a:ahLst/>
              <a:cxnLst/>
              <a:rect l="l" t="t" r="r" b="b"/>
              <a:pathLst>
                <a:path h="92710">
                  <a:moveTo>
                    <a:pt x="0" y="78286"/>
                  </a:moveTo>
                  <a:lnTo>
                    <a:pt x="0" y="92647"/>
                  </a:lnTo>
                </a:path>
                <a:path h="92710">
                  <a:moveTo>
                    <a:pt x="0" y="0"/>
                  </a:moveTo>
                  <a:lnTo>
                    <a:pt x="0" y="9610"/>
                  </a:lnTo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213598" y="2001179"/>
              <a:ext cx="36830" cy="69215"/>
            </a:xfrm>
            <a:custGeom>
              <a:avLst/>
              <a:gdLst/>
              <a:ahLst/>
              <a:cxnLst/>
              <a:rect l="l" t="t" r="r" b="b"/>
              <a:pathLst>
                <a:path w="36829" h="69214">
                  <a:moveTo>
                    <a:pt x="0" y="0"/>
                  </a:moveTo>
                  <a:lnTo>
                    <a:pt x="36799" y="0"/>
                  </a:lnTo>
                  <a:lnTo>
                    <a:pt x="36799" y="68676"/>
                  </a:lnTo>
                  <a:lnTo>
                    <a:pt x="0" y="6867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324326" y="1983031"/>
              <a:ext cx="0" cy="92710"/>
            </a:xfrm>
            <a:custGeom>
              <a:avLst/>
              <a:gdLst/>
              <a:ahLst/>
              <a:cxnLst/>
              <a:rect l="l" t="t" r="r" b="b"/>
              <a:pathLst>
                <a:path h="92710">
                  <a:moveTo>
                    <a:pt x="0" y="78286"/>
                  </a:moveTo>
                  <a:lnTo>
                    <a:pt x="0" y="92648"/>
                  </a:lnTo>
                </a:path>
                <a:path h="92710">
                  <a:moveTo>
                    <a:pt x="0" y="0"/>
                  </a:moveTo>
                  <a:lnTo>
                    <a:pt x="0" y="9610"/>
                  </a:lnTo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306085" y="1992641"/>
              <a:ext cx="36830" cy="69215"/>
            </a:xfrm>
            <a:custGeom>
              <a:avLst/>
              <a:gdLst/>
              <a:ahLst/>
              <a:cxnLst/>
              <a:rect l="l" t="t" r="r" b="b"/>
              <a:pathLst>
                <a:path w="36829" h="69214">
                  <a:moveTo>
                    <a:pt x="0" y="0"/>
                  </a:moveTo>
                  <a:lnTo>
                    <a:pt x="36799" y="0"/>
                  </a:lnTo>
                  <a:lnTo>
                    <a:pt x="36799" y="68676"/>
                  </a:lnTo>
                  <a:lnTo>
                    <a:pt x="0" y="6867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16813" y="1976040"/>
              <a:ext cx="0" cy="92710"/>
            </a:xfrm>
            <a:custGeom>
              <a:avLst/>
              <a:gdLst/>
              <a:ahLst/>
              <a:cxnLst/>
              <a:rect l="l" t="t" r="r" b="b"/>
              <a:pathLst>
                <a:path h="92710">
                  <a:moveTo>
                    <a:pt x="0" y="78286"/>
                  </a:moveTo>
                  <a:lnTo>
                    <a:pt x="0" y="92647"/>
                  </a:lnTo>
                </a:path>
                <a:path h="92710">
                  <a:moveTo>
                    <a:pt x="0" y="0"/>
                  </a:moveTo>
                  <a:lnTo>
                    <a:pt x="0" y="9610"/>
                  </a:lnTo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398572" y="1985650"/>
              <a:ext cx="36830" cy="69215"/>
            </a:xfrm>
            <a:custGeom>
              <a:avLst/>
              <a:gdLst/>
              <a:ahLst/>
              <a:cxnLst/>
              <a:rect l="l" t="t" r="r" b="b"/>
              <a:pathLst>
                <a:path w="36829" h="69214">
                  <a:moveTo>
                    <a:pt x="0" y="0"/>
                  </a:moveTo>
                  <a:lnTo>
                    <a:pt x="36799" y="0"/>
                  </a:lnTo>
                  <a:lnTo>
                    <a:pt x="36799" y="68676"/>
                  </a:lnTo>
                  <a:lnTo>
                    <a:pt x="0" y="6867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58293" y="2001212"/>
              <a:ext cx="9525" cy="70485"/>
            </a:xfrm>
            <a:custGeom>
              <a:avLst/>
              <a:gdLst/>
              <a:ahLst/>
              <a:cxnLst/>
              <a:rect l="l" t="t" r="r" b="b"/>
              <a:pathLst>
                <a:path w="9525" h="70485">
                  <a:moveTo>
                    <a:pt x="4762" y="58694"/>
                  </a:moveTo>
                  <a:lnTo>
                    <a:pt x="4762" y="70166"/>
                  </a:lnTo>
                </a:path>
                <a:path w="9525" h="70485">
                  <a:moveTo>
                    <a:pt x="0" y="0"/>
                  </a:moveTo>
                  <a:lnTo>
                    <a:pt x="9524" y="0"/>
                  </a:lnTo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444815" y="2005050"/>
              <a:ext cx="36830" cy="55244"/>
            </a:xfrm>
            <a:custGeom>
              <a:avLst/>
              <a:gdLst/>
              <a:ahLst/>
              <a:cxnLst/>
              <a:rect l="l" t="t" r="r" b="b"/>
              <a:pathLst>
                <a:path w="36829" h="55244">
                  <a:moveTo>
                    <a:pt x="0" y="0"/>
                  </a:moveTo>
                  <a:lnTo>
                    <a:pt x="36799" y="0"/>
                  </a:lnTo>
                  <a:lnTo>
                    <a:pt x="36799" y="54856"/>
                  </a:lnTo>
                  <a:lnTo>
                    <a:pt x="0" y="5485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365807" y="2028345"/>
              <a:ext cx="9525" cy="62230"/>
            </a:xfrm>
            <a:custGeom>
              <a:avLst/>
              <a:gdLst/>
              <a:ahLst/>
              <a:cxnLst/>
              <a:rect l="l" t="t" r="r" b="b"/>
              <a:pathLst>
                <a:path w="9525" h="62230">
                  <a:moveTo>
                    <a:pt x="4762" y="51941"/>
                  </a:moveTo>
                  <a:lnTo>
                    <a:pt x="4762" y="62092"/>
                  </a:lnTo>
                </a:path>
                <a:path w="9525" h="62230">
                  <a:moveTo>
                    <a:pt x="0" y="0"/>
                  </a:moveTo>
                  <a:lnTo>
                    <a:pt x="9524" y="0"/>
                  </a:lnTo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352328" y="2031741"/>
              <a:ext cx="36830" cy="48895"/>
            </a:xfrm>
            <a:custGeom>
              <a:avLst/>
              <a:gdLst/>
              <a:ahLst/>
              <a:cxnLst/>
              <a:rect l="l" t="t" r="r" b="b"/>
              <a:pathLst>
                <a:path w="36829" h="48894">
                  <a:moveTo>
                    <a:pt x="0" y="0"/>
                  </a:moveTo>
                  <a:lnTo>
                    <a:pt x="36799" y="0"/>
                  </a:lnTo>
                  <a:lnTo>
                    <a:pt x="36799" y="48544"/>
                  </a:lnTo>
                  <a:lnTo>
                    <a:pt x="0" y="4854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273320" y="2037955"/>
              <a:ext cx="9525" cy="62230"/>
            </a:xfrm>
            <a:custGeom>
              <a:avLst/>
              <a:gdLst/>
              <a:ahLst/>
              <a:cxnLst/>
              <a:rect l="l" t="t" r="r" b="b"/>
              <a:pathLst>
                <a:path w="9525" h="62230">
                  <a:moveTo>
                    <a:pt x="4762" y="51940"/>
                  </a:moveTo>
                  <a:lnTo>
                    <a:pt x="4762" y="62092"/>
                  </a:lnTo>
                </a:path>
                <a:path w="9525" h="62230">
                  <a:moveTo>
                    <a:pt x="0" y="0"/>
                  </a:moveTo>
                  <a:lnTo>
                    <a:pt x="9524" y="0"/>
                  </a:lnTo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259842" y="2041352"/>
              <a:ext cx="36830" cy="48895"/>
            </a:xfrm>
            <a:custGeom>
              <a:avLst/>
              <a:gdLst/>
              <a:ahLst/>
              <a:cxnLst/>
              <a:rect l="l" t="t" r="r" b="b"/>
              <a:pathLst>
                <a:path w="36829" h="48894">
                  <a:moveTo>
                    <a:pt x="0" y="0"/>
                  </a:moveTo>
                  <a:lnTo>
                    <a:pt x="36799" y="0"/>
                  </a:lnTo>
                  <a:lnTo>
                    <a:pt x="36799" y="48544"/>
                  </a:lnTo>
                  <a:lnTo>
                    <a:pt x="0" y="4854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3830320" y="1444107"/>
            <a:ext cx="261620" cy="234950"/>
          </a:xfrm>
          <a:custGeom>
            <a:avLst/>
            <a:gdLst/>
            <a:ahLst/>
            <a:cxnLst/>
            <a:rect l="l" t="t" r="r" b="b"/>
            <a:pathLst>
              <a:path w="261620" h="234950">
                <a:moveTo>
                  <a:pt x="202649" y="234599"/>
                </a:moveTo>
                <a:lnTo>
                  <a:pt x="58649" y="234599"/>
                </a:lnTo>
                <a:lnTo>
                  <a:pt x="0" y="117299"/>
                </a:lnTo>
                <a:lnTo>
                  <a:pt x="58649" y="0"/>
                </a:lnTo>
                <a:lnTo>
                  <a:pt x="202649" y="0"/>
                </a:lnTo>
                <a:lnTo>
                  <a:pt x="261299" y="117299"/>
                </a:lnTo>
                <a:lnTo>
                  <a:pt x="202649" y="2345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47327" y="1444107"/>
            <a:ext cx="261620" cy="234950"/>
          </a:xfrm>
          <a:custGeom>
            <a:avLst/>
            <a:gdLst/>
            <a:ahLst/>
            <a:cxnLst/>
            <a:rect l="l" t="t" r="r" b="b"/>
            <a:pathLst>
              <a:path w="261619" h="234950">
                <a:moveTo>
                  <a:pt x="202649" y="234599"/>
                </a:moveTo>
                <a:lnTo>
                  <a:pt x="58649" y="234599"/>
                </a:lnTo>
                <a:lnTo>
                  <a:pt x="0" y="117299"/>
                </a:lnTo>
                <a:lnTo>
                  <a:pt x="58649" y="0"/>
                </a:lnTo>
                <a:lnTo>
                  <a:pt x="202649" y="0"/>
                </a:lnTo>
                <a:lnTo>
                  <a:pt x="261299" y="117299"/>
                </a:lnTo>
                <a:lnTo>
                  <a:pt x="202649" y="2345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07938" y="1444107"/>
            <a:ext cx="261620" cy="234950"/>
          </a:xfrm>
          <a:custGeom>
            <a:avLst/>
            <a:gdLst/>
            <a:ahLst/>
            <a:cxnLst/>
            <a:rect l="l" t="t" r="r" b="b"/>
            <a:pathLst>
              <a:path w="261620" h="234950">
                <a:moveTo>
                  <a:pt x="202649" y="234599"/>
                </a:moveTo>
                <a:lnTo>
                  <a:pt x="58649" y="234599"/>
                </a:lnTo>
                <a:lnTo>
                  <a:pt x="0" y="117299"/>
                </a:lnTo>
                <a:lnTo>
                  <a:pt x="58649" y="0"/>
                </a:lnTo>
                <a:lnTo>
                  <a:pt x="202649" y="0"/>
                </a:lnTo>
                <a:lnTo>
                  <a:pt x="261299" y="117299"/>
                </a:lnTo>
                <a:lnTo>
                  <a:pt x="202649" y="2345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18585" y="1444107"/>
            <a:ext cx="261620" cy="234950"/>
          </a:xfrm>
          <a:custGeom>
            <a:avLst/>
            <a:gdLst/>
            <a:ahLst/>
            <a:cxnLst/>
            <a:rect l="l" t="t" r="r" b="b"/>
            <a:pathLst>
              <a:path w="261619" h="234950">
                <a:moveTo>
                  <a:pt x="202649" y="234599"/>
                </a:moveTo>
                <a:lnTo>
                  <a:pt x="58649" y="234599"/>
                </a:lnTo>
                <a:lnTo>
                  <a:pt x="0" y="117299"/>
                </a:lnTo>
                <a:lnTo>
                  <a:pt x="58649" y="0"/>
                </a:lnTo>
                <a:lnTo>
                  <a:pt x="202649" y="0"/>
                </a:lnTo>
                <a:lnTo>
                  <a:pt x="261299" y="117299"/>
                </a:lnTo>
                <a:lnTo>
                  <a:pt x="202649" y="2345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27664" y="1444107"/>
            <a:ext cx="261620" cy="234950"/>
          </a:xfrm>
          <a:custGeom>
            <a:avLst/>
            <a:gdLst/>
            <a:ahLst/>
            <a:cxnLst/>
            <a:rect l="l" t="t" r="r" b="b"/>
            <a:pathLst>
              <a:path w="261620" h="234950">
                <a:moveTo>
                  <a:pt x="202649" y="234599"/>
                </a:moveTo>
                <a:lnTo>
                  <a:pt x="58649" y="234599"/>
                </a:lnTo>
                <a:lnTo>
                  <a:pt x="0" y="117299"/>
                </a:lnTo>
                <a:lnTo>
                  <a:pt x="58649" y="0"/>
                </a:lnTo>
                <a:lnTo>
                  <a:pt x="202649" y="0"/>
                </a:lnTo>
                <a:lnTo>
                  <a:pt x="261299" y="117299"/>
                </a:lnTo>
                <a:lnTo>
                  <a:pt x="202649" y="2345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72401" y="1444107"/>
            <a:ext cx="261620" cy="234950"/>
          </a:xfrm>
          <a:custGeom>
            <a:avLst/>
            <a:gdLst/>
            <a:ahLst/>
            <a:cxnLst/>
            <a:rect l="l" t="t" r="r" b="b"/>
            <a:pathLst>
              <a:path w="261620" h="234950">
                <a:moveTo>
                  <a:pt x="202649" y="234599"/>
                </a:moveTo>
                <a:lnTo>
                  <a:pt x="58649" y="234599"/>
                </a:lnTo>
                <a:lnTo>
                  <a:pt x="0" y="117299"/>
                </a:lnTo>
                <a:lnTo>
                  <a:pt x="58649" y="0"/>
                </a:lnTo>
                <a:lnTo>
                  <a:pt x="202649" y="0"/>
                </a:lnTo>
                <a:lnTo>
                  <a:pt x="261299" y="117299"/>
                </a:lnTo>
                <a:lnTo>
                  <a:pt x="202649" y="2345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79922" y="1444107"/>
            <a:ext cx="261620" cy="234950"/>
          </a:xfrm>
          <a:custGeom>
            <a:avLst/>
            <a:gdLst/>
            <a:ahLst/>
            <a:cxnLst/>
            <a:rect l="l" t="t" r="r" b="b"/>
            <a:pathLst>
              <a:path w="261619" h="234950">
                <a:moveTo>
                  <a:pt x="202649" y="234599"/>
                </a:moveTo>
                <a:lnTo>
                  <a:pt x="58649" y="234599"/>
                </a:lnTo>
                <a:lnTo>
                  <a:pt x="0" y="117299"/>
                </a:lnTo>
                <a:lnTo>
                  <a:pt x="58649" y="0"/>
                </a:lnTo>
                <a:lnTo>
                  <a:pt x="202649" y="0"/>
                </a:lnTo>
                <a:lnTo>
                  <a:pt x="261299" y="117299"/>
                </a:lnTo>
                <a:lnTo>
                  <a:pt x="202649" y="2345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502226" y="1444107"/>
            <a:ext cx="261620" cy="234950"/>
          </a:xfrm>
          <a:custGeom>
            <a:avLst/>
            <a:gdLst/>
            <a:ahLst/>
            <a:cxnLst/>
            <a:rect l="l" t="t" r="r" b="b"/>
            <a:pathLst>
              <a:path w="261620" h="234950">
                <a:moveTo>
                  <a:pt x="202649" y="234599"/>
                </a:moveTo>
                <a:lnTo>
                  <a:pt x="58649" y="234599"/>
                </a:lnTo>
                <a:lnTo>
                  <a:pt x="0" y="117299"/>
                </a:lnTo>
                <a:lnTo>
                  <a:pt x="58649" y="0"/>
                </a:lnTo>
                <a:lnTo>
                  <a:pt x="202649" y="0"/>
                </a:lnTo>
                <a:lnTo>
                  <a:pt x="261299" y="117299"/>
                </a:lnTo>
                <a:lnTo>
                  <a:pt x="202649" y="2345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09865" y="1444107"/>
            <a:ext cx="261620" cy="234950"/>
          </a:xfrm>
          <a:custGeom>
            <a:avLst/>
            <a:gdLst/>
            <a:ahLst/>
            <a:cxnLst/>
            <a:rect l="l" t="t" r="r" b="b"/>
            <a:pathLst>
              <a:path w="261620" h="234950">
                <a:moveTo>
                  <a:pt x="202649" y="234599"/>
                </a:moveTo>
                <a:lnTo>
                  <a:pt x="58649" y="234599"/>
                </a:lnTo>
                <a:lnTo>
                  <a:pt x="0" y="117299"/>
                </a:lnTo>
                <a:lnTo>
                  <a:pt x="58649" y="0"/>
                </a:lnTo>
                <a:lnTo>
                  <a:pt x="202649" y="0"/>
                </a:lnTo>
                <a:lnTo>
                  <a:pt x="261299" y="117299"/>
                </a:lnTo>
                <a:lnTo>
                  <a:pt x="202649" y="2345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29674" y="1444107"/>
            <a:ext cx="261620" cy="234950"/>
          </a:xfrm>
          <a:custGeom>
            <a:avLst/>
            <a:gdLst/>
            <a:ahLst/>
            <a:cxnLst/>
            <a:rect l="l" t="t" r="r" b="b"/>
            <a:pathLst>
              <a:path w="261620" h="234950">
                <a:moveTo>
                  <a:pt x="202649" y="234599"/>
                </a:moveTo>
                <a:lnTo>
                  <a:pt x="58649" y="234599"/>
                </a:lnTo>
                <a:lnTo>
                  <a:pt x="0" y="117299"/>
                </a:lnTo>
                <a:lnTo>
                  <a:pt x="58649" y="0"/>
                </a:lnTo>
                <a:lnTo>
                  <a:pt x="202649" y="0"/>
                </a:lnTo>
                <a:lnTo>
                  <a:pt x="261299" y="117299"/>
                </a:lnTo>
                <a:lnTo>
                  <a:pt x="202649" y="2345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202136" y="1444107"/>
            <a:ext cx="261620" cy="234950"/>
          </a:xfrm>
          <a:custGeom>
            <a:avLst/>
            <a:gdLst/>
            <a:ahLst/>
            <a:cxnLst/>
            <a:rect l="l" t="t" r="r" b="b"/>
            <a:pathLst>
              <a:path w="261620" h="234950">
                <a:moveTo>
                  <a:pt x="202649" y="234599"/>
                </a:moveTo>
                <a:lnTo>
                  <a:pt x="58649" y="234599"/>
                </a:lnTo>
                <a:lnTo>
                  <a:pt x="0" y="117299"/>
                </a:lnTo>
                <a:lnTo>
                  <a:pt x="58649" y="0"/>
                </a:lnTo>
                <a:lnTo>
                  <a:pt x="202649" y="0"/>
                </a:lnTo>
                <a:lnTo>
                  <a:pt x="261299" y="117299"/>
                </a:lnTo>
                <a:lnTo>
                  <a:pt x="202649" y="2345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77995" y="1442972"/>
            <a:ext cx="261620" cy="234950"/>
          </a:xfrm>
          <a:custGeom>
            <a:avLst/>
            <a:gdLst/>
            <a:ahLst/>
            <a:cxnLst/>
            <a:rect l="l" t="t" r="r" b="b"/>
            <a:pathLst>
              <a:path w="261620" h="234950">
                <a:moveTo>
                  <a:pt x="202649" y="234599"/>
                </a:moveTo>
                <a:lnTo>
                  <a:pt x="58649" y="234599"/>
                </a:lnTo>
                <a:lnTo>
                  <a:pt x="0" y="117299"/>
                </a:lnTo>
                <a:lnTo>
                  <a:pt x="58649" y="0"/>
                </a:lnTo>
                <a:lnTo>
                  <a:pt x="202649" y="0"/>
                </a:lnTo>
                <a:lnTo>
                  <a:pt x="261299" y="117299"/>
                </a:lnTo>
                <a:lnTo>
                  <a:pt x="202649" y="2345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10590" y="1442972"/>
            <a:ext cx="261620" cy="234950"/>
          </a:xfrm>
          <a:custGeom>
            <a:avLst/>
            <a:gdLst/>
            <a:ahLst/>
            <a:cxnLst/>
            <a:rect l="l" t="t" r="r" b="b"/>
            <a:pathLst>
              <a:path w="261619" h="234950">
                <a:moveTo>
                  <a:pt x="202649" y="234599"/>
                </a:moveTo>
                <a:lnTo>
                  <a:pt x="58649" y="234599"/>
                </a:lnTo>
                <a:lnTo>
                  <a:pt x="0" y="117299"/>
                </a:lnTo>
                <a:lnTo>
                  <a:pt x="58649" y="0"/>
                </a:lnTo>
                <a:lnTo>
                  <a:pt x="202649" y="0"/>
                </a:lnTo>
                <a:lnTo>
                  <a:pt x="261299" y="117299"/>
                </a:lnTo>
                <a:lnTo>
                  <a:pt x="202649" y="2345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76427" y="1442972"/>
            <a:ext cx="261620" cy="234950"/>
          </a:xfrm>
          <a:custGeom>
            <a:avLst/>
            <a:gdLst/>
            <a:ahLst/>
            <a:cxnLst/>
            <a:rect l="l" t="t" r="r" b="b"/>
            <a:pathLst>
              <a:path w="261620" h="234950">
                <a:moveTo>
                  <a:pt x="202649" y="234599"/>
                </a:moveTo>
                <a:lnTo>
                  <a:pt x="58649" y="234599"/>
                </a:lnTo>
                <a:lnTo>
                  <a:pt x="0" y="117299"/>
                </a:lnTo>
                <a:lnTo>
                  <a:pt x="58649" y="0"/>
                </a:lnTo>
                <a:lnTo>
                  <a:pt x="202649" y="0"/>
                </a:lnTo>
                <a:lnTo>
                  <a:pt x="261299" y="117299"/>
                </a:lnTo>
                <a:lnTo>
                  <a:pt x="202649" y="2345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97001" y="1442972"/>
            <a:ext cx="261620" cy="234950"/>
          </a:xfrm>
          <a:custGeom>
            <a:avLst/>
            <a:gdLst/>
            <a:ahLst/>
            <a:cxnLst/>
            <a:rect l="l" t="t" r="r" b="b"/>
            <a:pathLst>
              <a:path w="261620" h="234950">
                <a:moveTo>
                  <a:pt x="202649" y="234599"/>
                </a:moveTo>
                <a:lnTo>
                  <a:pt x="58649" y="234599"/>
                </a:lnTo>
                <a:lnTo>
                  <a:pt x="0" y="117299"/>
                </a:lnTo>
                <a:lnTo>
                  <a:pt x="58649" y="0"/>
                </a:lnTo>
                <a:lnTo>
                  <a:pt x="202649" y="0"/>
                </a:lnTo>
                <a:lnTo>
                  <a:pt x="261299" y="117299"/>
                </a:lnTo>
                <a:lnTo>
                  <a:pt x="202649" y="2345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36627" y="1442972"/>
            <a:ext cx="261620" cy="234950"/>
          </a:xfrm>
          <a:custGeom>
            <a:avLst/>
            <a:gdLst/>
            <a:ahLst/>
            <a:cxnLst/>
            <a:rect l="l" t="t" r="r" b="b"/>
            <a:pathLst>
              <a:path w="261620" h="234950">
                <a:moveTo>
                  <a:pt x="202649" y="234599"/>
                </a:moveTo>
                <a:lnTo>
                  <a:pt x="58649" y="234599"/>
                </a:lnTo>
                <a:lnTo>
                  <a:pt x="0" y="117299"/>
                </a:lnTo>
                <a:lnTo>
                  <a:pt x="58649" y="0"/>
                </a:lnTo>
                <a:lnTo>
                  <a:pt x="202649" y="0"/>
                </a:lnTo>
                <a:lnTo>
                  <a:pt x="261299" y="117299"/>
                </a:lnTo>
                <a:lnTo>
                  <a:pt x="202649" y="2345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849253" y="1442972"/>
            <a:ext cx="261620" cy="234950"/>
          </a:xfrm>
          <a:custGeom>
            <a:avLst/>
            <a:gdLst/>
            <a:ahLst/>
            <a:cxnLst/>
            <a:rect l="l" t="t" r="r" b="b"/>
            <a:pathLst>
              <a:path w="261619" h="234950">
                <a:moveTo>
                  <a:pt x="202649" y="234599"/>
                </a:moveTo>
                <a:lnTo>
                  <a:pt x="58649" y="234599"/>
                </a:lnTo>
                <a:lnTo>
                  <a:pt x="0" y="117299"/>
                </a:lnTo>
                <a:lnTo>
                  <a:pt x="58649" y="0"/>
                </a:lnTo>
                <a:lnTo>
                  <a:pt x="202649" y="0"/>
                </a:lnTo>
                <a:lnTo>
                  <a:pt x="261299" y="117299"/>
                </a:lnTo>
                <a:lnTo>
                  <a:pt x="202649" y="2345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22326" y="1442972"/>
            <a:ext cx="261620" cy="234950"/>
          </a:xfrm>
          <a:custGeom>
            <a:avLst/>
            <a:gdLst/>
            <a:ahLst/>
            <a:cxnLst/>
            <a:rect l="l" t="t" r="r" b="b"/>
            <a:pathLst>
              <a:path w="261620" h="234950">
                <a:moveTo>
                  <a:pt x="202649" y="234599"/>
                </a:moveTo>
                <a:lnTo>
                  <a:pt x="58649" y="234599"/>
                </a:lnTo>
                <a:lnTo>
                  <a:pt x="0" y="117299"/>
                </a:lnTo>
                <a:lnTo>
                  <a:pt x="58649" y="0"/>
                </a:lnTo>
                <a:lnTo>
                  <a:pt x="202649" y="0"/>
                </a:lnTo>
                <a:lnTo>
                  <a:pt x="261299" y="117299"/>
                </a:lnTo>
                <a:lnTo>
                  <a:pt x="202649" y="2345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60989" y="1442972"/>
            <a:ext cx="261620" cy="234950"/>
          </a:xfrm>
          <a:custGeom>
            <a:avLst/>
            <a:gdLst/>
            <a:ahLst/>
            <a:cxnLst/>
            <a:rect l="l" t="t" r="r" b="b"/>
            <a:pathLst>
              <a:path w="261620" h="234950">
                <a:moveTo>
                  <a:pt x="202649" y="234599"/>
                </a:moveTo>
                <a:lnTo>
                  <a:pt x="58649" y="234599"/>
                </a:lnTo>
                <a:lnTo>
                  <a:pt x="0" y="117299"/>
                </a:lnTo>
                <a:lnTo>
                  <a:pt x="58649" y="0"/>
                </a:lnTo>
                <a:lnTo>
                  <a:pt x="202649" y="0"/>
                </a:lnTo>
                <a:lnTo>
                  <a:pt x="261299" y="117299"/>
                </a:lnTo>
                <a:lnTo>
                  <a:pt x="202649" y="2345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862898" y="1442972"/>
            <a:ext cx="261620" cy="234950"/>
          </a:xfrm>
          <a:custGeom>
            <a:avLst/>
            <a:gdLst/>
            <a:ahLst/>
            <a:cxnLst/>
            <a:rect l="l" t="t" r="r" b="b"/>
            <a:pathLst>
              <a:path w="261620" h="234950">
                <a:moveTo>
                  <a:pt x="202649" y="234599"/>
                </a:moveTo>
                <a:lnTo>
                  <a:pt x="58649" y="234599"/>
                </a:lnTo>
                <a:lnTo>
                  <a:pt x="0" y="117299"/>
                </a:lnTo>
                <a:lnTo>
                  <a:pt x="58649" y="0"/>
                </a:lnTo>
                <a:lnTo>
                  <a:pt x="202649" y="0"/>
                </a:lnTo>
                <a:lnTo>
                  <a:pt x="261299" y="117299"/>
                </a:lnTo>
                <a:lnTo>
                  <a:pt x="202649" y="2345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228789" y="1375789"/>
            <a:ext cx="5991860" cy="240665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425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5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AI-powere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9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68" name="object 68"/>
          <p:cNvGraphicFramePr>
            <a:graphicFrameLocks noGrp="1"/>
          </p:cNvGraphicFramePr>
          <p:nvPr/>
        </p:nvGraphicFramePr>
        <p:xfrm>
          <a:off x="1274024" y="1670053"/>
          <a:ext cx="7402186" cy="2390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59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89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8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89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71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89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9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892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892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892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422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892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4162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782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1033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F7F7F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F7F7F"/>
                      </a:solidFill>
                      <a:prstDash val="solid"/>
                    </a:lnL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2172">
                <a:tc gridSpan="2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929005">
                        <a:lnSpc>
                          <a:spcPts val="430"/>
                        </a:lnSpc>
                        <a:tabLst>
                          <a:tab pos="1117600" algn="l"/>
                        </a:tabLst>
                      </a:pPr>
                      <a:r>
                        <a:rPr sz="400" u="sng" dirty="0">
                          <a:solidFill>
                            <a:srgbClr val="FC9B0C"/>
                          </a:solidFill>
                          <a:uFill>
                            <a:solidFill>
                              <a:srgbClr val="FA9905"/>
                            </a:solidFill>
                          </a:uFill>
                          <a:latin typeface="Times New Roman"/>
                          <a:cs typeface="Times New Roman"/>
                        </a:rPr>
                        <a:t> 	</a:t>
                      </a:r>
                      <a:r>
                        <a:rPr sz="400" dirty="0">
                          <a:solidFill>
                            <a:srgbClr val="FC9B0C"/>
                          </a:solidFill>
                          <a:latin typeface="Times New Roman"/>
                          <a:cs typeface="Times New Roman"/>
                        </a:rPr>
                        <a:t>   </a:t>
                      </a:r>
                      <a:r>
                        <a:rPr sz="400" spc="-25" dirty="0">
                          <a:solidFill>
                            <a:srgbClr val="FC9B0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400" b="1" spc="-5" dirty="0">
                          <a:solidFill>
                            <a:srgbClr val="FC9B0C"/>
                          </a:solidFill>
                          <a:latin typeface="Arial"/>
                          <a:cs typeface="Arial"/>
                        </a:rPr>
                        <a:t>Key</a:t>
                      </a:r>
                      <a:endParaRPr sz="400">
                        <a:latin typeface="Arial"/>
                        <a:cs typeface="Arial"/>
                      </a:endParaRPr>
                    </a:p>
                    <a:p>
                      <a:pPr marL="443230">
                        <a:lnSpc>
                          <a:spcPts val="1270"/>
                        </a:lnSpc>
                        <a:tabLst>
                          <a:tab pos="1148715" algn="l"/>
                          <a:tab pos="2193290" algn="l"/>
                        </a:tabLst>
                      </a:pPr>
                      <a:r>
                        <a:rPr sz="600" b="1" spc="-7" baseline="34722" dirty="0">
                          <a:solidFill>
                            <a:srgbClr val="FC9B0C"/>
                          </a:solidFill>
                          <a:latin typeface="Arial"/>
                          <a:cs typeface="Arial"/>
                        </a:rPr>
                        <a:t>JSON	</a:t>
                      </a:r>
                      <a:r>
                        <a:rPr sz="300" b="1" dirty="0">
                          <a:solidFill>
                            <a:srgbClr val="FC9B0C"/>
                          </a:solidFill>
                          <a:latin typeface="Arial"/>
                          <a:cs typeface="Arial"/>
                        </a:rPr>
                        <a:t>JSON	</a:t>
                      </a:r>
                      <a:r>
                        <a:rPr sz="1650" b="1" spc="30" baseline="5050" dirty="0">
                          <a:solidFill>
                            <a:srgbClr val="FC9B0C"/>
                          </a:solidFill>
                          <a:latin typeface="Arial"/>
                          <a:cs typeface="Arial"/>
                        </a:rPr>
                        <a:t>iQ</a:t>
                      </a:r>
                      <a:endParaRPr sz="1650" baseline="50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16559" marR="393065" indent="-22225">
                        <a:lnSpc>
                          <a:spcPts val="969"/>
                        </a:lnSpc>
                        <a:tabLst>
                          <a:tab pos="895350" algn="l"/>
                          <a:tab pos="970915" algn="l"/>
                          <a:tab pos="1551305" algn="l"/>
                          <a:tab pos="1708150" algn="l"/>
                          <a:tab pos="2543810" algn="l"/>
                          <a:tab pos="2632710" algn="l"/>
                          <a:tab pos="3517265" algn="l"/>
                          <a:tab pos="4217670" algn="l"/>
                          <a:tab pos="4295140" algn="l"/>
                          <a:tab pos="4942205" algn="l"/>
                          <a:tab pos="4979035" algn="l"/>
                          <a:tab pos="5496560" algn="l"/>
                          <a:tab pos="5588635" algn="l"/>
                          <a:tab pos="6500495" algn="l"/>
                          <a:tab pos="6576695" algn="l"/>
                        </a:tabLst>
                      </a:pPr>
                      <a:r>
                        <a:rPr sz="900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JSON	</a:t>
                      </a:r>
                      <a:r>
                        <a:rPr sz="900" spc="-1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Key-Value	</a:t>
                      </a:r>
                      <a:r>
                        <a:rPr sz="900" spc="-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SQL</a:t>
                      </a:r>
                      <a:r>
                        <a:rPr sz="900" spc="-3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query</a:t>
                      </a:r>
                      <a:r>
                        <a:rPr sz="900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with		</a:t>
                      </a:r>
                      <a:r>
                        <a:rPr sz="900" spc="-1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Full-Text</a:t>
                      </a:r>
                      <a:r>
                        <a:rPr sz="900" spc="-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&amp;	</a:t>
                      </a:r>
                      <a:r>
                        <a:rPr sz="900" spc="-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Real-time		</a:t>
                      </a:r>
                      <a:r>
                        <a:rPr sz="1350" spc="-7" baseline="3086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Graph		</a:t>
                      </a:r>
                      <a:r>
                        <a:rPr sz="900" spc="-1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Time		</a:t>
                      </a:r>
                      <a:r>
                        <a:rPr sz="900" spc="-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Eventing		</a:t>
                      </a:r>
                      <a:r>
                        <a:rPr sz="900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Mobile </a:t>
                      </a:r>
                      <a:r>
                        <a:rPr sz="900" spc="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Doc</a:t>
                      </a:r>
                      <a:r>
                        <a:rPr sz="900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s		</a:t>
                      </a:r>
                      <a:r>
                        <a:rPr sz="900" spc="-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Acces</a:t>
                      </a:r>
                      <a:r>
                        <a:rPr sz="900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s		</a:t>
                      </a:r>
                      <a:r>
                        <a:rPr sz="900" spc="-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 assis</a:t>
                      </a:r>
                      <a:r>
                        <a:rPr sz="900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t	</a:t>
                      </a:r>
                      <a:r>
                        <a:rPr sz="900" spc="-5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900" spc="-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ecto</a:t>
                      </a:r>
                      <a:r>
                        <a:rPr sz="900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 Searc</a:t>
                      </a:r>
                      <a:r>
                        <a:rPr sz="900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h	 </a:t>
                      </a:r>
                      <a:r>
                        <a:rPr sz="900" spc="-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Analytic</a:t>
                      </a:r>
                      <a:r>
                        <a:rPr sz="900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s	</a:t>
                      </a:r>
                      <a:r>
                        <a:rPr sz="1350" spc="-52" baseline="3086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350" baseline="3086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raversal	</a:t>
                      </a:r>
                      <a:r>
                        <a:rPr sz="900" spc="-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Serie</a:t>
                      </a:r>
                      <a:r>
                        <a:rPr sz="900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s	&amp;</a:t>
                      </a:r>
                      <a:r>
                        <a:rPr sz="900" spc="-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 Streamin</a:t>
                      </a:r>
                      <a:r>
                        <a:rPr sz="900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g	</a:t>
                      </a:r>
                      <a:r>
                        <a:rPr sz="900" spc="-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Database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753745" algn="ctr">
                        <a:lnSpc>
                          <a:spcPct val="100000"/>
                        </a:lnSpc>
                      </a:pPr>
                      <a:r>
                        <a:rPr sz="200" b="1" dirty="0">
                          <a:solidFill>
                            <a:srgbClr val="FC9B0C"/>
                          </a:solidFill>
                          <a:latin typeface="Arial"/>
                          <a:cs typeface="Arial"/>
                        </a:rPr>
                        <a:t>JSON</a:t>
                      </a:r>
                      <a:endParaRPr sz="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 marL="753745" algn="ctr">
                        <a:lnSpc>
                          <a:spcPct val="100000"/>
                        </a:lnSpc>
                        <a:spcBef>
                          <a:spcPts val="165"/>
                        </a:spcBef>
                        <a:tabLst>
                          <a:tab pos="1010919" algn="l"/>
                        </a:tabLst>
                      </a:pPr>
                      <a:r>
                        <a:rPr sz="200" b="1" dirty="0">
                          <a:solidFill>
                            <a:srgbClr val="FC9B0C"/>
                          </a:solidFill>
                          <a:latin typeface="Arial"/>
                          <a:cs typeface="Arial"/>
                        </a:rPr>
                        <a:t>JSON	</a:t>
                      </a:r>
                      <a:r>
                        <a:rPr sz="200" b="1" u="dbl" dirty="0">
                          <a:solidFill>
                            <a:srgbClr val="FC9B0C"/>
                          </a:solidFill>
                          <a:uFill>
                            <a:solidFill>
                              <a:srgbClr val="FA9905"/>
                            </a:solidFill>
                          </a:uFill>
                          <a:latin typeface="Arial"/>
                          <a:cs typeface="Arial"/>
                        </a:rPr>
                        <a:t>JSO</a:t>
                      </a:r>
                      <a:r>
                        <a:rPr sz="200" b="1" dirty="0">
                          <a:solidFill>
                            <a:srgbClr val="FC9B0C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">
                        <a:latin typeface="Times New Roman"/>
                        <a:cs typeface="Times New Roman"/>
                      </a:endParaRPr>
                    </a:p>
                    <a:p>
                      <a:pPr marL="406400" marR="243840" indent="-92710">
                        <a:lnSpc>
                          <a:spcPts val="969"/>
                        </a:lnSpc>
                        <a:tabLst>
                          <a:tab pos="1171575" algn="l"/>
                          <a:tab pos="1244600" algn="l"/>
                          <a:tab pos="2190115" algn="l"/>
                          <a:tab pos="2259330" algn="l"/>
                          <a:tab pos="2978150" algn="l"/>
                          <a:tab pos="3739515" algn="l"/>
                          <a:tab pos="3928110" algn="l"/>
                          <a:tab pos="4634865" algn="l"/>
                          <a:tab pos="4748530" algn="l"/>
                          <a:tab pos="5554980" algn="l"/>
                          <a:tab pos="5602605" algn="l"/>
                          <a:tab pos="6322695" algn="l"/>
                          <a:tab pos="6551295" algn="l"/>
                        </a:tabLst>
                      </a:pPr>
                      <a:r>
                        <a:rPr sz="900" spc="-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Integrated	</a:t>
                      </a:r>
                      <a:r>
                        <a:rPr sz="1350" spc="-7" baseline="3086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Active-Active	Cluster	</a:t>
                      </a:r>
                      <a:r>
                        <a:rPr sz="1350" baseline="3086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Magma		</a:t>
                      </a:r>
                      <a:r>
                        <a:rPr sz="1350" spc="-7" baseline="3086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ACID		</a:t>
                      </a:r>
                      <a:r>
                        <a:rPr sz="1350" spc="-15" baseline="3086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Workload	</a:t>
                      </a:r>
                      <a:r>
                        <a:rPr sz="1350" spc="-7" baseline="3086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Columnar	Geo-Replication </a:t>
                      </a:r>
                      <a:r>
                        <a:rPr sz="1350" spc="-352" baseline="3086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Cache		</a:t>
                      </a:r>
                      <a:r>
                        <a:rPr sz="1350" spc="-7" baseline="3086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Clustering		</a:t>
                      </a:r>
                      <a:r>
                        <a:rPr sz="1350" baseline="3086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Map	</a:t>
                      </a:r>
                      <a:r>
                        <a:rPr sz="1350" spc="-7" baseline="3086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Storage	Transactions	</a:t>
                      </a:r>
                      <a:r>
                        <a:rPr sz="1350" spc="-15" baseline="3086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Tuning</a:t>
                      </a:r>
                      <a:r>
                        <a:rPr sz="1350" spc="-7" baseline="3086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50" baseline="3086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(MDS)		</a:t>
                      </a:r>
                      <a:r>
                        <a:rPr sz="1350" spc="-7" baseline="3086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Storage		</a:t>
                      </a:r>
                      <a:r>
                        <a:rPr sz="1350" baseline="3086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&amp;</a:t>
                      </a:r>
                      <a:r>
                        <a:rPr sz="1350" spc="-22" baseline="3086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350" spc="-7" baseline="3086" dirty="0">
                          <a:solidFill>
                            <a:srgbClr val="595959"/>
                          </a:solidFill>
                          <a:latin typeface="Arial MT"/>
                          <a:cs typeface="Arial MT"/>
                        </a:rPr>
                        <a:t>Sync</a:t>
                      </a:r>
                      <a:endParaRPr sz="1350" baseline="3086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9525">
                      <a:solidFill>
                        <a:srgbClr val="FC9B0C"/>
                      </a:solidFill>
                      <a:prstDash val="solid"/>
                    </a:lnL>
                    <a:lnR w="9525">
                      <a:solidFill>
                        <a:srgbClr val="FC9B0C"/>
                      </a:solidFill>
                      <a:prstDash val="solid"/>
                    </a:lnR>
                    <a:lnT w="9525">
                      <a:solidFill>
                        <a:srgbClr val="FC9B0C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99">
                <a:tc gridSpan="2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b="1" spc="-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Enterprise-grade</a:t>
                      </a:r>
                      <a:r>
                        <a:rPr sz="900" b="1" spc="-50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Security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9525">
                      <a:solidFill>
                        <a:srgbClr val="FC9B0C"/>
                      </a:solidFill>
                      <a:prstDash val="solid"/>
                    </a:lnL>
                    <a:lnR w="9525">
                      <a:solidFill>
                        <a:srgbClr val="FC9B0C"/>
                      </a:solidFill>
                      <a:prstDash val="solid"/>
                    </a:lnR>
                    <a:solidFill>
                      <a:srgbClr val="FFF0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9" name="object 69"/>
          <p:cNvSpPr txBox="1"/>
          <p:nvPr/>
        </p:nvSpPr>
        <p:spPr>
          <a:xfrm>
            <a:off x="321571" y="1832379"/>
            <a:ext cx="8509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Dat</a:t>
            </a:r>
            <a:r>
              <a:rPr sz="1100" b="1" dirty="0">
                <a:latin typeface="Arial"/>
                <a:cs typeface="Arial"/>
              </a:rPr>
              <a:t>a</a:t>
            </a:r>
            <a:r>
              <a:rPr sz="1100" b="1" spc="-4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Access</a:t>
            </a:r>
            <a:endParaRPr sz="1100">
              <a:latin typeface="Arial"/>
              <a:cs typeface="Arial"/>
            </a:endParaRPr>
          </a:p>
          <a:p>
            <a:pPr marR="5715" algn="r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Services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677686" y="2873302"/>
            <a:ext cx="346075" cy="208915"/>
            <a:chOff x="1677686" y="2873302"/>
            <a:chExt cx="346075" cy="208915"/>
          </a:xfrm>
        </p:grpSpPr>
        <p:sp>
          <p:nvSpPr>
            <p:cNvPr id="71" name="object 71"/>
            <p:cNvSpPr/>
            <p:nvPr/>
          </p:nvSpPr>
          <p:spPr>
            <a:xfrm>
              <a:off x="1682449" y="2878065"/>
              <a:ext cx="272415" cy="192405"/>
            </a:xfrm>
            <a:custGeom>
              <a:avLst/>
              <a:gdLst/>
              <a:ahLst/>
              <a:cxnLst/>
              <a:rect l="l" t="t" r="r" b="b"/>
              <a:pathLst>
                <a:path w="272414" h="192405">
                  <a:moveTo>
                    <a:pt x="7825" y="191978"/>
                  </a:moveTo>
                  <a:lnTo>
                    <a:pt x="0" y="191978"/>
                  </a:lnTo>
                  <a:lnTo>
                    <a:pt x="0" y="175538"/>
                  </a:lnTo>
                  <a:lnTo>
                    <a:pt x="9257" y="117574"/>
                  </a:lnTo>
                  <a:lnTo>
                    <a:pt x="36113" y="66012"/>
                  </a:lnTo>
                  <a:lnTo>
                    <a:pt x="68504" y="33059"/>
                  </a:lnTo>
                  <a:lnTo>
                    <a:pt x="106679" y="10962"/>
                  </a:lnTo>
                  <a:lnTo>
                    <a:pt x="148389" y="0"/>
                  </a:lnTo>
                  <a:lnTo>
                    <a:pt x="191382" y="451"/>
                  </a:lnTo>
                  <a:lnTo>
                    <a:pt x="233408" y="12596"/>
                  </a:lnTo>
                  <a:lnTo>
                    <a:pt x="272218" y="36713"/>
                  </a:lnTo>
                  <a:lnTo>
                    <a:pt x="266153" y="42155"/>
                  </a:lnTo>
                  <a:lnTo>
                    <a:pt x="258247" y="36127"/>
                  </a:lnTo>
                  <a:lnTo>
                    <a:pt x="250015" y="30620"/>
                  </a:lnTo>
                  <a:lnTo>
                    <a:pt x="241481" y="25647"/>
                  </a:lnTo>
                  <a:lnTo>
                    <a:pt x="232667" y="21222"/>
                  </a:lnTo>
                  <a:lnTo>
                    <a:pt x="222716" y="45611"/>
                  </a:lnTo>
                  <a:lnTo>
                    <a:pt x="215524" y="42373"/>
                  </a:lnTo>
                  <a:lnTo>
                    <a:pt x="185781" y="8057"/>
                  </a:lnTo>
                  <a:lnTo>
                    <a:pt x="172166" y="7113"/>
                  </a:lnTo>
                  <a:lnTo>
                    <a:pt x="172166" y="35797"/>
                  </a:lnTo>
                  <a:lnTo>
                    <a:pt x="164340" y="35797"/>
                  </a:lnTo>
                  <a:lnTo>
                    <a:pt x="164340" y="7129"/>
                  </a:lnTo>
                  <a:lnTo>
                    <a:pt x="150725" y="8072"/>
                  </a:lnTo>
                  <a:lnTo>
                    <a:pt x="137260" y="10229"/>
                  </a:lnTo>
                  <a:lnTo>
                    <a:pt x="124020" y="13584"/>
                  </a:lnTo>
                  <a:lnTo>
                    <a:pt x="111078" y="18123"/>
                  </a:lnTo>
                  <a:lnTo>
                    <a:pt x="120958" y="42397"/>
                  </a:lnTo>
                  <a:lnTo>
                    <a:pt x="113766" y="45636"/>
                  </a:lnTo>
                  <a:lnTo>
                    <a:pt x="103820" y="21251"/>
                  </a:lnTo>
                  <a:lnTo>
                    <a:pt x="91314" y="27738"/>
                  </a:lnTo>
                  <a:lnTo>
                    <a:pt x="79411" y="35322"/>
                  </a:lnTo>
                  <a:lnTo>
                    <a:pt x="68176" y="43959"/>
                  </a:lnTo>
                  <a:lnTo>
                    <a:pt x="57675" y="53601"/>
                  </a:lnTo>
                  <a:lnTo>
                    <a:pt x="77087" y="73991"/>
                  </a:lnTo>
                  <a:lnTo>
                    <a:pt x="71554" y="79803"/>
                  </a:lnTo>
                  <a:lnTo>
                    <a:pt x="52142" y="59413"/>
                  </a:lnTo>
                  <a:lnTo>
                    <a:pt x="42962" y="70443"/>
                  </a:lnTo>
                  <a:lnTo>
                    <a:pt x="34740" y="82243"/>
                  </a:lnTo>
                  <a:lnTo>
                    <a:pt x="27520" y="94746"/>
                  </a:lnTo>
                  <a:lnTo>
                    <a:pt x="21344" y="107883"/>
                  </a:lnTo>
                  <a:lnTo>
                    <a:pt x="44559" y="118330"/>
                  </a:lnTo>
                  <a:lnTo>
                    <a:pt x="41476" y="125884"/>
                  </a:lnTo>
                  <a:lnTo>
                    <a:pt x="8488" y="160189"/>
                  </a:lnTo>
                  <a:lnTo>
                    <a:pt x="7825" y="175538"/>
                  </a:lnTo>
                  <a:lnTo>
                    <a:pt x="7825" y="191978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682449" y="2878065"/>
              <a:ext cx="272415" cy="192405"/>
            </a:xfrm>
            <a:custGeom>
              <a:avLst/>
              <a:gdLst/>
              <a:ahLst/>
              <a:cxnLst/>
              <a:rect l="l" t="t" r="r" b="b"/>
              <a:pathLst>
                <a:path w="272414" h="192405">
                  <a:moveTo>
                    <a:pt x="164340" y="7129"/>
                  </a:moveTo>
                  <a:lnTo>
                    <a:pt x="164340" y="35797"/>
                  </a:lnTo>
                  <a:lnTo>
                    <a:pt x="172166" y="35797"/>
                  </a:lnTo>
                  <a:lnTo>
                    <a:pt x="172166" y="7113"/>
                  </a:lnTo>
                  <a:lnTo>
                    <a:pt x="185781" y="8057"/>
                  </a:lnTo>
                  <a:lnTo>
                    <a:pt x="199245" y="10217"/>
                  </a:lnTo>
                  <a:lnTo>
                    <a:pt x="212483" y="13578"/>
                  </a:lnTo>
                  <a:lnTo>
                    <a:pt x="225424" y="18123"/>
                  </a:lnTo>
                  <a:lnTo>
                    <a:pt x="215524" y="42373"/>
                  </a:lnTo>
                  <a:lnTo>
                    <a:pt x="222716" y="45611"/>
                  </a:lnTo>
                  <a:lnTo>
                    <a:pt x="232667" y="21222"/>
                  </a:lnTo>
                  <a:lnTo>
                    <a:pt x="241481" y="25647"/>
                  </a:lnTo>
                  <a:lnTo>
                    <a:pt x="250015" y="30620"/>
                  </a:lnTo>
                  <a:lnTo>
                    <a:pt x="258247" y="36127"/>
                  </a:lnTo>
                  <a:lnTo>
                    <a:pt x="266153" y="42155"/>
                  </a:lnTo>
                  <a:lnTo>
                    <a:pt x="272218" y="36713"/>
                  </a:lnTo>
                  <a:lnTo>
                    <a:pt x="233408" y="12596"/>
                  </a:lnTo>
                  <a:lnTo>
                    <a:pt x="191382" y="451"/>
                  </a:lnTo>
                  <a:lnTo>
                    <a:pt x="148389" y="0"/>
                  </a:lnTo>
                  <a:lnTo>
                    <a:pt x="106679" y="10962"/>
                  </a:lnTo>
                  <a:lnTo>
                    <a:pt x="68504" y="33059"/>
                  </a:lnTo>
                  <a:lnTo>
                    <a:pt x="36113" y="66012"/>
                  </a:lnTo>
                  <a:lnTo>
                    <a:pt x="9257" y="117574"/>
                  </a:lnTo>
                  <a:lnTo>
                    <a:pt x="0" y="175538"/>
                  </a:lnTo>
                  <a:lnTo>
                    <a:pt x="0" y="191978"/>
                  </a:lnTo>
                  <a:lnTo>
                    <a:pt x="7825" y="191978"/>
                  </a:lnTo>
                  <a:lnTo>
                    <a:pt x="7825" y="175538"/>
                  </a:lnTo>
                  <a:lnTo>
                    <a:pt x="8488" y="160189"/>
                  </a:lnTo>
                  <a:lnTo>
                    <a:pt x="10481" y="145000"/>
                  </a:lnTo>
                  <a:lnTo>
                    <a:pt x="13787" y="130066"/>
                  </a:lnTo>
                  <a:lnTo>
                    <a:pt x="18390" y="115482"/>
                  </a:lnTo>
                  <a:lnTo>
                    <a:pt x="41476" y="125884"/>
                  </a:lnTo>
                  <a:lnTo>
                    <a:pt x="44559" y="118330"/>
                  </a:lnTo>
                  <a:lnTo>
                    <a:pt x="21344" y="107883"/>
                  </a:lnTo>
                  <a:lnTo>
                    <a:pt x="27520" y="94746"/>
                  </a:lnTo>
                  <a:lnTo>
                    <a:pt x="34740" y="82243"/>
                  </a:lnTo>
                  <a:lnTo>
                    <a:pt x="42962" y="70443"/>
                  </a:lnTo>
                  <a:lnTo>
                    <a:pt x="52142" y="59413"/>
                  </a:lnTo>
                  <a:lnTo>
                    <a:pt x="71554" y="79803"/>
                  </a:lnTo>
                  <a:lnTo>
                    <a:pt x="77087" y="73991"/>
                  </a:lnTo>
                  <a:lnTo>
                    <a:pt x="57675" y="53601"/>
                  </a:lnTo>
                  <a:lnTo>
                    <a:pt x="68176" y="43959"/>
                  </a:lnTo>
                  <a:lnTo>
                    <a:pt x="79411" y="35322"/>
                  </a:lnTo>
                  <a:lnTo>
                    <a:pt x="91314" y="27738"/>
                  </a:lnTo>
                  <a:lnTo>
                    <a:pt x="103820" y="21251"/>
                  </a:lnTo>
                  <a:lnTo>
                    <a:pt x="113766" y="45636"/>
                  </a:lnTo>
                  <a:lnTo>
                    <a:pt x="120958" y="42397"/>
                  </a:lnTo>
                  <a:lnTo>
                    <a:pt x="111078" y="18123"/>
                  </a:lnTo>
                  <a:lnTo>
                    <a:pt x="124020" y="13584"/>
                  </a:lnTo>
                  <a:lnTo>
                    <a:pt x="137260" y="10229"/>
                  </a:lnTo>
                  <a:lnTo>
                    <a:pt x="150725" y="8072"/>
                  </a:lnTo>
                  <a:lnTo>
                    <a:pt x="164340" y="7129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26469" y="2910483"/>
              <a:ext cx="197249" cy="171607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5163206" y="2797366"/>
            <a:ext cx="369570" cy="325120"/>
            <a:chOff x="5163206" y="2797366"/>
            <a:chExt cx="369570" cy="325120"/>
          </a:xfrm>
        </p:grpSpPr>
        <p:sp>
          <p:nvSpPr>
            <p:cNvPr id="75" name="object 75"/>
            <p:cNvSpPr/>
            <p:nvPr/>
          </p:nvSpPr>
          <p:spPr>
            <a:xfrm>
              <a:off x="5167968" y="2802128"/>
              <a:ext cx="231775" cy="315595"/>
            </a:xfrm>
            <a:custGeom>
              <a:avLst/>
              <a:gdLst/>
              <a:ahLst/>
              <a:cxnLst/>
              <a:rect l="l" t="t" r="r" b="b"/>
              <a:pathLst>
                <a:path w="231775" h="315594">
                  <a:moveTo>
                    <a:pt x="128561" y="2895"/>
                  </a:moveTo>
                  <a:lnTo>
                    <a:pt x="128561" y="1296"/>
                  </a:lnTo>
                  <a:lnTo>
                    <a:pt x="129858" y="0"/>
                  </a:lnTo>
                  <a:lnTo>
                    <a:pt x="131456" y="0"/>
                  </a:lnTo>
                  <a:lnTo>
                    <a:pt x="228411" y="0"/>
                  </a:lnTo>
                  <a:lnTo>
                    <a:pt x="229179" y="0"/>
                  </a:lnTo>
                  <a:lnTo>
                    <a:pt x="229916" y="304"/>
                  </a:lnTo>
                  <a:lnTo>
                    <a:pt x="230459" y="847"/>
                  </a:lnTo>
                  <a:lnTo>
                    <a:pt x="231002" y="1390"/>
                  </a:lnTo>
                  <a:lnTo>
                    <a:pt x="231307" y="2127"/>
                  </a:lnTo>
                  <a:lnTo>
                    <a:pt x="231307" y="2895"/>
                  </a:lnTo>
                  <a:lnTo>
                    <a:pt x="231307" y="114893"/>
                  </a:lnTo>
                  <a:lnTo>
                    <a:pt x="231307" y="116492"/>
                  </a:lnTo>
                  <a:lnTo>
                    <a:pt x="230010" y="117789"/>
                  </a:lnTo>
                  <a:lnTo>
                    <a:pt x="228411" y="117789"/>
                  </a:lnTo>
                  <a:lnTo>
                    <a:pt x="131456" y="117789"/>
                  </a:lnTo>
                  <a:lnTo>
                    <a:pt x="129858" y="117789"/>
                  </a:lnTo>
                  <a:lnTo>
                    <a:pt x="128561" y="116492"/>
                  </a:lnTo>
                  <a:lnTo>
                    <a:pt x="128561" y="114893"/>
                  </a:lnTo>
                  <a:lnTo>
                    <a:pt x="128561" y="2895"/>
                  </a:lnTo>
                  <a:close/>
                </a:path>
                <a:path w="231775" h="315594">
                  <a:moveTo>
                    <a:pt x="143503" y="102870"/>
                  </a:moveTo>
                  <a:lnTo>
                    <a:pt x="216381" y="102870"/>
                  </a:lnTo>
                </a:path>
                <a:path w="231775" h="315594">
                  <a:moveTo>
                    <a:pt x="143503" y="70559"/>
                  </a:moveTo>
                  <a:lnTo>
                    <a:pt x="216381" y="70559"/>
                  </a:lnTo>
                </a:path>
                <a:path w="231775" h="315594">
                  <a:moveTo>
                    <a:pt x="143503" y="86715"/>
                  </a:moveTo>
                  <a:lnTo>
                    <a:pt x="216381" y="86715"/>
                  </a:lnTo>
                </a:path>
                <a:path w="231775" h="315594">
                  <a:moveTo>
                    <a:pt x="0" y="200106"/>
                  </a:moveTo>
                  <a:lnTo>
                    <a:pt x="0" y="198507"/>
                  </a:lnTo>
                  <a:lnTo>
                    <a:pt x="1296" y="197211"/>
                  </a:lnTo>
                  <a:lnTo>
                    <a:pt x="2895" y="197211"/>
                  </a:lnTo>
                  <a:lnTo>
                    <a:pt x="99850" y="197211"/>
                  </a:lnTo>
                  <a:lnTo>
                    <a:pt x="100617" y="197211"/>
                  </a:lnTo>
                  <a:lnTo>
                    <a:pt x="101354" y="197516"/>
                  </a:lnTo>
                  <a:lnTo>
                    <a:pt x="101897" y="198059"/>
                  </a:lnTo>
                  <a:lnTo>
                    <a:pt x="102440" y="198602"/>
                  </a:lnTo>
                  <a:lnTo>
                    <a:pt x="102745" y="199338"/>
                  </a:lnTo>
                  <a:lnTo>
                    <a:pt x="102745" y="200106"/>
                  </a:lnTo>
                  <a:lnTo>
                    <a:pt x="102745" y="312105"/>
                  </a:lnTo>
                  <a:lnTo>
                    <a:pt x="102745" y="313704"/>
                  </a:lnTo>
                  <a:lnTo>
                    <a:pt x="101449" y="315000"/>
                  </a:lnTo>
                  <a:lnTo>
                    <a:pt x="99850" y="315000"/>
                  </a:lnTo>
                  <a:lnTo>
                    <a:pt x="2895" y="315000"/>
                  </a:lnTo>
                  <a:lnTo>
                    <a:pt x="1296" y="315000"/>
                  </a:lnTo>
                  <a:lnTo>
                    <a:pt x="0" y="313704"/>
                  </a:lnTo>
                  <a:lnTo>
                    <a:pt x="0" y="312105"/>
                  </a:lnTo>
                  <a:lnTo>
                    <a:pt x="0" y="200106"/>
                  </a:lnTo>
                  <a:close/>
                </a:path>
                <a:path w="231775" h="315594">
                  <a:moveTo>
                    <a:pt x="14942" y="300082"/>
                  </a:moveTo>
                  <a:lnTo>
                    <a:pt x="87819" y="300082"/>
                  </a:lnTo>
                </a:path>
                <a:path w="231775" h="315594">
                  <a:moveTo>
                    <a:pt x="14942" y="267771"/>
                  </a:moveTo>
                  <a:lnTo>
                    <a:pt x="87819" y="267771"/>
                  </a:lnTo>
                </a:path>
                <a:path w="231775" h="315594">
                  <a:moveTo>
                    <a:pt x="14942" y="283927"/>
                  </a:moveTo>
                  <a:lnTo>
                    <a:pt x="87819" y="283927"/>
                  </a:lnTo>
                </a:path>
                <a:path w="231775" h="315594">
                  <a:moveTo>
                    <a:pt x="14942" y="251615"/>
                  </a:moveTo>
                  <a:lnTo>
                    <a:pt x="87819" y="251615"/>
                  </a:lnTo>
                </a:path>
                <a:path w="231775" h="315594">
                  <a:moveTo>
                    <a:pt x="14942" y="235459"/>
                  </a:moveTo>
                  <a:lnTo>
                    <a:pt x="87819" y="235459"/>
                  </a:lnTo>
                </a:path>
              </a:pathLst>
            </a:custGeom>
            <a:ln w="9524">
              <a:solidFill>
                <a:srgbClr val="FA99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195100" y="2894258"/>
              <a:ext cx="57150" cy="85725"/>
            </a:xfrm>
            <a:custGeom>
              <a:avLst/>
              <a:gdLst/>
              <a:ahLst/>
              <a:cxnLst/>
              <a:rect l="l" t="t" r="r" b="b"/>
              <a:pathLst>
                <a:path w="57150" h="85725">
                  <a:moveTo>
                    <a:pt x="0" y="85606"/>
                  </a:moveTo>
                  <a:lnTo>
                    <a:pt x="56647" y="0"/>
                  </a:lnTo>
                </a:path>
              </a:pathLst>
            </a:custGeom>
            <a:ln w="9524">
              <a:solidFill>
                <a:srgbClr val="FA99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242964" y="2870126"/>
              <a:ext cx="24765" cy="30480"/>
            </a:xfrm>
            <a:custGeom>
              <a:avLst/>
              <a:gdLst/>
              <a:ahLst/>
              <a:cxnLst/>
              <a:rect l="l" t="t" r="r" b="b"/>
              <a:pathLst>
                <a:path w="24764" h="30480">
                  <a:moveTo>
                    <a:pt x="17566" y="29944"/>
                  </a:moveTo>
                  <a:lnTo>
                    <a:pt x="0" y="18320"/>
                  </a:lnTo>
                  <a:lnTo>
                    <a:pt x="24752" y="0"/>
                  </a:lnTo>
                  <a:lnTo>
                    <a:pt x="17566" y="29944"/>
                  </a:lnTo>
                  <a:close/>
                </a:path>
              </a:pathLst>
            </a:custGeom>
            <a:solidFill>
              <a:srgbClr val="FA99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242964" y="2870126"/>
              <a:ext cx="24765" cy="30480"/>
            </a:xfrm>
            <a:custGeom>
              <a:avLst/>
              <a:gdLst/>
              <a:ahLst/>
              <a:cxnLst/>
              <a:rect l="l" t="t" r="r" b="b"/>
              <a:pathLst>
                <a:path w="24764" h="30480">
                  <a:moveTo>
                    <a:pt x="17566" y="29944"/>
                  </a:moveTo>
                  <a:lnTo>
                    <a:pt x="24752" y="0"/>
                  </a:lnTo>
                  <a:lnTo>
                    <a:pt x="0" y="18320"/>
                  </a:lnTo>
                  <a:lnTo>
                    <a:pt x="17566" y="29944"/>
                  </a:lnTo>
                  <a:close/>
                </a:path>
              </a:pathLst>
            </a:custGeom>
            <a:ln w="9524">
              <a:solidFill>
                <a:srgbClr val="FA99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425091" y="2999340"/>
              <a:ext cx="102870" cy="118110"/>
            </a:xfrm>
            <a:custGeom>
              <a:avLst/>
              <a:gdLst/>
              <a:ahLst/>
              <a:cxnLst/>
              <a:rect l="l" t="t" r="r" b="b"/>
              <a:pathLst>
                <a:path w="102870" h="118110">
                  <a:moveTo>
                    <a:pt x="0" y="2895"/>
                  </a:moveTo>
                  <a:lnTo>
                    <a:pt x="0" y="1296"/>
                  </a:lnTo>
                  <a:lnTo>
                    <a:pt x="1296" y="0"/>
                  </a:lnTo>
                  <a:lnTo>
                    <a:pt x="2895" y="0"/>
                  </a:lnTo>
                  <a:lnTo>
                    <a:pt x="99849" y="0"/>
                  </a:lnTo>
                  <a:lnTo>
                    <a:pt x="100617" y="0"/>
                  </a:lnTo>
                  <a:lnTo>
                    <a:pt x="101354" y="305"/>
                  </a:lnTo>
                  <a:lnTo>
                    <a:pt x="101897" y="847"/>
                  </a:lnTo>
                  <a:lnTo>
                    <a:pt x="102440" y="1390"/>
                  </a:lnTo>
                  <a:lnTo>
                    <a:pt x="102745" y="2127"/>
                  </a:lnTo>
                  <a:lnTo>
                    <a:pt x="102745" y="2895"/>
                  </a:lnTo>
                  <a:lnTo>
                    <a:pt x="102745" y="114893"/>
                  </a:lnTo>
                  <a:lnTo>
                    <a:pt x="102745" y="116492"/>
                  </a:lnTo>
                  <a:lnTo>
                    <a:pt x="101449" y="117789"/>
                  </a:lnTo>
                  <a:lnTo>
                    <a:pt x="99849" y="117789"/>
                  </a:lnTo>
                  <a:lnTo>
                    <a:pt x="2895" y="117789"/>
                  </a:lnTo>
                  <a:lnTo>
                    <a:pt x="1296" y="117789"/>
                  </a:lnTo>
                  <a:lnTo>
                    <a:pt x="0" y="116492"/>
                  </a:lnTo>
                  <a:lnTo>
                    <a:pt x="0" y="114893"/>
                  </a:lnTo>
                  <a:lnTo>
                    <a:pt x="0" y="2895"/>
                  </a:lnTo>
                  <a:close/>
                </a:path>
                <a:path w="102870" h="118110">
                  <a:moveTo>
                    <a:pt x="14942" y="102870"/>
                  </a:moveTo>
                  <a:lnTo>
                    <a:pt x="87819" y="102870"/>
                  </a:lnTo>
                </a:path>
                <a:path w="102870" h="118110">
                  <a:moveTo>
                    <a:pt x="14942" y="70559"/>
                  </a:moveTo>
                  <a:lnTo>
                    <a:pt x="87819" y="70559"/>
                  </a:lnTo>
                </a:path>
                <a:path w="102870" h="118110">
                  <a:moveTo>
                    <a:pt x="14942" y="86715"/>
                  </a:moveTo>
                  <a:lnTo>
                    <a:pt x="87819" y="86715"/>
                  </a:lnTo>
                </a:path>
              </a:pathLst>
            </a:custGeom>
            <a:ln w="9524">
              <a:solidFill>
                <a:srgbClr val="FA99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417235" y="2858437"/>
              <a:ext cx="59690" cy="90170"/>
            </a:xfrm>
            <a:custGeom>
              <a:avLst/>
              <a:gdLst/>
              <a:ahLst/>
              <a:cxnLst/>
              <a:rect l="l" t="t" r="r" b="b"/>
              <a:pathLst>
                <a:path w="59689" h="90169">
                  <a:moveTo>
                    <a:pt x="0" y="0"/>
                  </a:moveTo>
                  <a:lnTo>
                    <a:pt x="59104" y="89936"/>
                  </a:lnTo>
                </a:path>
              </a:pathLst>
            </a:custGeom>
            <a:ln w="9524">
              <a:solidFill>
                <a:srgbClr val="FA99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67537" y="2942589"/>
              <a:ext cx="24765" cy="30480"/>
            </a:xfrm>
            <a:custGeom>
              <a:avLst/>
              <a:gdLst/>
              <a:ahLst/>
              <a:cxnLst/>
              <a:rect l="l" t="t" r="r" b="b"/>
              <a:pathLst>
                <a:path w="24764" h="30480">
                  <a:moveTo>
                    <a:pt x="24694" y="29967"/>
                  </a:moveTo>
                  <a:lnTo>
                    <a:pt x="0" y="11568"/>
                  </a:lnTo>
                  <a:lnTo>
                    <a:pt x="17603" y="0"/>
                  </a:lnTo>
                  <a:lnTo>
                    <a:pt x="24694" y="29967"/>
                  </a:lnTo>
                  <a:close/>
                </a:path>
              </a:pathLst>
            </a:custGeom>
            <a:solidFill>
              <a:srgbClr val="FA99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467537" y="2942589"/>
              <a:ext cx="24765" cy="30480"/>
            </a:xfrm>
            <a:custGeom>
              <a:avLst/>
              <a:gdLst/>
              <a:ahLst/>
              <a:cxnLst/>
              <a:rect l="l" t="t" r="r" b="b"/>
              <a:pathLst>
                <a:path w="24764" h="30480">
                  <a:moveTo>
                    <a:pt x="0" y="11568"/>
                  </a:moveTo>
                  <a:lnTo>
                    <a:pt x="24694" y="29967"/>
                  </a:lnTo>
                  <a:lnTo>
                    <a:pt x="17603" y="0"/>
                  </a:lnTo>
                  <a:lnTo>
                    <a:pt x="0" y="11568"/>
                  </a:lnTo>
                  <a:close/>
                </a:path>
              </a:pathLst>
            </a:custGeom>
            <a:ln w="9524">
              <a:solidFill>
                <a:srgbClr val="FA99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438473" y="2954842"/>
              <a:ext cx="12700" cy="22860"/>
            </a:xfrm>
            <a:custGeom>
              <a:avLst/>
              <a:gdLst/>
              <a:ahLst/>
              <a:cxnLst/>
              <a:rect l="l" t="t" r="r" b="b"/>
              <a:pathLst>
                <a:path w="12700" h="22860">
                  <a:moveTo>
                    <a:pt x="12705" y="2268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A99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424330" y="2929596"/>
              <a:ext cx="23495" cy="30480"/>
            </a:xfrm>
            <a:custGeom>
              <a:avLst/>
              <a:gdLst/>
              <a:ahLst/>
              <a:cxnLst/>
              <a:rect l="l" t="t" r="r" b="b"/>
              <a:pathLst>
                <a:path w="23495" h="30480">
                  <a:moveTo>
                    <a:pt x="4953" y="30393"/>
                  </a:moveTo>
                  <a:lnTo>
                    <a:pt x="0" y="0"/>
                  </a:lnTo>
                  <a:lnTo>
                    <a:pt x="23332" y="20098"/>
                  </a:lnTo>
                  <a:lnTo>
                    <a:pt x="4953" y="30393"/>
                  </a:lnTo>
                  <a:close/>
                </a:path>
              </a:pathLst>
            </a:custGeom>
            <a:solidFill>
              <a:srgbClr val="FA99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424330" y="2929596"/>
              <a:ext cx="23495" cy="30480"/>
            </a:xfrm>
            <a:custGeom>
              <a:avLst/>
              <a:gdLst/>
              <a:ahLst/>
              <a:cxnLst/>
              <a:rect l="l" t="t" r="r" b="b"/>
              <a:pathLst>
                <a:path w="23495" h="30480">
                  <a:moveTo>
                    <a:pt x="23332" y="20098"/>
                  </a:moveTo>
                  <a:lnTo>
                    <a:pt x="0" y="0"/>
                  </a:lnTo>
                  <a:lnTo>
                    <a:pt x="4953" y="30393"/>
                  </a:lnTo>
                  <a:lnTo>
                    <a:pt x="23332" y="20098"/>
                  </a:lnTo>
                  <a:close/>
                </a:path>
              </a:pathLst>
            </a:custGeom>
            <a:ln w="9524">
              <a:solidFill>
                <a:srgbClr val="FA99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256786" y="2916610"/>
              <a:ext cx="22225" cy="32384"/>
            </a:xfrm>
            <a:custGeom>
              <a:avLst/>
              <a:gdLst/>
              <a:ahLst/>
              <a:cxnLst/>
              <a:rect l="l" t="t" r="r" b="b"/>
              <a:pathLst>
                <a:path w="22225" h="32385">
                  <a:moveTo>
                    <a:pt x="22137" y="0"/>
                  </a:moveTo>
                  <a:lnTo>
                    <a:pt x="0" y="32173"/>
                  </a:lnTo>
                </a:path>
              </a:pathLst>
            </a:custGeom>
            <a:ln w="9524">
              <a:solidFill>
                <a:srgbClr val="FA99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240383" y="2942813"/>
              <a:ext cx="25400" cy="29845"/>
            </a:xfrm>
            <a:custGeom>
              <a:avLst/>
              <a:gdLst/>
              <a:ahLst/>
              <a:cxnLst/>
              <a:rect l="l" t="t" r="r" b="b"/>
              <a:pathLst>
                <a:path w="25400" h="29844">
                  <a:moveTo>
                    <a:pt x="0" y="29809"/>
                  </a:moveTo>
                  <a:lnTo>
                    <a:pt x="7726" y="0"/>
                  </a:lnTo>
                  <a:lnTo>
                    <a:pt x="25080" y="11940"/>
                  </a:lnTo>
                  <a:lnTo>
                    <a:pt x="0" y="29809"/>
                  </a:lnTo>
                  <a:close/>
                </a:path>
              </a:pathLst>
            </a:custGeom>
            <a:solidFill>
              <a:srgbClr val="FA99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240383" y="2942813"/>
              <a:ext cx="25400" cy="29845"/>
            </a:xfrm>
            <a:custGeom>
              <a:avLst/>
              <a:gdLst/>
              <a:ahLst/>
              <a:cxnLst/>
              <a:rect l="l" t="t" r="r" b="b"/>
              <a:pathLst>
                <a:path w="25400" h="29844">
                  <a:moveTo>
                    <a:pt x="7726" y="0"/>
                  </a:moveTo>
                  <a:lnTo>
                    <a:pt x="0" y="29809"/>
                  </a:lnTo>
                  <a:lnTo>
                    <a:pt x="25080" y="11940"/>
                  </a:lnTo>
                  <a:lnTo>
                    <a:pt x="7726" y="0"/>
                  </a:lnTo>
                  <a:close/>
                </a:path>
              </a:pathLst>
            </a:custGeom>
            <a:ln w="9524">
              <a:solidFill>
                <a:srgbClr val="FA99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332038" y="3100030"/>
              <a:ext cx="71120" cy="635"/>
            </a:xfrm>
            <a:custGeom>
              <a:avLst/>
              <a:gdLst/>
              <a:ahLst/>
              <a:cxnLst/>
              <a:rect l="l" t="t" r="r" b="b"/>
              <a:pathLst>
                <a:path w="71120" h="635">
                  <a:moveTo>
                    <a:pt x="-4762" y="187"/>
                  </a:moveTo>
                  <a:lnTo>
                    <a:pt x="75855" y="187"/>
                  </a:lnTo>
                </a:path>
              </a:pathLst>
            </a:custGeom>
            <a:ln w="9899">
              <a:solidFill>
                <a:srgbClr val="FA99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303101" y="3089497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89">
                  <a:moveTo>
                    <a:pt x="28881" y="21064"/>
                  </a:moveTo>
                  <a:lnTo>
                    <a:pt x="0" y="10379"/>
                  </a:lnTo>
                  <a:lnTo>
                    <a:pt x="28992" y="0"/>
                  </a:lnTo>
                  <a:lnTo>
                    <a:pt x="28881" y="21064"/>
                  </a:lnTo>
                  <a:close/>
                </a:path>
              </a:pathLst>
            </a:custGeom>
            <a:solidFill>
              <a:srgbClr val="FA99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303101" y="3089497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89">
                  <a:moveTo>
                    <a:pt x="28992" y="0"/>
                  </a:moveTo>
                  <a:lnTo>
                    <a:pt x="0" y="10379"/>
                  </a:lnTo>
                  <a:lnTo>
                    <a:pt x="28881" y="21064"/>
                  </a:lnTo>
                  <a:lnTo>
                    <a:pt x="28992" y="0"/>
                  </a:lnTo>
                  <a:close/>
                </a:path>
              </a:pathLst>
            </a:custGeom>
            <a:ln w="9524">
              <a:solidFill>
                <a:srgbClr val="FA99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293175" y="3063195"/>
              <a:ext cx="71120" cy="635"/>
            </a:xfrm>
            <a:custGeom>
              <a:avLst/>
              <a:gdLst/>
              <a:ahLst/>
              <a:cxnLst/>
              <a:rect l="l" t="t" r="r" b="b"/>
              <a:pathLst>
                <a:path w="71120" h="635">
                  <a:moveTo>
                    <a:pt x="-4762" y="187"/>
                  </a:moveTo>
                  <a:lnTo>
                    <a:pt x="75855" y="187"/>
                  </a:lnTo>
                </a:path>
              </a:pathLst>
            </a:custGeom>
            <a:ln w="9899">
              <a:solidFill>
                <a:srgbClr val="FA99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364212" y="3052662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89">
                  <a:moveTo>
                    <a:pt x="111" y="21064"/>
                  </a:moveTo>
                  <a:lnTo>
                    <a:pt x="0" y="0"/>
                  </a:lnTo>
                  <a:lnTo>
                    <a:pt x="28992" y="10379"/>
                  </a:lnTo>
                  <a:lnTo>
                    <a:pt x="111" y="21064"/>
                  </a:lnTo>
                  <a:close/>
                </a:path>
              </a:pathLst>
            </a:custGeom>
            <a:solidFill>
              <a:srgbClr val="FA99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364212" y="3052662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89">
                  <a:moveTo>
                    <a:pt x="111" y="21064"/>
                  </a:moveTo>
                  <a:lnTo>
                    <a:pt x="28992" y="10379"/>
                  </a:lnTo>
                  <a:lnTo>
                    <a:pt x="0" y="0"/>
                  </a:lnTo>
                  <a:lnTo>
                    <a:pt x="111" y="21064"/>
                  </a:lnTo>
                  <a:close/>
                </a:path>
              </a:pathLst>
            </a:custGeom>
            <a:ln w="9524">
              <a:solidFill>
                <a:srgbClr val="FA99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5979801" y="2808001"/>
            <a:ext cx="537845" cy="283210"/>
            <a:chOff x="5979801" y="2808001"/>
            <a:chExt cx="537845" cy="283210"/>
          </a:xfrm>
        </p:grpSpPr>
        <p:sp>
          <p:nvSpPr>
            <p:cNvPr id="96" name="object 96"/>
            <p:cNvSpPr/>
            <p:nvPr/>
          </p:nvSpPr>
          <p:spPr>
            <a:xfrm>
              <a:off x="6011179" y="2814351"/>
              <a:ext cx="53340" cy="270510"/>
            </a:xfrm>
            <a:custGeom>
              <a:avLst/>
              <a:gdLst/>
              <a:ahLst/>
              <a:cxnLst/>
              <a:rect l="l" t="t" r="r" b="b"/>
              <a:pathLst>
                <a:path w="53339" h="270510">
                  <a:moveTo>
                    <a:pt x="53162" y="270137"/>
                  </a:moveTo>
                  <a:lnTo>
                    <a:pt x="0" y="270137"/>
                  </a:lnTo>
                  <a:lnTo>
                    <a:pt x="0" y="0"/>
                  </a:lnTo>
                  <a:lnTo>
                    <a:pt x="53162" y="0"/>
                  </a:lnTo>
                  <a:lnTo>
                    <a:pt x="53162" y="270137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011179" y="2814351"/>
              <a:ext cx="53340" cy="270510"/>
            </a:xfrm>
            <a:custGeom>
              <a:avLst/>
              <a:gdLst/>
              <a:ahLst/>
              <a:cxnLst/>
              <a:rect l="l" t="t" r="r" b="b"/>
              <a:pathLst>
                <a:path w="53339" h="270510">
                  <a:moveTo>
                    <a:pt x="0" y="0"/>
                  </a:moveTo>
                  <a:lnTo>
                    <a:pt x="53162" y="0"/>
                  </a:lnTo>
                  <a:lnTo>
                    <a:pt x="53162" y="270137"/>
                  </a:lnTo>
                  <a:lnTo>
                    <a:pt x="0" y="27013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125479" y="2814351"/>
              <a:ext cx="53340" cy="270510"/>
            </a:xfrm>
            <a:custGeom>
              <a:avLst/>
              <a:gdLst/>
              <a:ahLst/>
              <a:cxnLst/>
              <a:rect l="l" t="t" r="r" b="b"/>
              <a:pathLst>
                <a:path w="53339" h="270510">
                  <a:moveTo>
                    <a:pt x="53161" y="270137"/>
                  </a:moveTo>
                  <a:lnTo>
                    <a:pt x="0" y="270137"/>
                  </a:lnTo>
                  <a:lnTo>
                    <a:pt x="0" y="0"/>
                  </a:lnTo>
                  <a:lnTo>
                    <a:pt x="53161" y="0"/>
                  </a:lnTo>
                  <a:lnTo>
                    <a:pt x="53161" y="270137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125479" y="2814351"/>
              <a:ext cx="53340" cy="270510"/>
            </a:xfrm>
            <a:custGeom>
              <a:avLst/>
              <a:gdLst/>
              <a:ahLst/>
              <a:cxnLst/>
              <a:rect l="l" t="t" r="r" b="b"/>
              <a:pathLst>
                <a:path w="53339" h="270510">
                  <a:moveTo>
                    <a:pt x="0" y="0"/>
                  </a:moveTo>
                  <a:lnTo>
                    <a:pt x="53161" y="0"/>
                  </a:lnTo>
                  <a:lnTo>
                    <a:pt x="53161" y="270137"/>
                  </a:lnTo>
                  <a:lnTo>
                    <a:pt x="0" y="27013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219282" y="2814351"/>
              <a:ext cx="53340" cy="270510"/>
            </a:xfrm>
            <a:custGeom>
              <a:avLst/>
              <a:gdLst/>
              <a:ahLst/>
              <a:cxnLst/>
              <a:rect l="l" t="t" r="r" b="b"/>
              <a:pathLst>
                <a:path w="53339" h="270510">
                  <a:moveTo>
                    <a:pt x="53162" y="270137"/>
                  </a:moveTo>
                  <a:lnTo>
                    <a:pt x="0" y="270137"/>
                  </a:lnTo>
                  <a:lnTo>
                    <a:pt x="0" y="0"/>
                  </a:lnTo>
                  <a:lnTo>
                    <a:pt x="53162" y="0"/>
                  </a:lnTo>
                  <a:lnTo>
                    <a:pt x="53162" y="270137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219282" y="2814351"/>
              <a:ext cx="53340" cy="270510"/>
            </a:xfrm>
            <a:custGeom>
              <a:avLst/>
              <a:gdLst/>
              <a:ahLst/>
              <a:cxnLst/>
              <a:rect l="l" t="t" r="r" b="b"/>
              <a:pathLst>
                <a:path w="53339" h="270510">
                  <a:moveTo>
                    <a:pt x="0" y="0"/>
                  </a:moveTo>
                  <a:lnTo>
                    <a:pt x="53162" y="0"/>
                  </a:lnTo>
                  <a:lnTo>
                    <a:pt x="53162" y="270137"/>
                  </a:lnTo>
                  <a:lnTo>
                    <a:pt x="0" y="27013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338500" y="2814351"/>
              <a:ext cx="53340" cy="270510"/>
            </a:xfrm>
            <a:custGeom>
              <a:avLst/>
              <a:gdLst/>
              <a:ahLst/>
              <a:cxnLst/>
              <a:rect l="l" t="t" r="r" b="b"/>
              <a:pathLst>
                <a:path w="53339" h="270510">
                  <a:moveTo>
                    <a:pt x="53161" y="270137"/>
                  </a:moveTo>
                  <a:lnTo>
                    <a:pt x="0" y="270137"/>
                  </a:lnTo>
                  <a:lnTo>
                    <a:pt x="0" y="0"/>
                  </a:lnTo>
                  <a:lnTo>
                    <a:pt x="53161" y="0"/>
                  </a:lnTo>
                  <a:lnTo>
                    <a:pt x="53161" y="270137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338500" y="2814351"/>
              <a:ext cx="53340" cy="270510"/>
            </a:xfrm>
            <a:custGeom>
              <a:avLst/>
              <a:gdLst/>
              <a:ahLst/>
              <a:cxnLst/>
              <a:rect l="l" t="t" r="r" b="b"/>
              <a:pathLst>
                <a:path w="53339" h="270510">
                  <a:moveTo>
                    <a:pt x="0" y="0"/>
                  </a:moveTo>
                  <a:lnTo>
                    <a:pt x="53161" y="0"/>
                  </a:lnTo>
                  <a:lnTo>
                    <a:pt x="53161" y="270137"/>
                  </a:lnTo>
                  <a:lnTo>
                    <a:pt x="0" y="27013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438319" y="2814351"/>
              <a:ext cx="53340" cy="270510"/>
            </a:xfrm>
            <a:custGeom>
              <a:avLst/>
              <a:gdLst/>
              <a:ahLst/>
              <a:cxnLst/>
              <a:rect l="l" t="t" r="r" b="b"/>
              <a:pathLst>
                <a:path w="53339" h="270510">
                  <a:moveTo>
                    <a:pt x="53162" y="270137"/>
                  </a:moveTo>
                  <a:lnTo>
                    <a:pt x="0" y="270137"/>
                  </a:lnTo>
                  <a:lnTo>
                    <a:pt x="0" y="0"/>
                  </a:lnTo>
                  <a:lnTo>
                    <a:pt x="53162" y="0"/>
                  </a:lnTo>
                  <a:lnTo>
                    <a:pt x="53162" y="270137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438319" y="2814351"/>
              <a:ext cx="53340" cy="270510"/>
            </a:xfrm>
            <a:custGeom>
              <a:avLst/>
              <a:gdLst/>
              <a:ahLst/>
              <a:cxnLst/>
              <a:rect l="l" t="t" r="r" b="b"/>
              <a:pathLst>
                <a:path w="53339" h="270510">
                  <a:moveTo>
                    <a:pt x="0" y="0"/>
                  </a:moveTo>
                  <a:lnTo>
                    <a:pt x="53162" y="0"/>
                  </a:lnTo>
                  <a:lnTo>
                    <a:pt x="53162" y="270137"/>
                  </a:lnTo>
                  <a:lnTo>
                    <a:pt x="0" y="27013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200879" y="3015394"/>
              <a:ext cx="309880" cy="45720"/>
            </a:xfrm>
            <a:custGeom>
              <a:avLst/>
              <a:gdLst/>
              <a:ahLst/>
              <a:cxnLst/>
              <a:rect l="l" t="t" r="r" b="b"/>
              <a:pathLst>
                <a:path w="309879" h="45719">
                  <a:moveTo>
                    <a:pt x="306411" y="45256"/>
                  </a:moveTo>
                  <a:lnTo>
                    <a:pt x="3376" y="45256"/>
                  </a:lnTo>
                  <a:lnTo>
                    <a:pt x="0" y="41879"/>
                  </a:lnTo>
                  <a:lnTo>
                    <a:pt x="0" y="7542"/>
                  </a:lnTo>
                  <a:lnTo>
                    <a:pt x="0" y="3376"/>
                  </a:lnTo>
                  <a:lnTo>
                    <a:pt x="3376" y="0"/>
                  </a:lnTo>
                  <a:lnTo>
                    <a:pt x="304245" y="0"/>
                  </a:lnTo>
                  <a:lnTo>
                    <a:pt x="306164" y="794"/>
                  </a:lnTo>
                  <a:lnTo>
                    <a:pt x="308993" y="3623"/>
                  </a:lnTo>
                  <a:lnTo>
                    <a:pt x="309788" y="5542"/>
                  </a:lnTo>
                  <a:lnTo>
                    <a:pt x="309788" y="41879"/>
                  </a:lnTo>
                  <a:lnTo>
                    <a:pt x="306411" y="452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200879" y="3015394"/>
              <a:ext cx="309880" cy="45720"/>
            </a:xfrm>
            <a:custGeom>
              <a:avLst/>
              <a:gdLst/>
              <a:ahLst/>
              <a:cxnLst/>
              <a:rect l="l" t="t" r="r" b="b"/>
              <a:pathLst>
                <a:path w="309879" h="45719">
                  <a:moveTo>
                    <a:pt x="0" y="7542"/>
                  </a:moveTo>
                  <a:lnTo>
                    <a:pt x="0" y="3376"/>
                  </a:lnTo>
                  <a:lnTo>
                    <a:pt x="3376" y="0"/>
                  </a:lnTo>
                  <a:lnTo>
                    <a:pt x="7542" y="0"/>
                  </a:lnTo>
                  <a:lnTo>
                    <a:pt x="302245" y="0"/>
                  </a:lnTo>
                  <a:lnTo>
                    <a:pt x="304245" y="0"/>
                  </a:lnTo>
                  <a:lnTo>
                    <a:pt x="306164" y="794"/>
                  </a:lnTo>
                  <a:lnTo>
                    <a:pt x="307578" y="2209"/>
                  </a:lnTo>
                  <a:lnTo>
                    <a:pt x="308993" y="3623"/>
                  </a:lnTo>
                  <a:lnTo>
                    <a:pt x="309788" y="5542"/>
                  </a:lnTo>
                  <a:lnTo>
                    <a:pt x="309788" y="7542"/>
                  </a:lnTo>
                  <a:lnTo>
                    <a:pt x="309788" y="37713"/>
                  </a:lnTo>
                  <a:lnTo>
                    <a:pt x="309788" y="41879"/>
                  </a:lnTo>
                  <a:lnTo>
                    <a:pt x="306411" y="45256"/>
                  </a:lnTo>
                  <a:lnTo>
                    <a:pt x="302245" y="45256"/>
                  </a:lnTo>
                  <a:lnTo>
                    <a:pt x="7542" y="45256"/>
                  </a:lnTo>
                  <a:lnTo>
                    <a:pt x="3376" y="45256"/>
                  </a:lnTo>
                  <a:lnTo>
                    <a:pt x="0" y="41879"/>
                  </a:lnTo>
                  <a:lnTo>
                    <a:pt x="0" y="37713"/>
                  </a:lnTo>
                  <a:lnTo>
                    <a:pt x="0" y="7542"/>
                  </a:lnTo>
                  <a:close/>
                </a:path>
              </a:pathLst>
            </a:custGeom>
            <a:ln w="12699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094984" y="2952186"/>
              <a:ext cx="201930" cy="45720"/>
            </a:xfrm>
            <a:custGeom>
              <a:avLst/>
              <a:gdLst/>
              <a:ahLst/>
              <a:cxnLst/>
              <a:rect l="l" t="t" r="r" b="b"/>
              <a:pathLst>
                <a:path w="201929" h="45719">
                  <a:moveTo>
                    <a:pt x="198522" y="45256"/>
                  </a:moveTo>
                  <a:lnTo>
                    <a:pt x="3377" y="45256"/>
                  </a:lnTo>
                  <a:lnTo>
                    <a:pt x="0" y="41879"/>
                  </a:lnTo>
                  <a:lnTo>
                    <a:pt x="0" y="7542"/>
                  </a:lnTo>
                  <a:lnTo>
                    <a:pt x="0" y="3377"/>
                  </a:lnTo>
                  <a:lnTo>
                    <a:pt x="3377" y="0"/>
                  </a:lnTo>
                  <a:lnTo>
                    <a:pt x="196357" y="0"/>
                  </a:lnTo>
                  <a:lnTo>
                    <a:pt x="198275" y="794"/>
                  </a:lnTo>
                  <a:lnTo>
                    <a:pt x="199690" y="2209"/>
                  </a:lnTo>
                  <a:lnTo>
                    <a:pt x="201105" y="3623"/>
                  </a:lnTo>
                  <a:lnTo>
                    <a:pt x="201899" y="5542"/>
                  </a:lnTo>
                  <a:lnTo>
                    <a:pt x="201899" y="41879"/>
                  </a:lnTo>
                  <a:lnTo>
                    <a:pt x="198522" y="452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094984" y="2952186"/>
              <a:ext cx="201930" cy="45720"/>
            </a:xfrm>
            <a:custGeom>
              <a:avLst/>
              <a:gdLst/>
              <a:ahLst/>
              <a:cxnLst/>
              <a:rect l="l" t="t" r="r" b="b"/>
              <a:pathLst>
                <a:path w="201929" h="45719">
                  <a:moveTo>
                    <a:pt x="0" y="7542"/>
                  </a:moveTo>
                  <a:lnTo>
                    <a:pt x="0" y="3377"/>
                  </a:lnTo>
                  <a:lnTo>
                    <a:pt x="3377" y="0"/>
                  </a:lnTo>
                  <a:lnTo>
                    <a:pt x="7542" y="0"/>
                  </a:lnTo>
                  <a:lnTo>
                    <a:pt x="194357" y="0"/>
                  </a:lnTo>
                  <a:lnTo>
                    <a:pt x="196357" y="0"/>
                  </a:lnTo>
                  <a:lnTo>
                    <a:pt x="198275" y="794"/>
                  </a:lnTo>
                  <a:lnTo>
                    <a:pt x="199690" y="2209"/>
                  </a:lnTo>
                  <a:lnTo>
                    <a:pt x="201105" y="3623"/>
                  </a:lnTo>
                  <a:lnTo>
                    <a:pt x="201899" y="5542"/>
                  </a:lnTo>
                  <a:lnTo>
                    <a:pt x="201899" y="7542"/>
                  </a:lnTo>
                  <a:lnTo>
                    <a:pt x="201899" y="37713"/>
                  </a:lnTo>
                  <a:lnTo>
                    <a:pt x="201899" y="41879"/>
                  </a:lnTo>
                  <a:lnTo>
                    <a:pt x="198522" y="45256"/>
                  </a:lnTo>
                  <a:lnTo>
                    <a:pt x="194357" y="45256"/>
                  </a:lnTo>
                  <a:lnTo>
                    <a:pt x="7542" y="45256"/>
                  </a:lnTo>
                  <a:lnTo>
                    <a:pt x="3377" y="45256"/>
                  </a:lnTo>
                  <a:lnTo>
                    <a:pt x="0" y="41879"/>
                  </a:lnTo>
                  <a:lnTo>
                    <a:pt x="0" y="37713"/>
                  </a:lnTo>
                  <a:lnTo>
                    <a:pt x="0" y="7542"/>
                  </a:lnTo>
                  <a:close/>
                </a:path>
              </a:pathLst>
            </a:custGeom>
            <a:ln w="12699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308879" y="2950192"/>
              <a:ext cx="201930" cy="45720"/>
            </a:xfrm>
            <a:custGeom>
              <a:avLst/>
              <a:gdLst/>
              <a:ahLst/>
              <a:cxnLst/>
              <a:rect l="l" t="t" r="r" b="b"/>
              <a:pathLst>
                <a:path w="201929" h="45719">
                  <a:moveTo>
                    <a:pt x="198523" y="45256"/>
                  </a:moveTo>
                  <a:lnTo>
                    <a:pt x="3376" y="45256"/>
                  </a:lnTo>
                  <a:lnTo>
                    <a:pt x="0" y="41879"/>
                  </a:lnTo>
                  <a:lnTo>
                    <a:pt x="0" y="7542"/>
                  </a:lnTo>
                  <a:lnTo>
                    <a:pt x="0" y="3376"/>
                  </a:lnTo>
                  <a:lnTo>
                    <a:pt x="3376" y="0"/>
                  </a:lnTo>
                  <a:lnTo>
                    <a:pt x="196357" y="0"/>
                  </a:lnTo>
                  <a:lnTo>
                    <a:pt x="198276" y="794"/>
                  </a:lnTo>
                  <a:lnTo>
                    <a:pt x="201105" y="3623"/>
                  </a:lnTo>
                  <a:lnTo>
                    <a:pt x="201899" y="5542"/>
                  </a:lnTo>
                  <a:lnTo>
                    <a:pt x="201899" y="41879"/>
                  </a:lnTo>
                  <a:lnTo>
                    <a:pt x="198523" y="452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308879" y="2950192"/>
              <a:ext cx="201930" cy="45720"/>
            </a:xfrm>
            <a:custGeom>
              <a:avLst/>
              <a:gdLst/>
              <a:ahLst/>
              <a:cxnLst/>
              <a:rect l="l" t="t" r="r" b="b"/>
              <a:pathLst>
                <a:path w="201929" h="45719">
                  <a:moveTo>
                    <a:pt x="0" y="7542"/>
                  </a:moveTo>
                  <a:lnTo>
                    <a:pt x="0" y="3376"/>
                  </a:lnTo>
                  <a:lnTo>
                    <a:pt x="3376" y="0"/>
                  </a:lnTo>
                  <a:lnTo>
                    <a:pt x="7542" y="0"/>
                  </a:lnTo>
                  <a:lnTo>
                    <a:pt x="194356" y="0"/>
                  </a:lnTo>
                  <a:lnTo>
                    <a:pt x="196357" y="0"/>
                  </a:lnTo>
                  <a:lnTo>
                    <a:pt x="198276" y="794"/>
                  </a:lnTo>
                  <a:lnTo>
                    <a:pt x="199690" y="2209"/>
                  </a:lnTo>
                  <a:lnTo>
                    <a:pt x="201105" y="3623"/>
                  </a:lnTo>
                  <a:lnTo>
                    <a:pt x="201899" y="5542"/>
                  </a:lnTo>
                  <a:lnTo>
                    <a:pt x="201899" y="7542"/>
                  </a:lnTo>
                  <a:lnTo>
                    <a:pt x="201899" y="37713"/>
                  </a:lnTo>
                  <a:lnTo>
                    <a:pt x="201899" y="41879"/>
                  </a:lnTo>
                  <a:lnTo>
                    <a:pt x="198523" y="45256"/>
                  </a:lnTo>
                  <a:lnTo>
                    <a:pt x="194356" y="45256"/>
                  </a:lnTo>
                  <a:lnTo>
                    <a:pt x="7542" y="45256"/>
                  </a:lnTo>
                  <a:lnTo>
                    <a:pt x="3376" y="45256"/>
                  </a:lnTo>
                  <a:lnTo>
                    <a:pt x="0" y="41879"/>
                  </a:lnTo>
                  <a:lnTo>
                    <a:pt x="0" y="37713"/>
                  </a:lnTo>
                  <a:lnTo>
                    <a:pt x="0" y="7542"/>
                  </a:lnTo>
                  <a:close/>
                </a:path>
              </a:pathLst>
            </a:custGeom>
            <a:ln w="12699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987281" y="2877553"/>
              <a:ext cx="97790" cy="121920"/>
            </a:xfrm>
            <a:custGeom>
              <a:avLst/>
              <a:gdLst/>
              <a:ahLst/>
              <a:cxnLst/>
              <a:rect l="l" t="t" r="r" b="b"/>
              <a:pathLst>
                <a:path w="97789" h="121919">
                  <a:moveTo>
                    <a:pt x="90433" y="121551"/>
                  </a:moveTo>
                  <a:lnTo>
                    <a:pt x="7292" y="121551"/>
                  </a:lnTo>
                  <a:lnTo>
                    <a:pt x="0" y="114259"/>
                  </a:lnTo>
                  <a:lnTo>
                    <a:pt x="0" y="16287"/>
                  </a:lnTo>
                  <a:lnTo>
                    <a:pt x="0" y="7291"/>
                  </a:lnTo>
                  <a:lnTo>
                    <a:pt x="7292" y="0"/>
                  </a:lnTo>
                  <a:lnTo>
                    <a:pt x="85757" y="0"/>
                  </a:lnTo>
                  <a:lnTo>
                    <a:pt x="89899" y="1715"/>
                  </a:lnTo>
                  <a:lnTo>
                    <a:pt x="96009" y="7824"/>
                  </a:lnTo>
                  <a:lnTo>
                    <a:pt x="97724" y="11967"/>
                  </a:lnTo>
                  <a:lnTo>
                    <a:pt x="97724" y="114259"/>
                  </a:lnTo>
                  <a:lnTo>
                    <a:pt x="90433" y="1215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987281" y="2877553"/>
              <a:ext cx="97790" cy="121920"/>
            </a:xfrm>
            <a:custGeom>
              <a:avLst/>
              <a:gdLst/>
              <a:ahLst/>
              <a:cxnLst/>
              <a:rect l="l" t="t" r="r" b="b"/>
              <a:pathLst>
                <a:path w="97789" h="121919">
                  <a:moveTo>
                    <a:pt x="0" y="16287"/>
                  </a:moveTo>
                  <a:lnTo>
                    <a:pt x="0" y="7291"/>
                  </a:lnTo>
                  <a:lnTo>
                    <a:pt x="7292" y="0"/>
                  </a:lnTo>
                  <a:lnTo>
                    <a:pt x="16287" y="0"/>
                  </a:lnTo>
                  <a:lnTo>
                    <a:pt x="81437" y="0"/>
                  </a:lnTo>
                  <a:lnTo>
                    <a:pt x="85757" y="0"/>
                  </a:lnTo>
                  <a:lnTo>
                    <a:pt x="89899" y="1715"/>
                  </a:lnTo>
                  <a:lnTo>
                    <a:pt x="92954" y="4770"/>
                  </a:lnTo>
                  <a:lnTo>
                    <a:pt x="96009" y="7824"/>
                  </a:lnTo>
                  <a:lnTo>
                    <a:pt x="97724" y="11967"/>
                  </a:lnTo>
                  <a:lnTo>
                    <a:pt x="97724" y="16287"/>
                  </a:lnTo>
                  <a:lnTo>
                    <a:pt x="97724" y="105264"/>
                  </a:lnTo>
                  <a:lnTo>
                    <a:pt x="97724" y="114259"/>
                  </a:lnTo>
                  <a:lnTo>
                    <a:pt x="90433" y="121551"/>
                  </a:lnTo>
                  <a:lnTo>
                    <a:pt x="81437" y="121551"/>
                  </a:lnTo>
                  <a:lnTo>
                    <a:pt x="16287" y="121551"/>
                  </a:lnTo>
                  <a:lnTo>
                    <a:pt x="7292" y="121551"/>
                  </a:lnTo>
                  <a:lnTo>
                    <a:pt x="0" y="114259"/>
                  </a:lnTo>
                  <a:lnTo>
                    <a:pt x="0" y="105264"/>
                  </a:lnTo>
                  <a:lnTo>
                    <a:pt x="0" y="16287"/>
                  </a:lnTo>
                  <a:close/>
                </a:path>
              </a:pathLst>
            </a:custGeom>
            <a:ln w="12699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308879" y="2882475"/>
              <a:ext cx="201930" cy="45720"/>
            </a:xfrm>
            <a:custGeom>
              <a:avLst/>
              <a:gdLst/>
              <a:ahLst/>
              <a:cxnLst/>
              <a:rect l="l" t="t" r="r" b="b"/>
              <a:pathLst>
                <a:path w="201929" h="45719">
                  <a:moveTo>
                    <a:pt x="198523" y="45256"/>
                  </a:moveTo>
                  <a:lnTo>
                    <a:pt x="3376" y="45256"/>
                  </a:lnTo>
                  <a:lnTo>
                    <a:pt x="0" y="41879"/>
                  </a:lnTo>
                  <a:lnTo>
                    <a:pt x="0" y="7542"/>
                  </a:lnTo>
                  <a:lnTo>
                    <a:pt x="0" y="3376"/>
                  </a:lnTo>
                  <a:lnTo>
                    <a:pt x="3376" y="0"/>
                  </a:lnTo>
                  <a:lnTo>
                    <a:pt x="196357" y="0"/>
                  </a:lnTo>
                  <a:lnTo>
                    <a:pt x="198276" y="794"/>
                  </a:lnTo>
                  <a:lnTo>
                    <a:pt x="201105" y="3623"/>
                  </a:lnTo>
                  <a:lnTo>
                    <a:pt x="201899" y="5542"/>
                  </a:lnTo>
                  <a:lnTo>
                    <a:pt x="201899" y="41879"/>
                  </a:lnTo>
                  <a:lnTo>
                    <a:pt x="198523" y="452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308879" y="2882475"/>
              <a:ext cx="201930" cy="45720"/>
            </a:xfrm>
            <a:custGeom>
              <a:avLst/>
              <a:gdLst/>
              <a:ahLst/>
              <a:cxnLst/>
              <a:rect l="l" t="t" r="r" b="b"/>
              <a:pathLst>
                <a:path w="201929" h="45719">
                  <a:moveTo>
                    <a:pt x="0" y="7542"/>
                  </a:moveTo>
                  <a:lnTo>
                    <a:pt x="0" y="3376"/>
                  </a:lnTo>
                  <a:lnTo>
                    <a:pt x="3376" y="0"/>
                  </a:lnTo>
                  <a:lnTo>
                    <a:pt x="7542" y="0"/>
                  </a:lnTo>
                  <a:lnTo>
                    <a:pt x="194356" y="0"/>
                  </a:lnTo>
                  <a:lnTo>
                    <a:pt x="196357" y="0"/>
                  </a:lnTo>
                  <a:lnTo>
                    <a:pt x="198276" y="794"/>
                  </a:lnTo>
                  <a:lnTo>
                    <a:pt x="199690" y="2209"/>
                  </a:lnTo>
                  <a:lnTo>
                    <a:pt x="201105" y="3623"/>
                  </a:lnTo>
                  <a:lnTo>
                    <a:pt x="201899" y="5542"/>
                  </a:lnTo>
                  <a:lnTo>
                    <a:pt x="201899" y="7542"/>
                  </a:lnTo>
                  <a:lnTo>
                    <a:pt x="201899" y="37713"/>
                  </a:lnTo>
                  <a:lnTo>
                    <a:pt x="201899" y="41879"/>
                  </a:lnTo>
                  <a:lnTo>
                    <a:pt x="198523" y="45256"/>
                  </a:lnTo>
                  <a:lnTo>
                    <a:pt x="194356" y="45256"/>
                  </a:lnTo>
                  <a:lnTo>
                    <a:pt x="7542" y="45256"/>
                  </a:lnTo>
                  <a:lnTo>
                    <a:pt x="3376" y="45256"/>
                  </a:lnTo>
                  <a:lnTo>
                    <a:pt x="0" y="41879"/>
                  </a:lnTo>
                  <a:lnTo>
                    <a:pt x="0" y="37713"/>
                  </a:lnTo>
                  <a:lnTo>
                    <a:pt x="0" y="7542"/>
                  </a:lnTo>
                  <a:close/>
                </a:path>
              </a:pathLst>
            </a:custGeom>
            <a:ln w="12699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986151" y="3017618"/>
              <a:ext cx="201930" cy="45720"/>
            </a:xfrm>
            <a:custGeom>
              <a:avLst/>
              <a:gdLst/>
              <a:ahLst/>
              <a:cxnLst/>
              <a:rect l="l" t="t" r="r" b="b"/>
              <a:pathLst>
                <a:path w="201929" h="45719">
                  <a:moveTo>
                    <a:pt x="198522" y="45256"/>
                  </a:moveTo>
                  <a:lnTo>
                    <a:pt x="3377" y="45256"/>
                  </a:lnTo>
                  <a:lnTo>
                    <a:pt x="0" y="41879"/>
                  </a:lnTo>
                  <a:lnTo>
                    <a:pt x="0" y="7542"/>
                  </a:lnTo>
                  <a:lnTo>
                    <a:pt x="0" y="3376"/>
                  </a:lnTo>
                  <a:lnTo>
                    <a:pt x="3377" y="0"/>
                  </a:lnTo>
                  <a:lnTo>
                    <a:pt x="196357" y="0"/>
                  </a:lnTo>
                  <a:lnTo>
                    <a:pt x="198276" y="794"/>
                  </a:lnTo>
                  <a:lnTo>
                    <a:pt x="201105" y="3623"/>
                  </a:lnTo>
                  <a:lnTo>
                    <a:pt x="201899" y="5542"/>
                  </a:lnTo>
                  <a:lnTo>
                    <a:pt x="201899" y="41879"/>
                  </a:lnTo>
                  <a:lnTo>
                    <a:pt x="198522" y="452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986151" y="3017618"/>
              <a:ext cx="201930" cy="45720"/>
            </a:xfrm>
            <a:custGeom>
              <a:avLst/>
              <a:gdLst/>
              <a:ahLst/>
              <a:cxnLst/>
              <a:rect l="l" t="t" r="r" b="b"/>
              <a:pathLst>
                <a:path w="201929" h="45719">
                  <a:moveTo>
                    <a:pt x="0" y="7542"/>
                  </a:moveTo>
                  <a:lnTo>
                    <a:pt x="0" y="3376"/>
                  </a:lnTo>
                  <a:lnTo>
                    <a:pt x="3377" y="0"/>
                  </a:lnTo>
                  <a:lnTo>
                    <a:pt x="7542" y="0"/>
                  </a:lnTo>
                  <a:lnTo>
                    <a:pt x="194357" y="0"/>
                  </a:lnTo>
                  <a:lnTo>
                    <a:pt x="196357" y="0"/>
                  </a:lnTo>
                  <a:lnTo>
                    <a:pt x="198276" y="794"/>
                  </a:lnTo>
                  <a:lnTo>
                    <a:pt x="199690" y="2208"/>
                  </a:lnTo>
                  <a:lnTo>
                    <a:pt x="201105" y="3623"/>
                  </a:lnTo>
                  <a:lnTo>
                    <a:pt x="201899" y="5542"/>
                  </a:lnTo>
                  <a:lnTo>
                    <a:pt x="201899" y="7542"/>
                  </a:lnTo>
                  <a:lnTo>
                    <a:pt x="201899" y="37713"/>
                  </a:lnTo>
                  <a:lnTo>
                    <a:pt x="201899" y="41879"/>
                  </a:lnTo>
                  <a:lnTo>
                    <a:pt x="198522" y="45256"/>
                  </a:lnTo>
                  <a:lnTo>
                    <a:pt x="194357" y="45256"/>
                  </a:lnTo>
                  <a:lnTo>
                    <a:pt x="7542" y="45256"/>
                  </a:lnTo>
                  <a:lnTo>
                    <a:pt x="3377" y="45256"/>
                  </a:lnTo>
                  <a:lnTo>
                    <a:pt x="0" y="41879"/>
                  </a:lnTo>
                  <a:lnTo>
                    <a:pt x="0" y="37713"/>
                  </a:lnTo>
                  <a:lnTo>
                    <a:pt x="0" y="7542"/>
                  </a:lnTo>
                  <a:close/>
                </a:path>
              </a:pathLst>
            </a:custGeom>
            <a:ln w="12699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8" name="object 1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99974" y="2797834"/>
            <a:ext cx="362305" cy="334568"/>
          </a:xfrm>
          <a:prstGeom prst="rect">
            <a:avLst/>
          </a:prstGeom>
        </p:spPr>
      </p:pic>
      <p:sp>
        <p:nvSpPr>
          <p:cNvPr id="119" name="object 119"/>
          <p:cNvSpPr txBox="1"/>
          <p:nvPr/>
        </p:nvSpPr>
        <p:spPr>
          <a:xfrm>
            <a:off x="293279" y="2768056"/>
            <a:ext cx="87756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Performance  Foundation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6931572" y="2816337"/>
            <a:ext cx="299720" cy="298450"/>
            <a:chOff x="6931572" y="2816337"/>
            <a:chExt cx="299720" cy="298450"/>
          </a:xfrm>
        </p:grpSpPr>
        <p:sp>
          <p:nvSpPr>
            <p:cNvPr id="121" name="object 121"/>
            <p:cNvSpPr/>
            <p:nvPr/>
          </p:nvSpPr>
          <p:spPr>
            <a:xfrm>
              <a:off x="6954067" y="2857262"/>
              <a:ext cx="52069" cy="223520"/>
            </a:xfrm>
            <a:custGeom>
              <a:avLst/>
              <a:gdLst/>
              <a:ahLst/>
              <a:cxnLst/>
              <a:rect l="l" t="t" r="r" b="b"/>
              <a:pathLst>
                <a:path w="52070" h="223519">
                  <a:moveTo>
                    <a:pt x="25998" y="222948"/>
                  </a:moveTo>
                  <a:lnTo>
                    <a:pt x="15878" y="221327"/>
                  </a:lnTo>
                  <a:lnTo>
                    <a:pt x="7614" y="216908"/>
                  </a:lnTo>
                  <a:lnTo>
                    <a:pt x="2043" y="210354"/>
                  </a:lnTo>
                  <a:lnTo>
                    <a:pt x="0" y="202328"/>
                  </a:lnTo>
                  <a:lnTo>
                    <a:pt x="0" y="0"/>
                  </a:lnTo>
                  <a:lnTo>
                    <a:pt x="2043" y="8026"/>
                  </a:lnTo>
                  <a:lnTo>
                    <a:pt x="7614" y="14580"/>
                  </a:lnTo>
                  <a:lnTo>
                    <a:pt x="15878" y="18999"/>
                  </a:lnTo>
                  <a:lnTo>
                    <a:pt x="25998" y="20619"/>
                  </a:lnTo>
                  <a:lnTo>
                    <a:pt x="36118" y="18999"/>
                  </a:lnTo>
                  <a:lnTo>
                    <a:pt x="44382" y="14580"/>
                  </a:lnTo>
                  <a:lnTo>
                    <a:pt x="49954" y="8026"/>
                  </a:lnTo>
                  <a:lnTo>
                    <a:pt x="51997" y="0"/>
                  </a:lnTo>
                  <a:lnTo>
                    <a:pt x="51997" y="202328"/>
                  </a:lnTo>
                  <a:lnTo>
                    <a:pt x="49954" y="210354"/>
                  </a:lnTo>
                  <a:lnTo>
                    <a:pt x="44382" y="216908"/>
                  </a:lnTo>
                  <a:lnTo>
                    <a:pt x="36118" y="221327"/>
                  </a:lnTo>
                  <a:lnTo>
                    <a:pt x="25998" y="222948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954067" y="2836642"/>
              <a:ext cx="52069" cy="41275"/>
            </a:xfrm>
            <a:custGeom>
              <a:avLst/>
              <a:gdLst/>
              <a:ahLst/>
              <a:cxnLst/>
              <a:rect l="l" t="t" r="r" b="b"/>
              <a:pathLst>
                <a:path w="52070" h="41275">
                  <a:moveTo>
                    <a:pt x="25998" y="41239"/>
                  </a:moveTo>
                  <a:lnTo>
                    <a:pt x="15878" y="39619"/>
                  </a:lnTo>
                  <a:lnTo>
                    <a:pt x="7614" y="35200"/>
                  </a:lnTo>
                  <a:lnTo>
                    <a:pt x="2043" y="28646"/>
                  </a:lnTo>
                  <a:lnTo>
                    <a:pt x="0" y="20619"/>
                  </a:lnTo>
                  <a:lnTo>
                    <a:pt x="2043" y="12593"/>
                  </a:lnTo>
                  <a:lnTo>
                    <a:pt x="7614" y="6039"/>
                  </a:lnTo>
                  <a:lnTo>
                    <a:pt x="15878" y="1620"/>
                  </a:lnTo>
                  <a:lnTo>
                    <a:pt x="25998" y="0"/>
                  </a:lnTo>
                  <a:lnTo>
                    <a:pt x="36118" y="1620"/>
                  </a:lnTo>
                  <a:lnTo>
                    <a:pt x="44382" y="6039"/>
                  </a:lnTo>
                  <a:lnTo>
                    <a:pt x="49954" y="12593"/>
                  </a:lnTo>
                  <a:lnTo>
                    <a:pt x="51997" y="20619"/>
                  </a:lnTo>
                  <a:lnTo>
                    <a:pt x="49954" y="28646"/>
                  </a:lnTo>
                  <a:lnTo>
                    <a:pt x="44382" y="35200"/>
                  </a:lnTo>
                  <a:lnTo>
                    <a:pt x="36118" y="39619"/>
                  </a:lnTo>
                  <a:lnTo>
                    <a:pt x="25998" y="41239"/>
                  </a:lnTo>
                  <a:close/>
                </a:path>
              </a:pathLst>
            </a:custGeom>
            <a:solidFill>
              <a:srgbClr val="FCC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954067" y="2836642"/>
              <a:ext cx="52069" cy="243840"/>
            </a:xfrm>
            <a:custGeom>
              <a:avLst/>
              <a:gdLst/>
              <a:ahLst/>
              <a:cxnLst/>
              <a:rect l="l" t="t" r="r" b="b"/>
              <a:pathLst>
                <a:path w="52070" h="243839">
                  <a:moveTo>
                    <a:pt x="51997" y="20619"/>
                  </a:moveTo>
                  <a:lnTo>
                    <a:pt x="49954" y="28646"/>
                  </a:lnTo>
                  <a:lnTo>
                    <a:pt x="44382" y="35200"/>
                  </a:lnTo>
                  <a:lnTo>
                    <a:pt x="36118" y="39619"/>
                  </a:lnTo>
                  <a:lnTo>
                    <a:pt x="25998" y="41239"/>
                  </a:lnTo>
                  <a:lnTo>
                    <a:pt x="15878" y="39619"/>
                  </a:lnTo>
                  <a:lnTo>
                    <a:pt x="7614" y="35200"/>
                  </a:lnTo>
                  <a:lnTo>
                    <a:pt x="2043" y="28646"/>
                  </a:lnTo>
                  <a:lnTo>
                    <a:pt x="0" y="20619"/>
                  </a:lnTo>
                  <a:lnTo>
                    <a:pt x="2043" y="12593"/>
                  </a:lnTo>
                  <a:lnTo>
                    <a:pt x="7614" y="6039"/>
                  </a:lnTo>
                  <a:lnTo>
                    <a:pt x="15878" y="1620"/>
                  </a:lnTo>
                  <a:lnTo>
                    <a:pt x="25998" y="0"/>
                  </a:lnTo>
                  <a:lnTo>
                    <a:pt x="36118" y="1620"/>
                  </a:lnTo>
                  <a:lnTo>
                    <a:pt x="44382" y="6039"/>
                  </a:lnTo>
                  <a:lnTo>
                    <a:pt x="49954" y="12593"/>
                  </a:lnTo>
                  <a:lnTo>
                    <a:pt x="51997" y="20619"/>
                  </a:lnTo>
                  <a:lnTo>
                    <a:pt x="51997" y="222948"/>
                  </a:lnTo>
                  <a:lnTo>
                    <a:pt x="49954" y="230974"/>
                  </a:lnTo>
                  <a:lnTo>
                    <a:pt x="44382" y="237528"/>
                  </a:lnTo>
                  <a:lnTo>
                    <a:pt x="36118" y="241947"/>
                  </a:lnTo>
                  <a:lnTo>
                    <a:pt x="25998" y="243567"/>
                  </a:lnTo>
                  <a:lnTo>
                    <a:pt x="15878" y="241947"/>
                  </a:lnTo>
                  <a:lnTo>
                    <a:pt x="7614" y="237528"/>
                  </a:lnTo>
                  <a:lnTo>
                    <a:pt x="2043" y="230974"/>
                  </a:lnTo>
                  <a:lnTo>
                    <a:pt x="0" y="222948"/>
                  </a:lnTo>
                  <a:lnTo>
                    <a:pt x="0" y="20619"/>
                  </a:lnTo>
                </a:path>
              </a:pathLst>
            </a:custGeom>
            <a:ln w="12699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088857" y="2844670"/>
              <a:ext cx="52069" cy="223520"/>
            </a:xfrm>
            <a:custGeom>
              <a:avLst/>
              <a:gdLst/>
              <a:ahLst/>
              <a:cxnLst/>
              <a:rect l="l" t="t" r="r" b="b"/>
              <a:pathLst>
                <a:path w="52070" h="223519">
                  <a:moveTo>
                    <a:pt x="25998" y="222948"/>
                  </a:moveTo>
                  <a:lnTo>
                    <a:pt x="15878" y="221327"/>
                  </a:lnTo>
                  <a:lnTo>
                    <a:pt x="7614" y="216908"/>
                  </a:lnTo>
                  <a:lnTo>
                    <a:pt x="2043" y="210354"/>
                  </a:lnTo>
                  <a:lnTo>
                    <a:pt x="0" y="202328"/>
                  </a:lnTo>
                  <a:lnTo>
                    <a:pt x="0" y="0"/>
                  </a:lnTo>
                  <a:lnTo>
                    <a:pt x="2043" y="8026"/>
                  </a:lnTo>
                  <a:lnTo>
                    <a:pt x="7614" y="14580"/>
                  </a:lnTo>
                  <a:lnTo>
                    <a:pt x="15878" y="18999"/>
                  </a:lnTo>
                  <a:lnTo>
                    <a:pt x="25998" y="20619"/>
                  </a:lnTo>
                  <a:lnTo>
                    <a:pt x="36118" y="18999"/>
                  </a:lnTo>
                  <a:lnTo>
                    <a:pt x="44383" y="14580"/>
                  </a:lnTo>
                  <a:lnTo>
                    <a:pt x="49954" y="8026"/>
                  </a:lnTo>
                  <a:lnTo>
                    <a:pt x="51997" y="0"/>
                  </a:lnTo>
                  <a:lnTo>
                    <a:pt x="51997" y="202328"/>
                  </a:lnTo>
                  <a:lnTo>
                    <a:pt x="49954" y="210354"/>
                  </a:lnTo>
                  <a:lnTo>
                    <a:pt x="44383" y="216908"/>
                  </a:lnTo>
                  <a:lnTo>
                    <a:pt x="36118" y="221327"/>
                  </a:lnTo>
                  <a:lnTo>
                    <a:pt x="25998" y="222948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088857" y="2824051"/>
              <a:ext cx="52069" cy="41275"/>
            </a:xfrm>
            <a:custGeom>
              <a:avLst/>
              <a:gdLst/>
              <a:ahLst/>
              <a:cxnLst/>
              <a:rect l="l" t="t" r="r" b="b"/>
              <a:pathLst>
                <a:path w="52070" h="41275">
                  <a:moveTo>
                    <a:pt x="25998" y="41239"/>
                  </a:moveTo>
                  <a:lnTo>
                    <a:pt x="15878" y="39619"/>
                  </a:lnTo>
                  <a:lnTo>
                    <a:pt x="7614" y="35200"/>
                  </a:lnTo>
                  <a:lnTo>
                    <a:pt x="2043" y="28646"/>
                  </a:lnTo>
                  <a:lnTo>
                    <a:pt x="0" y="20619"/>
                  </a:lnTo>
                  <a:lnTo>
                    <a:pt x="2043" y="12593"/>
                  </a:lnTo>
                  <a:lnTo>
                    <a:pt x="7614" y="6039"/>
                  </a:lnTo>
                  <a:lnTo>
                    <a:pt x="15878" y="1620"/>
                  </a:lnTo>
                  <a:lnTo>
                    <a:pt x="25998" y="0"/>
                  </a:lnTo>
                  <a:lnTo>
                    <a:pt x="36118" y="1620"/>
                  </a:lnTo>
                  <a:lnTo>
                    <a:pt x="44383" y="6039"/>
                  </a:lnTo>
                  <a:lnTo>
                    <a:pt x="49954" y="12593"/>
                  </a:lnTo>
                  <a:lnTo>
                    <a:pt x="51997" y="20619"/>
                  </a:lnTo>
                  <a:lnTo>
                    <a:pt x="49954" y="28646"/>
                  </a:lnTo>
                  <a:lnTo>
                    <a:pt x="44383" y="35200"/>
                  </a:lnTo>
                  <a:lnTo>
                    <a:pt x="36118" y="39619"/>
                  </a:lnTo>
                  <a:lnTo>
                    <a:pt x="25998" y="41239"/>
                  </a:lnTo>
                  <a:close/>
                </a:path>
              </a:pathLst>
            </a:custGeom>
            <a:solidFill>
              <a:srgbClr val="FCC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088857" y="2824051"/>
              <a:ext cx="52069" cy="243840"/>
            </a:xfrm>
            <a:custGeom>
              <a:avLst/>
              <a:gdLst/>
              <a:ahLst/>
              <a:cxnLst/>
              <a:rect l="l" t="t" r="r" b="b"/>
              <a:pathLst>
                <a:path w="52070" h="243839">
                  <a:moveTo>
                    <a:pt x="51997" y="20619"/>
                  </a:moveTo>
                  <a:lnTo>
                    <a:pt x="49954" y="28646"/>
                  </a:lnTo>
                  <a:lnTo>
                    <a:pt x="44383" y="35200"/>
                  </a:lnTo>
                  <a:lnTo>
                    <a:pt x="36118" y="39619"/>
                  </a:lnTo>
                  <a:lnTo>
                    <a:pt x="25998" y="41239"/>
                  </a:lnTo>
                  <a:lnTo>
                    <a:pt x="15878" y="39619"/>
                  </a:lnTo>
                  <a:lnTo>
                    <a:pt x="7614" y="35200"/>
                  </a:lnTo>
                  <a:lnTo>
                    <a:pt x="2043" y="28646"/>
                  </a:lnTo>
                  <a:lnTo>
                    <a:pt x="0" y="20619"/>
                  </a:lnTo>
                  <a:lnTo>
                    <a:pt x="2043" y="12593"/>
                  </a:lnTo>
                  <a:lnTo>
                    <a:pt x="7614" y="6039"/>
                  </a:lnTo>
                  <a:lnTo>
                    <a:pt x="15878" y="1620"/>
                  </a:lnTo>
                  <a:lnTo>
                    <a:pt x="25998" y="0"/>
                  </a:lnTo>
                  <a:lnTo>
                    <a:pt x="36118" y="1620"/>
                  </a:lnTo>
                  <a:lnTo>
                    <a:pt x="44383" y="6039"/>
                  </a:lnTo>
                  <a:lnTo>
                    <a:pt x="49954" y="12593"/>
                  </a:lnTo>
                  <a:lnTo>
                    <a:pt x="51997" y="20619"/>
                  </a:lnTo>
                  <a:lnTo>
                    <a:pt x="51997" y="222947"/>
                  </a:lnTo>
                  <a:lnTo>
                    <a:pt x="49954" y="230974"/>
                  </a:lnTo>
                  <a:lnTo>
                    <a:pt x="44383" y="237528"/>
                  </a:lnTo>
                  <a:lnTo>
                    <a:pt x="36118" y="241947"/>
                  </a:lnTo>
                  <a:lnTo>
                    <a:pt x="25998" y="243567"/>
                  </a:lnTo>
                  <a:lnTo>
                    <a:pt x="15878" y="241947"/>
                  </a:lnTo>
                  <a:lnTo>
                    <a:pt x="7614" y="237528"/>
                  </a:lnTo>
                  <a:lnTo>
                    <a:pt x="2043" y="230974"/>
                  </a:lnTo>
                  <a:lnTo>
                    <a:pt x="0" y="222947"/>
                  </a:lnTo>
                  <a:lnTo>
                    <a:pt x="0" y="20619"/>
                  </a:lnTo>
                </a:path>
              </a:pathLst>
            </a:custGeom>
            <a:ln w="12699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156253" y="2857262"/>
              <a:ext cx="52069" cy="223520"/>
            </a:xfrm>
            <a:custGeom>
              <a:avLst/>
              <a:gdLst/>
              <a:ahLst/>
              <a:cxnLst/>
              <a:rect l="l" t="t" r="r" b="b"/>
              <a:pathLst>
                <a:path w="52070" h="223519">
                  <a:moveTo>
                    <a:pt x="25998" y="222948"/>
                  </a:moveTo>
                  <a:lnTo>
                    <a:pt x="15878" y="221327"/>
                  </a:lnTo>
                  <a:lnTo>
                    <a:pt x="7614" y="216908"/>
                  </a:lnTo>
                  <a:lnTo>
                    <a:pt x="2043" y="210354"/>
                  </a:lnTo>
                  <a:lnTo>
                    <a:pt x="0" y="202328"/>
                  </a:lnTo>
                  <a:lnTo>
                    <a:pt x="0" y="0"/>
                  </a:lnTo>
                  <a:lnTo>
                    <a:pt x="2043" y="8026"/>
                  </a:lnTo>
                  <a:lnTo>
                    <a:pt x="7614" y="14580"/>
                  </a:lnTo>
                  <a:lnTo>
                    <a:pt x="15878" y="18999"/>
                  </a:lnTo>
                  <a:lnTo>
                    <a:pt x="25998" y="20619"/>
                  </a:lnTo>
                  <a:lnTo>
                    <a:pt x="36118" y="18999"/>
                  </a:lnTo>
                  <a:lnTo>
                    <a:pt x="44382" y="14580"/>
                  </a:lnTo>
                  <a:lnTo>
                    <a:pt x="49954" y="8026"/>
                  </a:lnTo>
                  <a:lnTo>
                    <a:pt x="51997" y="0"/>
                  </a:lnTo>
                  <a:lnTo>
                    <a:pt x="51997" y="202328"/>
                  </a:lnTo>
                  <a:lnTo>
                    <a:pt x="49954" y="210354"/>
                  </a:lnTo>
                  <a:lnTo>
                    <a:pt x="44382" y="216908"/>
                  </a:lnTo>
                  <a:lnTo>
                    <a:pt x="36118" y="221327"/>
                  </a:lnTo>
                  <a:lnTo>
                    <a:pt x="25998" y="222948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156253" y="2836642"/>
              <a:ext cx="52069" cy="41275"/>
            </a:xfrm>
            <a:custGeom>
              <a:avLst/>
              <a:gdLst/>
              <a:ahLst/>
              <a:cxnLst/>
              <a:rect l="l" t="t" r="r" b="b"/>
              <a:pathLst>
                <a:path w="52070" h="41275">
                  <a:moveTo>
                    <a:pt x="25998" y="41239"/>
                  </a:moveTo>
                  <a:lnTo>
                    <a:pt x="15878" y="39619"/>
                  </a:lnTo>
                  <a:lnTo>
                    <a:pt x="7614" y="35200"/>
                  </a:lnTo>
                  <a:lnTo>
                    <a:pt x="2043" y="28646"/>
                  </a:lnTo>
                  <a:lnTo>
                    <a:pt x="0" y="20619"/>
                  </a:lnTo>
                  <a:lnTo>
                    <a:pt x="2043" y="12593"/>
                  </a:lnTo>
                  <a:lnTo>
                    <a:pt x="7614" y="6039"/>
                  </a:lnTo>
                  <a:lnTo>
                    <a:pt x="15878" y="1620"/>
                  </a:lnTo>
                  <a:lnTo>
                    <a:pt x="25998" y="0"/>
                  </a:lnTo>
                  <a:lnTo>
                    <a:pt x="36118" y="1620"/>
                  </a:lnTo>
                  <a:lnTo>
                    <a:pt x="44382" y="6039"/>
                  </a:lnTo>
                  <a:lnTo>
                    <a:pt x="49954" y="12593"/>
                  </a:lnTo>
                  <a:lnTo>
                    <a:pt x="51997" y="20619"/>
                  </a:lnTo>
                  <a:lnTo>
                    <a:pt x="49954" y="28646"/>
                  </a:lnTo>
                  <a:lnTo>
                    <a:pt x="44382" y="35200"/>
                  </a:lnTo>
                  <a:lnTo>
                    <a:pt x="36118" y="39619"/>
                  </a:lnTo>
                  <a:lnTo>
                    <a:pt x="25998" y="41239"/>
                  </a:lnTo>
                  <a:close/>
                </a:path>
              </a:pathLst>
            </a:custGeom>
            <a:solidFill>
              <a:srgbClr val="FCC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156253" y="2836642"/>
              <a:ext cx="52069" cy="243840"/>
            </a:xfrm>
            <a:custGeom>
              <a:avLst/>
              <a:gdLst/>
              <a:ahLst/>
              <a:cxnLst/>
              <a:rect l="l" t="t" r="r" b="b"/>
              <a:pathLst>
                <a:path w="52070" h="243839">
                  <a:moveTo>
                    <a:pt x="51997" y="20619"/>
                  </a:moveTo>
                  <a:lnTo>
                    <a:pt x="49954" y="28646"/>
                  </a:lnTo>
                  <a:lnTo>
                    <a:pt x="44382" y="35200"/>
                  </a:lnTo>
                  <a:lnTo>
                    <a:pt x="36118" y="39619"/>
                  </a:lnTo>
                  <a:lnTo>
                    <a:pt x="25998" y="41239"/>
                  </a:lnTo>
                  <a:lnTo>
                    <a:pt x="15878" y="39619"/>
                  </a:lnTo>
                  <a:lnTo>
                    <a:pt x="7614" y="35200"/>
                  </a:lnTo>
                  <a:lnTo>
                    <a:pt x="2043" y="28646"/>
                  </a:lnTo>
                  <a:lnTo>
                    <a:pt x="0" y="20619"/>
                  </a:lnTo>
                  <a:lnTo>
                    <a:pt x="2043" y="12593"/>
                  </a:lnTo>
                  <a:lnTo>
                    <a:pt x="7614" y="6039"/>
                  </a:lnTo>
                  <a:lnTo>
                    <a:pt x="15878" y="1620"/>
                  </a:lnTo>
                  <a:lnTo>
                    <a:pt x="25998" y="0"/>
                  </a:lnTo>
                  <a:lnTo>
                    <a:pt x="36118" y="1620"/>
                  </a:lnTo>
                  <a:lnTo>
                    <a:pt x="44382" y="6039"/>
                  </a:lnTo>
                  <a:lnTo>
                    <a:pt x="49954" y="12593"/>
                  </a:lnTo>
                  <a:lnTo>
                    <a:pt x="51997" y="20619"/>
                  </a:lnTo>
                  <a:lnTo>
                    <a:pt x="51997" y="222948"/>
                  </a:lnTo>
                  <a:lnTo>
                    <a:pt x="49954" y="230974"/>
                  </a:lnTo>
                  <a:lnTo>
                    <a:pt x="44382" y="237528"/>
                  </a:lnTo>
                  <a:lnTo>
                    <a:pt x="36118" y="241947"/>
                  </a:lnTo>
                  <a:lnTo>
                    <a:pt x="25998" y="243567"/>
                  </a:lnTo>
                  <a:lnTo>
                    <a:pt x="15878" y="241947"/>
                  </a:lnTo>
                  <a:lnTo>
                    <a:pt x="7614" y="237528"/>
                  </a:lnTo>
                  <a:lnTo>
                    <a:pt x="2043" y="230974"/>
                  </a:lnTo>
                  <a:lnTo>
                    <a:pt x="0" y="222948"/>
                  </a:lnTo>
                  <a:lnTo>
                    <a:pt x="0" y="20619"/>
                  </a:lnTo>
                </a:path>
              </a:pathLst>
            </a:custGeom>
            <a:ln w="12699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021462" y="2867859"/>
              <a:ext cx="52069" cy="223520"/>
            </a:xfrm>
            <a:custGeom>
              <a:avLst/>
              <a:gdLst/>
              <a:ahLst/>
              <a:cxnLst/>
              <a:rect l="l" t="t" r="r" b="b"/>
              <a:pathLst>
                <a:path w="52070" h="223519">
                  <a:moveTo>
                    <a:pt x="25999" y="222947"/>
                  </a:moveTo>
                  <a:lnTo>
                    <a:pt x="15879" y="221327"/>
                  </a:lnTo>
                  <a:lnTo>
                    <a:pt x="7614" y="216908"/>
                  </a:lnTo>
                  <a:lnTo>
                    <a:pt x="2043" y="210354"/>
                  </a:lnTo>
                  <a:lnTo>
                    <a:pt x="0" y="202327"/>
                  </a:lnTo>
                  <a:lnTo>
                    <a:pt x="0" y="0"/>
                  </a:lnTo>
                  <a:lnTo>
                    <a:pt x="2043" y="8026"/>
                  </a:lnTo>
                  <a:lnTo>
                    <a:pt x="7614" y="14580"/>
                  </a:lnTo>
                  <a:lnTo>
                    <a:pt x="15879" y="18999"/>
                  </a:lnTo>
                  <a:lnTo>
                    <a:pt x="25999" y="20619"/>
                  </a:lnTo>
                  <a:lnTo>
                    <a:pt x="36118" y="18999"/>
                  </a:lnTo>
                  <a:lnTo>
                    <a:pt x="44382" y="14580"/>
                  </a:lnTo>
                  <a:lnTo>
                    <a:pt x="49954" y="8026"/>
                  </a:lnTo>
                  <a:lnTo>
                    <a:pt x="51997" y="0"/>
                  </a:lnTo>
                  <a:lnTo>
                    <a:pt x="51997" y="202327"/>
                  </a:lnTo>
                  <a:lnTo>
                    <a:pt x="49954" y="210354"/>
                  </a:lnTo>
                  <a:lnTo>
                    <a:pt x="44382" y="216908"/>
                  </a:lnTo>
                  <a:lnTo>
                    <a:pt x="36118" y="221327"/>
                  </a:lnTo>
                  <a:lnTo>
                    <a:pt x="25999" y="222947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021462" y="2847238"/>
              <a:ext cx="52069" cy="41275"/>
            </a:xfrm>
            <a:custGeom>
              <a:avLst/>
              <a:gdLst/>
              <a:ahLst/>
              <a:cxnLst/>
              <a:rect l="l" t="t" r="r" b="b"/>
              <a:pathLst>
                <a:path w="52070" h="41275">
                  <a:moveTo>
                    <a:pt x="25999" y="41240"/>
                  </a:moveTo>
                  <a:lnTo>
                    <a:pt x="15879" y="39619"/>
                  </a:lnTo>
                  <a:lnTo>
                    <a:pt x="7614" y="35200"/>
                  </a:lnTo>
                  <a:lnTo>
                    <a:pt x="2043" y="28646"/>
                  </a:lnTo>
                  <a:lnTo>
                    <a:pt x="0" y="20620"/>
                  </a:lnTo>
                  <a:lnTo>
                    <a:pt x="2043" y="12593"/>
                  </a:lnTo>
                  <a:lnTo>
                    <a:pt x="7614" y="6039"/>
                  </a:lnTo>
                  <a:lnTo>
                    <a:pt x="15879" y="1620"/>
                  </a:lnTo>
                  <a:lnTo>
                    <a:pt x="25999" y="0"/>
                  </a:lnTo>
                  <a:lnTo>
                    <a:pt x="36118" y="1620"/>
                  </a:lnTo>
                  <a:lnTo>
                    <a:pt x="44382" y="6039"/>
                  </a:lnTo>
                  <a:lnTo>
                    <a:pt x="49954" y="12593"/>
                  </a:lnTo>
                  <a:lnTo>
                    <a:pt x="51997" y="20620"/>
                  </a:lnTo>
                  <a:lnTo>
                    <a:pt x="49954" y="28646"/>
                  </a:lnTo>
                  <a:lnTo>
                    <a:pt x="44382" y="35200"/>
                  </a:lnTo>
                  <a:lnTo>
                    <a:pt x="36118" y="39619"/>
                  </a:lnTo>
                  <a:lnTo>
                    <a:pt x="25999" y="41240"/>
                  </a:lnTo>
                  <a:close/>
                </a:path>
              </a:pathLst>
            </a:custGeom>
            <a:solidFill>
              <a:srgbClr val="FCC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021462" y="2847238"/>
              <a:ext cx="52069" cy="243840"/>
            </a:xfrm>
            <a:custGeom>
              <a:avLst/>
              <a:gdLst/>
              <a:ahLst/>
              <a:cxnLst/>
              <a:rect l="l" t="t" r="r" b="b"/>
              <a:pathLst>
                <a:path w="52070" h="243839">
                  <a:moveTo>
                    <a:pt x="51997" y="20620"/>
                  </a:moveTo>
                  <a:lnTo>
                    <a:pt x="49954" y="28646"/>
                  </a:lnTo>
                  <a:lnTo>
                    <a:pt x="44382" y="35200"/>
                  </a:lnTo>
                  <a:lnTo>
                    <a:pt x="36118" y="39619"/>
                  </a:lnTo>
                  <a:lnTo>
                    <a:pt x="25999" y="41240"/>
                  </a:lnTo>
                  <a:lnTo>
                    <a:pt x="15879" y="39619"/>
                  </a:lnTo>
                  <a:lnTo>
                    <a:pt x="7614" y="35200"/>
                  </a:lnTo>
                  <a:lnTo>
                    <a:pt x="2043" y="28646"/>
                  </a:lnTo>
                  <a:lnTo>
                    <a:pt x="0" y="20620"/>
                  </a:lnTo>
                  <a:lnTo>
                    <a:pt x="2043" y="12593"/>
                  </a:lnTo>
                  <a:lnTo>
                    <a:pt x="7614" y="6039"/>
                  </a:lnTo>
                  <a:lnTo>
                    <a:pt x="15879" y="1620"/>
                  </a:lnTo>
                  <a:lnTo>
                    <a:pt x="25999" y="0"/>
                  </a:lnTo>
                  <a:lnTo>
                    <a:pt x="36118" y="1620"/>
                  </a:lnTo>
                  <a:lnTo>
                    <a:pt x="44382" y="6039"/>
                  </a:lnTo>
                  <a:lnTo>
                    <a:pt x="49954" y="12593"/>
                  </a:lnTo>
                  <a:lnTo>
                    <a:pt x="51997" y="20620"/>
                  </a:lnTo>
                  <a:lnTo>
                    <a:pt x="51997" y="222948"/>
                  </a:lnTo>
                  <a:lnTo>
                    <a:pt x="49954" y="230974"/>
                  </a:lnTo>
                  <a:lnTo>
                    <a:pt x="44382" y="237528"/>
                  </a:lnTo>
                  <a:lnTo>
                    <a:pt x="36118" y="241947"/>
                  </a:lnTo>
                  <a:lnTo>
                    <a:pt x="25999" y="243568"/>
                  </a:lnTo>
                  <a:lnTo>
                    <a:pt x="15879" y="241947"/>
                  </a:lnTo>
                  <a:lnTo>
                    <a:pt x="7614" y="237528"/>
                  </a:lnTo>
                  <a:lnTo>
                    <a:pt x="2043" y="230974"/>
                  </a:lnTo>
                  <a:lnTo>
                    <a:pt x="0" y="222948"/>
                  </a:lnTo>
                  <a:lnTo>
                    <a:pt x="0" y="20620"/>
                  </a:lnTo>
                </a:path>
              </a:pathLst>
            </a:custGeom>
            <a:ln w="12699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937922" y="2822687"/>
              <a:ext cx="287020" cy="71755"/>
            </a:xfrm>
            <a:custGeom>
              <a:avLst/>
              <a:gdLst/>
              <a:ahLst/>
              <a:cxnLst/>
              <a:rect l="l" t="t" r="r" b="b"/>
              <a:pathLst>
                <a:path w="287020" h="71755">
                  <a:moveTo>
                    <a:pt x="143506" y="71325"/>
                  </a:moveTo>
                  <a:lnTo>
                    <a:pt x="87647" y="68523"/>
                  </a:lnTo>
                  <a:lnTo>
                    <a:pt x="42032" y="60880"/>
                  </a:lnTo>
                  <a:lnTo>
                    <a:pt x="11277" y="49544"/>
                  </a:lnTo>
                  <a:lnTo>
                    <a:pt x="0" y="35662"/>
                  </a:lnTo>
                  <a:lnTo>
                    <a:pt x="11277" y="21781"/>
                  </a:lnTo>
                  <a:lnTo>
                    <a:pt x="42032" y="10445"/>
                  </a:lnTo>
                  <a:lnTo>
                    <a:pt x="87647" y="2802"/>
                  </a:lnTo>
                  <a:lnTo>
                    <a:pt x="143506" y="0"/>
                  </a:lnTo>
                  <a:lnTo>
                    <a:pt x="199365" y="2802"/>
                  </a:lnTo>
                  <a:lnTo>
                    <a:pt x="244980" y="10445"/>
                  </a:lnTo>
                  <a:lnTo>
                    <a:pt x="275735" y="21781"/>
                  </a:lnTo>
                  <a:lnTo>
                    <a:pt x="287012" y="35662"/>
                  </a:lnTo>
                  <a:lnTo>
                    <a:pt x="275735" y="49544"/>
                  </a:lnTo>
                  <a:lnTo>
                    <a:pt x="244980" y="60880"/>
                  </a:lnTo>
                  <a:lnTo>
                    <a:pt x="199365" y="68523"/>
                  </a:lnTo>
                  <a:lnTo>
                    <a:pt x="143506" y="71325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937922" y="2822687"/>
              <a:ext cx="287020" cy="285750"/>
            </a:xfrm>
            <a:custGeom>
              <a:avLst/>
              <a:gdLst/>
              <a:ahLst/>
              <a:cxnLst/>
              <a:rect l="l" t="t" r="r" b="b"/>
              <a:pathLst>
                <a:path w="287020" h="285750">
                  <a:moveTo>
                    <a:pt x="287012" y="35662"/>
                  </a:moveTo>
                  <a:lnTo>
                    <a:pt x="275735" y="49544"/>
                  </a:lnTo>
                  <a:lnTo>
                    <a:pt x="244980" y="60880"/>
                  </a:lnTo>
                  <a:lnTo>
                    <a:pt x="199365" y="68523"/>
                  </a:lnTo>
                  <a:lnTo>
                    <a:pt x="143506" y="71325"/>
                  </a:lnTo>
                  <a:lnTo>
                    <a:pt x="87647" y="68523"/>
                  </a:lnTo>
                  <a:lnTo>
                    <a:pt x="42032" y="60880"/>
                  </a:lnTo>
                  <a:lnTo>
                    <a:pt x="11277" y="49544"/>
                  </a:lnTo>
                  <a:lnTo>
                    <a:pt x="0" y="35662"/>
                  </a:lnTo>
                  <a:lnTo>
                    <a:pt x="11277" y="21781"/>
                  </a:lnTo>
                  <a:lnTo>
                    <a:pt x="42032" y="10445"/>
                  </a:lnTo>
                  <a:lnTo>
                    <a:pt x="87647" y="2802"/>
                  </a:lnTo>
                  <a:lnTo>
                    <a:pt x="143506" y="0"/>
                  </a:lnTo>
                  <a:lnTo>
                    <a:pt x="199365" y="2802"/>
                  </a:lnTo>
                  <a:lnTo>
                    <a:pt x="244980" y="10445"/>
                  </a:lnTo>
                  <a:lnTo>
                    <a:pt x="275735" y="21781"/>
                  </a:lnTo>
                  <a:lnTo>
                    <a:pt x="287012" y="35662"/>
                  </a:lnTo>
                  <a:lnTo>
                    <a:pt x="287012" y="249640"/>
                  </a:lnTo>
                  <a:lnTo>
                    <a:pt x="275735" y="263521"/>
                  </a:lnTo>
                  <a:lnTo>
                    <a:pt x="244980" y="274857"/>
                  </a:lnTo>
                  <a:lnTo>
                    <a:pt x="199365" y="282500"/>
                  </a:lnTo>
                  <a:lnTo>
                    <a:pt x="143506" y="285303"/>
                  </a:lnTo>
                  <a:lnTo>
                    <a:pt x="87647" y="282500"/>
                  </a:lnTo>
                  <a:lnTo>
                    <a:pt x="42032" y="274857"/>
                  </a:lnTo>
                  <a:lnTo>
                    <a:pt x="11277" y="263521"/>
                  </a:lnTo>
                  <a:lnTo>
                    <a:pt x="0" y="249640"/>
                  </a:lnTo>
                  <a:lnTo>
                    <a:pt x="0" y="35662"/>
                  </a:lnTo>
                </a:path>
              </a:pathLst>
            </a:custGeom>
            <a:ln w="12699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5" name="object 135"/>
          <p:cNvGrpSpPr/>
          <p:nvPr/>
        </p:nvGrpSpPr>
        <p:grpSpPr>
          <a:xfrm>
            <a:off x="4304838" y="2800818"/>
            <a:ext cx="297180" cy="295275"/>
            <a:chOff x="4304838" y="2800818"/>
            <a:chExt cx="297180" cy="295275"/>
          </a:xfrm>
        </p:grpSpPr>
        <p:sp>
          <p:nvSpPr>
            <p:cNvPr id="136" name="object 136"/>
            <p:cNvSpPr/>
            <p:nvPr/>
          </p:nvSpPr>
          <p:spPr>
            <a:xfrm>
              <a:off x="4311188" y="2807168"/>
              <a:ext cx="284480" cy="282575"/>
            </a:xfrm>
            <a:custGeom>
              <a:avLst/>
              <a:gdLst/>
              <a:ahLst/>
              <a:cxnLst/>
              <a:rect l="l" t="t" r="r" b="b"/>
              <a:pathLst>
                <a:path w="284479" h="282575">
                  <a:moveTo>
                    <a:pt x="284229" y="35307"/>
                  </a:moveTo>
                  <a:lnTo>
                    <a:pt x="273061" y="49051"/>
                  </a:lnTo>
                  <a:lnTo>
                    <a:pt x="242605" y="60273"/>
                  </a:lnTo>
                  <a:lnTo>
                    <a:pt x="197432" y="67840"/>
                  </a:lnTo>
                  <a:lnTo>
                    <a:pt x="142114" y="70615"/>
                  </a:lnTo>
                  <a:lnTo>
                    <a:pt x="86797" y="67840"/>
                  </a:lnTo>
                  <a:lnTo>
                    <a:pt x="41624" y="60273"/>
                  </a:lnTo>
                  <a:lnTo>
                    <a:pt x="11168" y="49051"/>
                  </a:lnTo>
                  <a:lnTo>
                    <a:pt x="0" y="35307"/>
                  </a:lnTo>
                  <a:lnTo>
                    <a:pt x="11168" y="21564"/>
                  </a:lnTo>
                  <a:lnTo>
                    <a:pt x="41624" y="10341"/>
                  </a:lnTo>
                  <a:lnTo>
                    <a:pt x="86797" y="2774"/>
                  </a:lnTo>
                  <a:lnTo>
                    <a:pt x="142114" y="0"/>
                  </a:lnTo>
                  <a:lnTo>
                    <a:pt x="197432" y="2774"/>
                  </a:lnTo>
                  <a:lnTo>
                    <a:pt x="242605" y="10341"/>
                  </a:lnTo>
                  <a:lnTo>
                    <a:pt x="273061" y="21564"/>
                  </a:lnTo>
                  <a:lnTo>
                    <a:pt x="284229" y="35307"/>
                  </a:lnTo>
                  <a:lnTo>
                    <a:pt x="284229" y="247154"/>
                  </a:lnTo>
                  <a:lnTo>
                    <a:pt x="273061" y="260897"/>
                  </a:lnTo>
                  <a:lnTo>
                    <a:pt x="242605" y="272120"/>
                  </a:lnTo>
                  <a:lnTo>
                    <a:pt x="197432" y="279687"/>
                  </a:lnTo>
                  <a:lnTo>
                    <a:pt x="142114" y="282462"/>
                  </a:lnTo>
                  <a:lnTo>
                    <a:pt x="86797" y="279687"/>
                  </a:lnTo>
                  <a:lnTo>
                    <a:pt x="41624" y="272120"/>
                  </a:lnTo>
                  <a:lnTo>
                    <a:pt x="11168" y="260897"/>
                  </a:lnTo>
                  <a:lnTo>
                    <a:pt x="0" y="247154"/>
                  </a:lnTo>
                  <a:lnTo>
                    <a:pt x="0" y="35307"/>
                  </a:lnTo>
                </a:path>
              </a:pathLst>
            </a:custGeom>
            <a:ln w="12699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350942" y="2896401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13963"/>
                  </a:moveTo>
                  <a:lnTo>
                    <a:pt x="0" y="6251"/>
                  </a:lnTo>
                  <a:lnTo>
                    <a:pt x="6251" y="0"/>
                  </a:lnTo>
                  <a:lnTo>
                    <a:pt x="13964" y="0"/>
                  </a:lnTo>
                  <a:lnTo>
                    <a:pt x="17667" y="0"/>
                  </a:lnTo>
                  <a:lnTo>
                    <a:pt x="21219" y="1471"/>
                  </a:lnTo>
                  <a:lnTo>
                    <a:pt x="23837" y="4089"/>
                  </a:lnTo>
                  <a:lnTo>
                    <a:pt x="26456" y="6708"/>
                  </a:lnTo>
                  <a:lnTo>
                    <a:pt x="27928" y="10260"/>
                  </a:lnTo>
                  <a:lnTo>
                    <a:pt x="27928" y="13963"/>
                  </a:lnTo>
                  <a:lnTo>
                    <a:pt x="27928" y="21675"/>
                  </a:lnTo>
                  <a:lnTo>
                    <a:pt x="21676" y="27927"/>
                  </a:lnTo>
                  <a:lnTo>
                    <a:pt x="13964" y="27927"/>
                  </a:lnTo>
                  <a:lnTo>
                    <a:pt x="6251" y="27927"/>
                  </a:lnTo>
                  <a:lnTo>
                    <a:pt x="0" y="21675"/>
                  </a:lnTo>
                  <a:lnTo>
                    <a:pt x="0" y="13963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378955" y="2910408"/>
              <a:ext cx="60960" cy="635"/>
            </a:xfrm>
            <a:custGeom>
              <a:avLst/>
              <a:gdLst/>
              <a:ahLst/>
              <a:cxnLst/>
              <a:rect l="l" t="t" r="r" b="b"/>
              <a:pathLst>
                <a:path w="60960" h="635">
                  <a:moveTo>
                    <a:pt x="-4762" y="88"/>
                  </a:moveTo>
                  <a:lnTo>
                    <a:pt x="65391" y="88"/>
                  </a:lnTo>
                </a:path>
              </a:pathLst>
            </a:custGeom>
            <a:ln w="9701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394431" y="2910408"/>
              <a:ext cx="6350" cy="12065"/>
            </a:xfrm>
            <a:custGeom>
              <a:avLst/>
              <a:gdLst/>
              <a:ahLst/>
              <a:cxnLst/>
              <a:rect l="l" t="t" r="r" b="b"/>
              <a:pathLst>
                <a:path w="6350" h="12064">
                  <a:moveTo>
                    <a:pt x="6186" y="12019"/>
                  </a:moveTo>
                  <a:lnTo>
                    <a:pt x="0" y="12019"/>
                  </a:lnTo>
                  <a:lnTo>
                    <a:pt x="0" y="0"/>
                  </a:lnTo>
                  <a:lnTo>
                    <a:pt x="6186" y="0"/>
                  </a:lnTo>
                  <a:lnTo>
                    <a:pt x="6186" y="12019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394431" y="2910408"/>
              <a:ext cx="6350" cy="12065"/>
            </a:xfrm>
            <a:custGeom>
              <a:avLst/>
              <a:gdLst/>
              <a:ahLst/>
              <a:cxnLst/>
              <a:rect l="l" t="t" r="r" b="b"/>
              <a:pathLst>
                <a:path w="6350" h="12064">
                  <a:moveTo>
                    <a:pt x="0" y="0"/>
                  </a:moveTo>
                  <a:lnTo>
                    <a:pt x="6186" y="0"/>
                  </a:lnTo>
                  <a:lnTo>
                    <a:pt x="6186" y="12019"/>
                  </a:lnTo>
                  <a:lnTo>
                    <a:pt x="0" y="1201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430313" y="2910408"/>
              <a:ext cx="6350" cy="10160"/>
            </a:xfrm>
            <a:custGeom>
              <a:avLst/>
              <a:gdLst/>
              <a:ahLst/>
              <a:cxnLst/>
              <a:rect l="l" t="t" r="r" b="b"/>
              <a:pathLst>
                <a:path w="6350" h="10160">
                  <a:moveTo>
                    <a:pt x="6186" y="9721"/>
                  </a:moveTo>
                  <a:lnTo>
                    <a:pt x="0" y="9721"/>
                  </a:lnTo>
                  <a:lnTo>
                    <a:pt x="0" y="0"/>
                  </a:lnTo>
                  <a:lnTo>
                    <a:pt x="6186" y="0"/>
                  </a:lnTo>
                  <a:lnTo>
                    <a:pt x="6186" y="9721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430313" y="2910408"/>
              <a:ext cx="6350" cy="10160"/>
            </a:xfrm>
            <a:custGeom>
              <a:avLst/>
              <a:gdLst/>
              <a:ahLst/>
              <a:cxnLst/>
              <a:rect l="l" t="t" r="r" b="b"/>
              <a:pathLst>
                <a:path w="6350" h="10160">
                  <a:moveTo>
                    <a:pt x="0" y="0"/>
                  </a:moveTo>
                  <a:lnTo>
                    <a:pt x="6186" y="0"/>
                  </a:lnTo>
                  <a:lnTo>
                    <a:pt x="6186" y="9721"/>
                  </a:lnTo>
                  <a:lnTo>
                    <a:pt x="0" y="972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412372" y="2910408"/>
              <a:ext cx="6350" cy="15240"/>
            </a:xfrm>
            <a:custGeom>
              <a:avLst/>
              <a:gdLst/>
              <a:ahLst/>
              <a:cxnLst/>
              <a:rect l="l" t="t" r="r" b="b"/>
              <a:pathLst>
                <a:path w="6350" h="15239">
                  <a:moveTo>
                    <a:pt x="6186" y="15024"/>
                  </a:moveTo>
                  <a:lnTo>
                    <a:pt x="0" y="15024"/>
                  </a:lnTo>
                  <a:lnTo>
                    <a:pt x="0" y="0"/>
                  </a:lnTo>
                  <a:lnTo>
                    <a:pt x="6186" y="0"/>
                  </a:lnTo>
                  <a:lnTo>
                    <a:pt x="6186" y="15024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412372" y="2910408"/>
              <a:ext cx="6350" cy="15240"/>
            </a:xfrm>
            <a:custGeom>
              <a:avLst/>
              <a:gdLst/>
              <a:ahLst/>
              <a:cxnLst/>
              <a:rect l="l" t="t" r="r" b="b"/>
              <a:pathLst>
                <a:path w="6350" h="15239">
                  <a:moveTo>
                    <a:pt x="0" y="0"/>
                  </a:moveTo>
                  <a:lnTo>
                    <a:pt x="6186" y="0"/>
                  </a:lnTo>
                  <a:lnTo>
                    <a:pt x="6186" y="15024"/>
                  </a:lnTo>
                  <a:lnTo>
                    <a:pt x="0" y="150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449812" y="289973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4801" y="6186"/>
                  </a:moveTo>
                  <a:lnTo>
                    <a:pt x="1384" y="6186"/>
                  </a:lnTo>
                  <a:lnTo>
                    <a:pt x="0" y="4801"/>
                  </a:lnTo>
                  <a:lnTo>
                    <a:pt x="0" y="3093"/>
                  </a:lnTo>
                  <a:lnTo>
                    <a:pt x="0" y="1384"/>
                  </a:lnTo>
                  <a:lnTo>
                    <a:pt x="1384" y="0"/>
                  </a:lnTo>
                  <a:lnTo>
                    <a:pt x="3913" y="0"/>
                  </a:lnTo>
                  <a:lnTo>
                    <a:pt x="4700" y="325"/>
                  </a:lnTo>
                  <a:lnTo>
                    <a:pt x="5860" y="1486"/>
                  </a:lnTo>
                  <a:lnTo>
                    <a:pt x="6186" y="2272"/>
                  </a:lnTo>
                  <a:lnTo>
                    <a:pt x="6186" y="4801"/>
                  </a:lnTo>
                  <a:lnTo>
                    <a:pt x="4801" y="6186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449812" y="289973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3093"/>
                  </a:moveTo>
                  <a:lnTo>
                    <a:pt x="0" y="1384"/>
                  </a:lnTo>
                  <a:lnTo>
                    <a:pt x="1384" y="0"/>
                  </a:lnTo>
                  <a:lnTo>
                    <a:pt x="3093" y="0"/>
                  </a:lnTo>
                  <a:lnTo>
                    <a:pt x="3913" y="0"/>
                  </a:lnTo>
                  <a:lnTo>
                    <a:pt x="4700" y="325"/>
                  </a:lnTo>
                  <a:lnTo>
                    <a:pt x="5280" y="906"/>
                  </a:lnTo>
                  <a:lnTo>
                    <a:pt x="5860" y="1486"/>
                  </a:lnTo>
                  <a:lnTo>
                    <a:pt x="6186" y="2272"/>
                  </a:lnTo>
                  <a:lnTo>
                    <a:pt x="6186" y="3093"/>
                  </a:lnTo>
                  <a:lnTo>
                    <a:pt x="6186" y="4801"/>
                  </a:lnTo>
                  <a:lnTo>
                    <a:pt x="4801" y="6186"/>
                  </a:lnTo>
                  <a:lnTo>
                    <a:pt x="3093" y="6186"/>
                  </a:lnTo>
                  <a:lnTo>
                    <a:pt x="1384" y="6186"/>
                  </a:lnTo>
                  <a:lnTo>
                    <a:pt x="0" y="4801"/>
                  </a:lnTo>
                  <a:lnTo>
                    <a:pt x="0" y="3093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449812" y="2923359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4801" y="6186"/>
                  </a:moveTo>
                  <a:lnTo>
                    <a:pt x="1384" y="6186"/>
                  </a:lnTo>
                  <a:lnTo>
                    <a:pt x="0" y="4801"/>
                  </a:lnTo>
                  <a:lnTo>
                    <a:pt x="0" y="3093"/>
                  </a:lnTo>
                  <a:lnTo>
                    <a:pt x="0" y="1384"/>
                  </a:lnTo>
                  <a:lnTo>
                    <a:pt x="1384" y="0"/>
                  </a:lnTo>
                  <a:lnTo>
                    <a:pt x="3913" y="0"/>
                  </a:lnTo>
                  <a:lnTo>
                    <a:pt x="4700" y="325"/>
                  </a:lnTo>
                  <a:lnTo>
                    <a:pt x="5860" y="1485"/>
                  </a:lnTo>
                  <a:lnTo>
                    <a:pt x="6186" y="2272"/>
                  </a:lnTo>
                  <a:lnTo>
                    <a:pt x="6186" y="4801"/>
                  </a:lnTo>
                  <a:lnTo>
                    <a:pt x="4801" y="6186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350942" y="2923359"/>
              <a:ext cx="205104" cy="64769"/>
            </a:xfrm>
            <a:custGeom>
              <a:avLst/>
              <a:gdLst/>
              <a:ahLst/>
              <a:cxnLst/>
              <a:rect l="l" t="t" r="r" b="b"/>
              <a:pathLst>
                <a:path w="205104" h="64769">
                  <a:moveTo>
                    <a:pt x="98869" y="3093"/>
                  </a:moveTo>
                  <a:lnTo>
                    <a:pt x="98869" y="1384"/>
                  </a:lnTo>
                  <a:lnTo>
                    <a:pt x="100254" y="0"/>
                  </a:lnTo>
                  <a:lnTo>
                    <a:pt x="101963" y="0"/>
                  </a:lnTo>
                  <a:lnTo>
                    <a:pt x="102783" y="0"/>
                  </a:lnTo>
                  <a:lnTo>
                    <a:pt x="103570" y="325"/>
                  </a:lnTo>
                  <a:lnTo>
                    <a:pt x="104150" y="905"/>
                  </a:lnTo>
                  <a:lnTo>
                    <a:pt x="104730" y="1485"/>
                  </a:lnTo>
                  <a:lnTo>
                    <a:pt x="105056" y="2272"/>
                  </a:lnTo>
                  <a:lnTo>
                    <a:pt x="105056" y="3093"/>
                  </a:lnTo>
                  <a:lnTo>
                    <a:pt x="105056" y="4801"/>
                  </a:lnTo>
                  <a:lnTo>
                    <a:pt x="103671" y="6186"/>
                  </a:lnTo>
                  <a:lnTo>
                    <a:pt x="101963" y="6186"/>
                  </a:lnTo>
                  <a:lnTo>
                    <a:pt x="100254" y="6186"/>
                  </a:lnTo>
                  <a:lnTo>
                    <a:pt x="98869" y="4801"/>
                  </a:lnTo>
                  <a:lnTo>
                    <a:pt x="98869" y="3093"/>
                  </a:lnTo>
                  <a:close/>
                </a:path>
                <a:path w="205104" h="64769">
                  <a:moveTo>
                    <a:pt x="117917" y="2104"/>
                  </a:moveTo>
                  <a:lnTo>
                    <a:pt x="204706" y="2104"/>
                  </a:lnTo>
                </a:path>
                <a:path w="205104" h="64769">
                  <a:moveTo>
                    <a:pt x="0" y="50436"/>
                  </a:moveTo>
                  <a:lnTo>
                    <a:pt x="0" y="42724"/>
                  </a:lnTo>
                  <a:lnTo>
                    <a:pt x="6251" y="36472"/>
                  </a:lnTo>
                  <a:lnTo>
                    <a:pt x="13964" y="36472"/>
                  </a:lnTo>
                  <a:lnTo>
                    <a:pt x="17667" y="36472"/>
                  </a:lnTo>
                  <a:lnTo>
                    <a:pt x="21219" y="37943"/>
                  </a:lnTo>
                  <a:lnTo>
                    <a:pt x="23837" y="40562"/>
                  </a:lnTo>
                  <a:lnTo>
                    <a:pt x="26456" y="43181"/>
                  </a:lnTo>
                  <a:lnTo>
                    <a:pt x="27928" y="46733"/>
                  </a:lnTo>
                  <a:lnTo>
                    <a:pt x="27928" y="50436"/>
                  </a:lnTo>
                  <a:lnTo>
                    <a:pt x="27928" y="58148"/>
                  </a:lnTo>
                  <a:lnTo>
                    <a:pt x="21676" y="64400"/>
                  </a:lnTo>
                  <a:lnTo>
                    <a:pt x="13964" y="64400"/>
                  </a:lnTo>
                  <a:lnTo>
                    <a:pt x="6251" y="64400"/>
                  </a:lnTo>
                  <a:lnTo>
                    <a:pt x="0" y="58148"/>
                  </a:lnTo>
                  <a:lnTo>
                    <a:pt x="0" y="50436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4378955" y="2973839"/>
              <a:ext cx="60960" cy="635"/>
            </a:xfrm>
            <a:custGeom>
              <a:avLst/>
              <a:gdLst/>
              <a:ahLst/>
              <a:cxnLst/>
              <a:rect l="l" t="t" r="r" b="b"/>
              <a:pathLst>
                <a:path w="60960" h="635">
                  <a:moveTo>
                    <a:pt x="-4762" y="88"/>
                  </a:moveTo>
                  <a:lnTo>
                    <a:pt x="65391" y="88"/>
                  </a:lnTo>
                </a:path>
              </a:pathLst>
            </a:custGeom>
            <a:ln w="9701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4394431" y="2973839"/>
              <a:ext cx="6350" cy="12065"/>
            </a:xfrm>
            <a:custGeom>
              <a:avLst/>
              <a:gdLst/>
              <a:ahLst/>
              <a:cxnLst/>
              <a:rect l="l" t="t" r="r" b="b"/>
              <a:pathLst>
                <a:path w="6350" h="12064">
                  <a:moveTo>
                    <a:pt x="6186" y="12019"/>
                  </a:moveTo>
                  <a:lnTo>
                    <a:pt x="0" y="12019"/>
                  </a:lnTo>
                  <a:lnTo>
                    <a:pt x="0" y="0"/>
                  </a:lnTo>
                  <a:lnTo>
                    <a:pt x="6186" y="0"/>
                  </a:lnTo>
                  <a:lnTo>
                    <a:pt x="6186" y="12019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394431" y="2973839"/>
              <a:ext cx="6350" cy="12065"/>
            </a:xfrm>
            <a:custGeom>
              <a:avLst/>
              <a:gdLst/>
              <a:ahLst/>
              <a:cxnLst/>
              <a:rect l="l" t="t" r="r" b="b"/>
              <a:pathLst>
                <a:path w="6350" h="12064">
                  <a:moveTo>
                    <a:pt x="0" y="0"/>
                  </a:moveTo>
                  <a:lnTo>
                    <a:pt x="6186" y="0"/>
                  </a:lnTo>
                  <a:lnTo>
                    <a:pt x="6186" y="12019"/>
                  </a:lnTo>
                  <a:lnTo>
                    <a:pt x="0" y="1201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430313" y="2973839"/>
              <a:ext cx="6350" cy="10160"/>
            </a:xfrm>
            <a:custGeom>
              <a:avLst/>
              <a:gdLst/>
              <a:ahLst/>
              <a:cxnLst/>
              <a:rect l="l" t="t" r="r" b="b"/>
              <a:pathLst>
                <a:path w="6350" h="10160">
                  <a:moveTo>
                    <a:pt x="6186" y="9721"/>
                  </a:moveTo>
                  <a:lnTo>
                    <a:pt x="0" y="9721"/>
                  </a:lnTo>
                  <a:lnTo>
                    <a:pt x="0" y="0"/>
                  </a:lnTo>
                  <a:lnTo>
                    <a:pt x="6186" y="0"/>
                  </a:lnTo>
                  <a:lnTo>
                    <a:pt x="6186" y="9721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430313" y="2973839"/>
              <a:ext cx="6350" cy="10160"/>
            </a:xfrm>
            <a:custGeom>
              <a:avLst/>
              <a:gdLst/>
              <a:ahLst/>
              <a:cxnLst/>
              <a:rect l="l" t="t" r="r" b="b"/>
              <a:pathLst>
                <a:path w="6350" h="10160">
                  <a:moveTo>
                    <a:pt x="0" y="0"/>
                  </a:moveTo>
                  <a:lnTo>
                    <a:pt x="6186" y="0"/>
                  </a:lnTo>
                  <a:lnTo>
                    <a:pt x="6186" y="9721"/>
                  </a:lnTo>
                  <a:lnTo>
                    <a:pt x="0" y="972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4412372" y="2973839"/>
              <a:ext cx="6350" cy="15240"/>
            </a:xfrm>
            <a:custGeom>
              <a:avLst/>
              <a:gdLst/>
              <a:ahLst/>
              <a:cxnLst/>
              <a:rect l="l" t="t" r="r" b="b"/>
              <a:pathLst>
                <a:path w="6350" h="15239">
                  <a:moveTo>
                    <a:pt x="6186" y="15024"/>
                  </a:moveTo>
                  <a:lnTo>
                    <a:pt x="0" y="15024"/>
                  </a:lnTo>
                  <a:lnTo>
                    <a:pt x="0" y="0"/>
                  </a:lnTo>
                  <a:lnTo>
                    <a:pt x="6186" y="0"/>
                  </a:lnTo>
                  <a:lnTo>
                    <a:pt x="6186" y="15024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4412372" y="2973839"/>
              <a:ext cx="6350" cy="15240"/>
            </a:xfrm>
            <a:custGeom>
              <a:avLst/>
              <a:gdLst/>
              <a:ahLst/>
              <a:cxnLst/>
              <a:rect l="l" t="t" r="r" b="b"/>
              <a:pathLst>
                <a:path w="6350" h="15239">
                  <a:moveTo>
                    <a:pt x="0" y="0"/>
                  </a:moveTo>
                  <a:lnTo>
                    <a:pt x="6186" y="0"/>
                  </a:lnTo>
                  <a:lnTo>
                    <a:pt x="6186" y="15024"/>
                  </a:lnTo>
                  <a:lnTo>
                    <a:pt x="0" y="150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4449812" y="2963163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4801" y="6186"/>
                  </a:moveTo>
                  <a:lnTo>
                    <a:pt x="1384" y="6186"/>
                  </a:lnTo>
                  <a:lnTo>
                    <a:pt x="0" y="4801"/>
                  </a:lnTo>
                  <a:lnTo>
                    <a:pt x="0" y="3093"/>
                  </a:lnTo>
                  <a:lnTo>
                    <a:pt x="0" y="1384"/>
                  </a:lnTo>
                  <a:lnTo>
                    <a:pt x="1384" y="0"/>
                  </a:lnTo>
                  <a:lnTo>
                    <a:pt x="3913" y="0"/>
                  </a:lnTo>
                  <a:lnTo>
                    <a:pt x="4700" y="325"/>
                  </a:lnTo>
                  <a:lnTo>
                    <a:pt x="5860" y="1486"/>
                  </a:lnTo>
                  <a:lnTo>
                    <a:pt x="6186" y="2272"/>
                  </a:lnTo>
                  <a:lnTo>
                    <a:pt x="6186" y="4801"/>
                  </a:lnTo>
                  <a:lnTo>
                    <a:pt x="4801" y="6186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449812" y="2963163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3093"/>
                  </a:moveTo>
                  <a:lnTo>
                    <a:pt x="0" y="1384"/>
                  </a:lnTo>
                  <a:lnTo>
                    <a:pt x="1384" y="0"/>
                  </a:lnTo>
                  <a:lnTo>
                    <a:pt x="3093" y="0"/>
                  </a:lnTo>
                  <a:lnTo>
                    <a:pt x="3913" y="0"/>
                  </a:lnTo>
                  <a:lnTo>
                    <a:pt x="4700" y="325"/>
                  </a:lnTo>
                  <a:lnTo>
                    <a:pt x="5280" y="905"/>
                  </a:lnTo>
                  <a:lnTo>
                    <a:pt x="5860" y="1486"/>
                  </a:lnTo>
                  <a:lnTo>
                    <a:pt x="6186" y="2272"/>
                  </a:lnTo>
                  <a:lnTo>
                    <a:pt x="6186" y="3093"/>
                  </a:lnTo>
                  <a:lnTo>
                    <a:pt x="6186" y="4801"/>
                  </a:lnTo>
                  <a:lnTo>
                    <a:pt x="4801" y="6186"/>
                  </a:lnTo>
                  <a:lnTo>
                    <a:pt x="3093" y="6186"/>
                  </a:lnTo>
                  <a:lnTo>
                    <a:pt x="1384" y="6186"/>
                  </a:lnTo>
                  <a:lnTo>
                    <a:pt x="0" y="4801"/>
                  </a:lnTo>
                  <a:lnTo>
                    <a:pt x="0" y="3093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4449812" y="298679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4801" y="6186"/>
                  </a:moveTo>
                  <a:lnTo>
                    <a:pt x="1384" y="6186"/>
                  </a:lnTo>
                  <a:lnTo>
                    <a:pt x="0" y="4801"/>
                  </a:lnTo>
                  <a:lnTo>
                    <a:pt x="0" y="3093"/>
                  </a:lnTo>
                  <a:lnTo>
                    <a:pt x="0" y="1384"/>
                  </a:lnTo>
                  <a:lnTo>
                    <a:pt x="1384" y="0"/>
                  </a:lnTo>
                  <a:lnTo>
                    <a:pt x="3913" y="0"/>
                  </a:lnTo>
                  <a:lnTo>
                    <a:pt x="4700" y="325"/>
                  </a:lnTo>
                  <a:lnTo>
                    <a:pt x="5860" y="1485"/>
                  </a:lnTo>
                  <a:lnTo>
                    <a:pt x="6186" y="2272"/>
                  </a:lnTo>
                  <a:lnTo>
                    <a:pt x="6186" y="4801"/>
                  </a:lnTo>
                  <a:lnTo>
                    <a:pt x="4801" y="6186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4350942" y="2986790"/>
              <a:ext cx="205104" cy="64769"/>
            </a:xfrm>
            <a:custGeom>
              <a:avLst/>
              <a:gdLst/>
              <a:ahLst/>
              <a:cxnLst/>
              <a:rect l="l" t="t" r="r" b="b"/>
              <a:pathLst>
                <a:path w="205104" h="64769">
                  <a:moveTo>
                    <a:pt x="98869" y="3093"/>
                  </a:moveTo>
                  <a:lnTo>
                    <a:pt x="98869" y="1384"/>
                  </a:lnTo>
                  <a:lnTo>
                    <a:pt x="100254" y="0"/>
                  </a:lnTo>
                  <a:lnTo>
                    <a:pt x="101963" y="0"/>
                  </a:lnTo>
                  <a:lnTo>
                    <a:pt x="102783" y="0"/>
                  </a:lnTo>
                  <a:lnTo>
                    <a:pt x="103570" y="325"/>
                  </a:lnTo>
                  <a:lnTo>
                    <a:pt x="104150" y="905"/>
                  </a:lnTo>
                  <a:lnTo>
                    <a:pt x="104730" y="1485"/>
                  </a:lnTo>
                  <a:lnTo>
                    <a:pt x="105056" y="2272"/>
                  </a:lnTo>
                  <a:lnTo>
                    <a:pt x="105056" y="3093"/>
                  </a:lnTo>
                  <a:lnTo>
                    <a:pt x="105056" y="4801"/>
                  </a:lnTo>
                  <a:lnTo>
                    <a:pt x="103671" y="6186"/>
                  </a:lnTo>
                  <a:lnTo>
                    <a:pt x="101963" y="6186"/>
                  </a:lnTo>
                  <a:lnTo>
                    <a:pt x="100254" y="6186"/>
                  </a:lnTo>
                  <a:lnTo>
                    <a:pt x="98869" y="4801"/>
                  </a:lnTo>
                  <a:lnTo>
                    <a:pt x="98869" y="3093"/>
                  </a:lnTo>
                  <a:close/>
                </a:path>
                <a:path w="205104" h="64769">
                  <a:moveTo>
                    <a:pt x="117917" y="2104"/>
                  </a:moveTo>
                  <a:lnTo>
                    <a:pt x="204706" y="2104"/>
                  </a:lnTo>
                </a:path>
                <a:path w="205104" h="64769">
                  <a:moveTo>
                    <a:pt x="0" y="50435"/>
                  </a:moveTo>
                  <a:lnTo>
                    <a:pt x="0" y="42723"/>
                  </a:lnTo>
                  <a:lnTo>
                    <a:pt x="6251" y="36471"/>
                  </a:lnTo>
                  <a:lnTo>
                    <a:pt x="13964" y="36471"/>
                  </a:lnTo>
                  <a:lnTo>
                    <a:pt x="17667" y="36471"/>
                  </a:lnTo>
                  <a:lnTo>
                    <a:pt x="21219" y="37942"/>
                  </a:lnTo>
                  <a:lnTo>
                    <a:pt x="23837" y="40561"/>
                  </a:lnTo>
                  <a:lnTo>
                    <a:pt x="26456" y="43180"/>
                  </a:lnTo>
                  <a:lnTo>
                    <a:pt x="27928" y="46732"/>
                  </a:lnTo>
                  <a:lnTo>
                    <a:pt x="27928" y="50435"/>
                  </a:lnTo>
                  <a:lnTo>
                    <a:pt x="27928" y="58148"/>
                  </a:lnTo>
                  <a:lnTo>
                    <a:pt x="21676" y="64400"/>
                  </a:lnTo>
                  <a:lnTo>
                    <a:pt x="13964" y="64400"/>
                  </a:lnTo>
                  <a:lnTo>
                    <a:pt x="6251" y="64400"/>
                  </a:lnTo>
                  <a:lnTo>
                    <a:pt x="0" y="58148"/>
                  </a:lnTo>
                  <a:lnTo>
                    <a:pt x="0" y="50435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4378955" y="3037269"/>
              <a:ext cx="60960" cy="635"/>
            </a:xfrm>
            <a:custGeom>
              <a:avLst/>
              <a:gdLst/>
              <a:ahLst/>
              <a:cxnLst/>
              <a:rect l="l" t="t" r="r" b="b"/>
              <a:pathLst>
                <a:path w="60960" h="635">
                  <a:moveTo>
                    <a:pt x="-4762" y="88"/>
                  </a:moveTo>
                  <a:lnTo>
                    <a:pt x="65391" y="88"/>
                  </a:lnTo>
                </a:path>
              </a:pathLst>
            </a:custGeom>
            <a:ln w="9701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4394431" y="3037269"/>
              <a:ext cx="6350" cy="12065"/>
            </a:xfrm>
            <a:custGeom>
              <a:avLst/>
              <a:gdLst/>
              <a:ahLst/>
              <a:cxnLst/>
              <a:rect l="l" t="t" r="r" b="b"/>
              <a:pathLst>
                <a:path w="6350" h="12064">
                  <a:moveTo>
                    <a:pt x="6186" y="12019"/>
                  </a:moveTo>
                  <a:lnTo>
                    <a:pt x="0" y="12019"/>
                  </a:lnTo>
                  <a:lnTo>
                    <a:pt x="0" y="0"/>
                  </a:lnTo>
                  <a:lnTo>
                    <a:pt x="6186" y="0"/>
                  </a:lnTo>
                  <a:lnTo>
                    <a:pt x="6186" y="12019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4394431" y="3037269"/>
              <a:ext cx="6350" cy="12065"/>
            </a:xfrm>
            <a:custGeom>
              <a:avLst/>
              <a:gdLst/>
              <a:ahLst/>
              <a:cxnLst/>
              <a:rect l="l" t="t" r="r" b="b"/>
              <a:pathLst>
                <a:path w="6350" h="12064">
                  <a:moveTo>
                    <a:pt x="0" y="0"/>
                  </a:moveTo>
                  <a:lnTo>
                    <a:pt x="6186" y="0"/>
                  </a:lnTo>
                  <a:lnTo>
                    <a:pt x="6186" y="12019"/>
                  </a:lnTo>
                  <a:lnTo>
                    <a:pt x="0" y="1201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430313" y="3037269"/>
              <a:ext cx="6350" cy="10160"/>
            </a:xfrm>
            <a:custGeom>
              <a:avLst/>
              <a:gdLst/>
              <a:ahLst/>
              <a:cxnLst/>
              <a:rect l="l" t="t" r="r" b="b"/>
              <a:pathLst>
                <a:path w="6350" h="10160">
                  <a:moveTo>
                    <a:pt x="6186" y="9721"/>
                  </a:moveTo>
                  <a:lnTo>
                    <a:pt x="0" y="9721"/>
                  </a:lnTo>
                  <a:lnTo>
                    <a:pt x="0" y="0"/>
                  </a:lnTo>
                  <a:lnTo>
                    <a:pt x="6186" y="0"/>
                  </a:lnTo>
                  <a:lnTo>
                    <a:pt x="6186" y="9721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430313" y="3037269"/>
              <a:ext cx="6350" cy="10160"/>
            </a:xfrm>
            <a:custGeom>
              <a:avLst/>
              <a:gdLst/>
              <a:ahLst/>
              <a:cxnLst/>
              <a:rect l="l" t="t" r="r" b="b"/>
              <a:pathLst>
                <a:path w="6350" h="10160">
                  <a:moveTo>
                    <a:pt x="0" y="0"/>
                  </a:moveTo>
                  <a:lnTo>
                    <a:pt x="6186" y="0"/>
                  </a:lnTo>
                  <a:lnTo>
                    <a:pt x="6186" y="9721"/>
                  </a:lnTo>
                  <a:lnTo>
                    <a:pt x="0" y="972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412372" y="3037269"/>
              <a:ext cx="6350" cy="15240"/>
            </a:xfrm>
            <a:custGeom>
              <a:avLst/>
              <a:gdLst/>
              <a:ahLst/>
              <a:cxnLst/>
              <a:rect l="l" t="t" r="r" b="b"/>
              <a:pathLst>
                <a:path w="6350" h="15239">
                  <a:moveTo>
                    <a:pt x="6186" y="15024"/>
                  </a:moveTo>
                  <a:lnTo>
                    <a:pt x="0" y="15024"/>
                  </a:lnTo>
                  <a:lnTo>
                    <a:pt x="0" y="0"/>
                  </a:lnTo>
                  <a:lnTo>
                    <a:pt x="6186" y="0"/>
                  </a:lnTo>
                  <a:lnTo>
                    <a:pt x="6186" y="15024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412372" y="3037269"/>
              <a:ext cx="6350" cy="15240"/>
            </a:xfrm>
            <a:custGeom>
              <a:avLst/>
              <a:gdLst/>
              <a:ahLst/>
              <a:cxnLst/>
              <a:rect l="l" t="t" r="r" b="b"/>
              <a:pathLst>
                <a:path w="6350" h="15239">
                  <a:moveTo>
                    <a:pt x="0" y="0"/>
                  </a:moveTo>
                  <a:lnTo>
                    <a:pt x="6186" y="0"/>
                  </a:lnTo>
                  <a:lnTo>
                    <a:pt x="6186" y="15024"/>
                  </a:lnTo>
                  <a:lnTo>
                    <a:pt x="0" y="150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449812" y="3026593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4801" y="6186"/>
                  </a:moveTo>
                  <a:lnTo>
                    <a:pt x="1384" y="6186"/>
                  </a:lnTo>
                  <a:lnTo>
                    <a:pt x="0" y="4801"/>
                  </a:lnTo>
                  <a:lnTo>
                    <a:pt x="0" y="3093"/>
                  </a:lnTo>
                  <a:lnTo>
                    <a:pt x="0" y="1384"/>
                  </a:lnTo>
                  <a:lnTo>
                    <a:pt x="1384" y="0"/>
                  </a:lnTo>
                  <a:lnTo>
                    <a:pt x="3913" y="0"/>
                  </a:lnTo>
                  <a:lnTo>
                    <a:pt x="4700" y="325"/>
                  </a:lnTo>
                  <a:lnTo>
                    <a:pt x="5860" y="1486"/>
                  </a:lnTo>
                  <a:lnTo>
                    <a:pt x="6186" y="2272"/>
                  </a:lnTo>
                  <a:lnTo>
                    <a:pt x="6186" y="4801"/>
                  </a:lnTo>
                  <a:lnTo>
                    <a:pt x="4801" y="6186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449812" y="3026593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3093"/>
                  </a:moveTo>
                  <a:lnTo>
                    <a:pt x="0" y="1384"/>
                  </a:lnTo>
                  <a:lnTo>
                    <a:pt x="1384" y="0"/>
                  </a:lnTo>
                  <a:lnTo>
                    <a:pt x="3093" y="0"/>
                  </a:lnTo>
                  <a:lnTo>
                    <a:pt x="3913" y="0"/>
                  </a:lnTo>
                  <a:lnTo>
                    <a:pt x="4700" y="325"/>
                  </a:lnTo>
                  <a:lnTo>
                    <a:pt x="5280" y="905"/>
                  </a:lnTo>
                  <a:lnTo>
                    <a:pt x="5860" y="1486"/>
                  </a:lnTo>
                  <a:lnTo>
                    <a:pt x="6186" y="2272"/>
                  </a:lnTo>
                  <a:lnTo>
                    <a:pt x="6186" y="3093"/>
                  </a:lnTo>
                  <a:lnTo>
                    <a:pt x="6186" y="4801"/>
                  </a:lnTo>
                  <a:lnTo>
                    <a:pt x="4801" y="6186"/>
                  </a:lnTo>
                  <a:lnTo>
                    <a:pt x="3093" y="6186"/>
                  </a:lnTo>
                  <a:lnTo>
                    <a:pt x="1384" y="6186"/>
                  </a:lnTo>
                  <a:lnTo>
                    <a:pt x="0" y="4801"/>
                  </a:lnTo>
                  <a:lnTo>
                    <a:pt x="0" y="3093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449812" y="30502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4801" y="6186"/>
                  </a:moveTo>
                  <a:lnTo>
                    <a:pt x="1384" y="6186"/>
                  </a:lnTo>
                  <a:lnTo>
                    <a:pt x="0" y="4801"/>
                  </a:lnTo>
                  <a:lnTo>
                    <a:pt x="0" y="3093"/>
                  </a:lnTo>
                  <a:lnTo>
                    <a:pt x="0" y="1384"/>
                  </a:lnTo>
                  <a:lnTo>
                    <a:pt x="1384" y="0"/>
                  </a:lnTo>
                  <a:lnTo>
                    <a:pt x="3913" y="0"/>
                  </a:lnTo>
                  <a:lnTo>
                    <a:pt x="4700" y="325"/>
                  </a:lnTo>
                  <a:lnTo>
                    <a:pt x="5860" y="1485"/>
                  </a:lnTo>
                  <a:lnTo>
                    <a:pt x="6186" y="2272"/>
                  </a:lnTo>
                  <a:lnTo>
                    <a:pt x="6186" y="4801"/>
                  </a:lnTo>
                  <a:lnTo>
                    <a:pt x="4801" y="6186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449812" y="3050220"/>
              <a:ext cx="106045" cy="6350"/>
            </a:xfrm>
            <a:custGeom>
              <a:avLst/>
              <a:gdLst/>
              <a:ahLst/>
              <a:cxnLst/>
              <a:rect l="l" t="t" r="r" b="b"/>
              <a:pathLst>
                <a:path w="106045" h="6350">
                  <a:moveTo>
                    <a:pt x="0" y="3093"/>
                  </a:moveTo>
                  <a:lnTo>
                    <a:pt x="0" y="1384"/>
                  </a:lnTo>
                  <a:lnTo>
                    <a:pt x="1384" y="0"/>
                  </a:lnTo>
                  <a:lnTo>
                    <a:pt x="3093" y="0"/>
                  </a:lnTo>
                  <a:lnTo>
                    <a:pt x="3913" y="0"/>
                  </a:lnTo>
                  <a:lnTo>
                    <a:pt x="4700" y="325"/>
                  </a:lnTo>
                  <a:lnTo>
                    <a:pt x="5280" y="905"/>
                  </a:lnTo>
                  <a:lnTo>
                    <a:pt x="5860" y="1485"/>
                  </a:lnTo>
                  <a:lnTo>
                    <a:pt x="6186" y="2272"/>
                  </a:lnTo>
                  <a:lnTo>
                    <a:pt x="6186" y="3093"/>
                  </a:lnTo>
                  <a:lnTo>
                    <a:pt x="6186" y="4801"/>
                  </a:lnTo>
                  <a:lnTo>
                    <a:pt x="4801" y="6186"/>
                  </a:lnTo>
                  <a:lnTo>
                    <a:pt x="3093" y="6186"/>
                  </a:lnTo>
                  <a:lnTo>
                    <a:pt x="1384" y="6186"/>
                  </a:lnTo>
                  <a:lnTo>
                    <a:pt x="0" y="4801"/>
                  </a:lnTo>
                  <a:lnTo>
                    <a:pt x="0" y="3093"/>
                  </a:lnTo>
                  <a:close/>
                </a:path>
                <a:path w="106045" h="6350">
                  <a:moveTo>
                    <a:pt x="19047" y="2104"/>
                  </a:moveTo>
                  <a:lnTo>
                    <a:pt x="105836" y="2104"/>
                  </a:lnTo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1" name="object 171"/>
          <p:cNvGrpSpPr/>
          <p:nvPr/>
        </p:nvGrpSpPr>
        <p:grpSpPr>
          <a:xfrm>
            <a:off x="1497956" y="2723487"/>
            <a:ext cx="6995795" cy="471805"/>
            <a:chOff x="1497956" y="2723487"/>
            <a:chExt cx="6995795" cy="471805"/>
          </a:xfrm>
        </p:grpSpPr>
        <p:pic>
          <p:nvPicPr>
            <p:cNvPr id="172" name="object 1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60437" y="2723487"/>
              <a:ext cx="501384" cy="471372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59043" y="2816191"/>
              <a:ext cx="304172" cy="285964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3481497" y="2788936"/>
              <a:ext cx="336550" cy="347980"/>
            </a:xfrm>
            <a:custGeom>
              <a:avLst/>
              <a:gdLst/>
              <a:ahLst/>
              <a:cxnLst/>
              <a:rect l="l" t="t" r="r" b="b"/>
              <a:pathLst>
                <a:path w="336550" h="347980">
                  <a:moveTo>
                    <a:pt x="0" y="0"/>
                  </a:moveTo>
                  <a:lnTo>
                    <a:pt x="110665" y="69494"/>
                  </a:lnTo>
                  <a:lnTo>
                    <a:pt x="110665" y="347471"/>
                  </a:lnTo>
                  <a:lnTo>
                    <a:pt x="0" y="277977"/>
                  </a:lnTo>
                  <a:lnTo>
                    <a:pt x="0" y="0"/>
                  </a:lnTo>
                  <a:close/>
                </a:path>
                <a:path w="336550" h="347980">
                  <a:moveTo>
                    <a:pt x="225790" y="0"/>
                  </a:moveTo>
                  <a:lnTo>
                    <a:pt x="336456" y="69494"/>
                  </a:lnTo>
                  <a:lnTo>
                    <a:pt x="336456" y="347471"/>
                  </a:lnTo>
                  <a:lnTo>
                    <a:pt x="225790" y="277977"/>
                  </a:lnTo>
                  <a:lnTo>
                    <a:pt x="225790" y="0"/>
                  </a:lnTo>
                  <a:close/>
                </a:path>
                <a:path w="336550" h="347980">
                  <a:moveTo>
                    <a:pt x="223731" y="0"/>
                  </a:moveTo>
                  <a:lnTo>
                    <a:pt x="113065" y="69494"/>
                  </a:lnTo>
                  <a:lnTo>
                    <a:pt x="113065" y="347471"/>
                  </a:lnTo>
                  <a:lnTo>
                    <a:pt x="223731" y="277977"/>
                  </a:lnTo>
                  <a:lnTo>
                    <a:pt x="223731" y="0"/>
                  </a:lnTo>
                  <a:close/>
                </a:path>
              </a:pathLst>
            </a:custGeom>
            <a:ln w="12699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20038" y="2850937"/>
              <a:ext cx="85018" cy="124639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1497956" y="3184226"/>
              <a:ext cx="6995795" cy="0"/>
            </a:xfrm>
            <a:custGeom>
              <a:avLst/>
              <a:gdLst/>
              <a:ahLst/>
              <a:cxnLst/>
              <a:rect l="l" t="t" r="r" b="b"/>
              <a:pathLst>
                <a:path w="6995795">
                  <a:moveTo>
                    <a:pt x="0" y="0"/>
                  </a:moveTo>
                  <a:lnTo>
                    <a:pt x="6995399" y="0"/>
                  </a:lnTo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7" name="object 177"/>
          <p:cNvSpPr txBox="1"/>
          <p:nvPr/>
        </p:nvSpPr>
        <p:spPr>
          <a:xfrm>
            <a:off x="270172" y="3641596"/>
            <a:ext cx="90296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6055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Enterprise  Deployments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3640130" y="4128193"/>
            <a:ext cx="59499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595959"/>
                </a:solidFill>
                <a:latin typeface="Arial MT"/>
                <a:cs typeface="Arial MT"/>
              </a:rPr>
              <a:t>Publi</a:t>
            </a:r>
            <a:r>
              <a:rPr sz="800" dirty="0">
                <a:solidFill>
                  <a:srgbClr val="595959"/>
                </a:solidFill>
                <a:latin typeface="Arial MT"/>
                <a:cs typeface="Arial MT"/>
              </a:rPr>
              <a:t>c</a:t>
            </a:r>
            <a:r>
              <a:rPr sz="800" spc="-5" dirty="0">
                <a:solidFill>
                  <a:srgbClr val="595959"/>
                </a:solidFill>
                <a:latin typeface="Arial MT"/>
                <a:cs typeface="Arial MT"/>
              </a:rPr>
              <a:t> Cloud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6411891" y="4377593"/>
            <a:ext cx="43116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595959"/>
                </a:solidFill>
                <a:latin typeface="Arial MT"/>
                <a:cs typeface="Arial MT"/>
              </a:rPr>
              <a:t>O</a:t>
            </a:r>
            <a:r>
              <a:rPr sz="800" dirty="0">
                <a:solidFill>
                  <a:srgbClr val="595959"/>
                </a:solidFill>
                <a:latin typeface="Arial MT"/>
                <a:cs typeface="Arial MT"/>
              </a:rPr>
              <a:t>n</a:t>
            </a:r>
            <a:r>
              <a:rPr sz="800" spc="-5" dirty="0">
                <a:solidFill>
                  <a:srgbClr val="595959"/>
                </a:solidFill>
                <a:latin typeface="Arial MT"/>
                <a:cs typeface="Arial MT"/>
              </a:rPr>
              <a:t> Prem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5077739" y="4128193"/>
            <a:ext cx="5562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595959"/>
                </a:solidFill>
                <a:latin typeface="Arial MT"/>
                <a:cs typeface="Arial MT"/>
              </a:rPr>
              <a:t>Clou</a:t>
            </a:r>
            <a:r>
              <a:rPr sz="800" dirty="0">
                <a:solidFill>
                  <a:srgbClr val="595959"/>
                </a:solidFill>
                <a:latin typeface="Arial MT"/>
                <a:cs typeface="Arial MT"/>
              </a:rPr>
              <a:t>d</a:t>
            </a:r>
            <a:r>
              <a:rPr sz="800" spc="-5" dirty="0">
                <a:solidFill>
                  <a:srgbClr val="595959"/>
                </a:solidFill>
                <a:latin typeface="Arial MT"/>
                <a:cs typeface="Arial MT"/>
              </a:rPr>
              <a:t> Edge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7798130" y="4348586"/>
            <a:ext cx="452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" marR="5080" indent="-4191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595959"/>
                </a:solidFill>
                <a:latin typeface="Arial MT"/>
                <a:cs typeface="Arial MT"/>
              </a:rPr>
              <a:t>Io</a:t>
            </a:r>
            <a:r>
              <a:rPr sz="800" dirty="0">
                <a:solidFill>
                  <a:srgbClr val="595959"/>
                </a:solidFill>
                <a:latin typeface="Arial MT"/>
                <a:cs typeface="Arial MT"/>
              </a:rPr>
              <a:t>T</a:t>
            </a:r>
            <a:r>
              <a:rPr sz="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95959"/>
                </a:solidFill>
                <a:latin typeface="Arial MT"/>
                <a:cs typeface="Arial MT"/>
              </a:rPr>
              <a:t>edge,  devices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182" name="object 18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486990" y="4074789"/>
            <a:ext cx="281441" cy="276185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806597" y="4074795"/>
            <a:ext cx="356532" cy="204462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737595" y="4182146"/>
            <a:ext cx="1159469" cy="262812"/>
          </a:xfrm>
          <a:prstGeom prst="rect">
            <a:avLst/>
          </a:prstGeom>
        </p:spPr>
      </p:pic>
      <p:sp>
        <p:nvSpPr>
          <p:cNvPr id="185" name="object 185"/>
          <p:cNvSpPr txBox="1"/>
          <p:nvPr/>
        </p:nvSpPr>
        <p:spPr>
          <a:xfrm>
            <a:off x="7266956" y="1375789"/>
            <a:ext cx="1408430" cy="240665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42545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335"/>
              </a:spcBef>
            </a:pPr>
            <a:r>
              <a:rPr sz="900" b="1" spc="15" dirty="0">
                <a:solidFill>
                  <a:srgbClr val="FFFFFF"/>
                </a:solidFill>
                <a:latin typeface="Arial"/>
                <a:cs typeface="Arial"/>
              </a:rPr>
              <a:t>Mobile/Edge</a:t>
            </a:r>
            <a:r>
              <a:rPr sz="9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5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9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20" dirty="0">
                <a:solidFill>
                  <a:srgbClr val="FFFFFF"/>
                </a:solidFill>
                <a:latin typeface="Arial"/>
                <a:cs typeface="Arial"/>
              </a:rPr>
              <a:t>Apps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86" name="object 186"/>
          <p:cNvGrpSpPr/>
          <p:nvPr/>
        </p:nvGrpSpPr>
        <p:grpSpPr>
          <a:xfrm>
            <a:off x="4314051" y="1947159"/>
            <a:ext cx="311150" cy="320040"/>
            <a:chOff x="4314051" y="1947159"/>
            <a:chExt cx="311150" cy="320040"/>
          </a:xfrm>
        </p:grpSpPr>
        <p:pic>
          <p:nvPicPr>
            <p:cNvPr id="187" name="object 18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14051" y="1947159"/>
              <a:ext cx="310675" cy="319551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47781" y="2009203"/>
              <a:ext cx="112349" cy="113024"/>
            </a:xfrm>
            <a:prstGeom prst="rect">
              <a:avLst/>
            </a:prstGeom>
          </p:spPr>
        </p:pic>
      </p:grpSp>
      <p:sp>
        <p:nvSpPr>
          <p:cNvPr id="189" name="object 189"/>
          <p:cNvSpPr txBox="1"/>
          <p:nvPr/>
        </p:nvSpPr>
        <p:spPr>
          <a:xfrm>
            <a:off x="8888314" y="4804063"/>
            <a:ext cx="163830" cy="12953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z="600" spc="15" dirty="0">
                <a:solidFill>
                  <a:srgbClr val="A5A5A5"/>
                </a:solidFill>
                <a:latin typeface="Tahoma"/>
                <a:cs typeface="Tahoma"/>
              </a:rPr>
              <a:t>14</a:t>
            </a:fld>
            <a:endParaRPr sz="600">
              <a:latin typeface="Tahoma"/>
              <a:cs typeface="Tahoma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271687" y="4819457"/>
            <a:ext cx="3402965" cy="112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15" dirty="0">
                <a:latin typeface="Tahoma"/>
                <a:cs typeface="Tahoma"/>
              </a:rPr>
              <a:t>Conﬁdential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20" dirty="0">
                <a:latin typeface="Tahoma"/>
                <a:cs typeface="Tahoma"/>
              </a:rPr>
              <a:t>and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Proprietary.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20" dirty="0">
                <a:latin typeface="Tahoma"/>
                <a:cs typeface="Tahoma"/>
              </a:rPr>
              <a:t>Do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not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distribute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without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Couchbase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consent.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-50" dirty="0">
                <a:latin typeface="Tahoma"/>
                <a:cs typeface="Tahoma"/>
              </a:rPr>
              <a:t>©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Couchbase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dirty="0">
                <a:latin typeface="Tahoma"/>
                <a:cs typeface="Tahoma"/>
              </a:rPr>
              <a:t>2024.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All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rights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5" dirty="0">
                <a:latin typeface="Tahoma"/>
                <a:cs typeface="Tahoma"/>
              </a:rPr>
              <a:t>reserved.</a:t>
            </a:r>
            <a:endParaRPr sz="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684" y="5003796"/>
            <a:ext cx="88011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Confidentia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l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an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d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Proprieta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4899" y="4983878"/>
            <a:ext cx="30003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r</a:t>
            </a:r>
            <a:r>
              <a:rPr sz="600" spc="-45" dirty="0">
                <a:solidFill>
                  <a:srgbClr val="262626"/>
                </a:solidFill>
                <a:latin typeface="Arial MT"/>
                <a:cs typeface="Arial MT"/>
              </a:rPr>
              <a:t>y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D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o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no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t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distribut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e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withou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t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Couchbas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e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consent.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©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Couchbas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e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2022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.</a:t>
            </a:r>
            <a:r>
              <a:rPr sz="6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Al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l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rights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reserved.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75688" y="4987524"/>
            <a:ext cx="12128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spc="5" dirty="0">
                <a:solidFill>
                  <a:srgbClr val="262626"/>
                </a:solidFill>
                <a:latin typeface="Arial MT"/>
                <a:cs typeface="Arial MT"/>
              </a:rPr>
              <a:t>20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33676" y="257730"/>
            <a:ext cx="340360" cy="340995"/>
          </a:xfrm>
          <a:custGeom>
            <a:avLst/>
            <a:gdLst/>
            <a:ahLst/>
            <a:cxnLst/>
            <a:rect l="l" t="t" r="r" b="b"/>
            <a:pathLst>
              <a:path w="340359" h="340995">
                <a:moveTo>
                  <a:pt x="172950" y="340407"/>
                </a:moveTo>
                <a:lnTo>
                  <a:pt x="102666" y="326572"/>
                </a:lnTo>
                <a:lnTo>
                  <a:pt x="61081" y="301020"/>
                </a:lnTo>
                <a:lnTo>
                  <a:pt x="28628" y="264933"/>
                </a:lnTo>
                <a:lnTo>
                  <a:pt x="7527" y="220568"/>
                </a:lnTo>
                <a:lnTo>
                  <a:pt x="0" y="170179"/>
                </a:lnTo>
                <a:lnTo>
                  <a:pt x="6106" y="125074"/>
                </a:lnTo>
                <a:lnTo>
                  <a:pt x="23321" y="84459"/>
                </a:lnTo>
                <a:lnTo>
                  <a:pt x="49990" y="49990"/>
                </a:lnTo>
                <a:lnTo>
                  <a:pt x="84459" y="23320"/>
                </a:lnTo>
                <a:lnTo>
                  <a:pt x="125074" y="6105"/>
                </a:lnTo>
                <a:lnTo>
                  <a:pt x="170180" y="0"/>
                </a:lnTo>
                <a:lnTo>
                  <a:pt x="215285" y="6105"/>
                </a:lnTo>
                <a:lnTo>
                  <a:pt x="255900" y="23320"/>
                </a:lnTo>
                <a:lnTo>
                  <a:pt x="290369" y="49990"/>
                </a:lnTo>
                <a:lnTo>
                  <a:pt x="317039" y="84459"/>
                </a:lnTo>
                <a:lnTo>
                  <a:pt x="328126" y="110616"/>
                </a:lnTo>
                <a:lnTo>
                  <a:pt x="103810" y="110616"/>
                </a:lnTo>
                <a:lnTo>
                  <a:pt x="95194" y="110763"/>
                </a:lnTo>
                <a:lnTo>
                  <a:pt x="57502" y="126199"/>
                </a:lnTo>
                <a:lnTo>
                  <a:pt x="56159" y="133591"/>
                </a:lnTo>
                <a:lnTo>
                  <a:pt x="56159" y="199961"/>
                </a:lnTo>
                <a:lnTo>
                  <a:pt x="91418" y="223600"/>
                </a:lnTo>
                <a:lnTo>
                  <a:pt x="141621" y="226738"/>
                </a:lnTo>
                <a:lnTo>
                  <a:pt x="168478" y="227190"/>
                </a:lnTo>
                <a:lnTo>
                  <a:pt x="168478" y="227647"/>
                </a:lnTo>
                <a:lnTo>
                  <a:pt x="329311" y="227647"/>
                </a:lnTo>
                <a:lnTo>
                  <a:pt x="312360" y="263737"/>
                </a:lnTo>
                <a:lnTo>
                  <a:pt x="280591" y="299763"/>
                </a:lnTo>
                <a:lnTo>
                  <a:pt x="239847" y="325615"/>
                </a:lnTo>
                <a:lnTo>
                  <a:pt x="192283" y="339037"/>
                </a:lnTo>
                <a:lnTo>
                  <a:pt x="174908" y="340377"/>
                </a:lnTo>
                <a:lnTo>
                  <a:pt x="172950" y="340407"/>
                </a:lnTo>
                <a:close/>
              </a:path>
              <a:path w="340359" h="340995">
                <a:moveTo>
                  <a:pt x="110617" y="165074"/>
                </a:moveTo>
                <a:lnTo>
                  <a:pt x="110617" y="113169"/>
                </a:lnTo>
                <a:lnTo>
                  <a:pt x="107213" y="110616"/>
                </a:lnTo>
                <a:lnTo>
                  <a:pt x="233146" y="110616"/>
                </a:lnTo>
                <a:lnTo>
                  <a:pt x="229742" y="113169"/>
                </a:lnTo>
                <a:lnTo>
                  <a:pt x="229742" y="163372"/>
                </a:lnTo>
                <a:lnTo>
                  <a:pt x="170180" y="163372"/>
                </a:lnTo>
                <a:lnTo>
                  <a:pt x="155130" y="163638"/>
                </a:lnTo>
                <a:lnTo>
                  <a:pt x="125667" y="164808"/>
                </a:lnTo>
                <a:lnTo>
                  <a:pt x="110617" y="165074"/>
                </a:lnTo>
                <a:close/>
              </a:path>
              <a:path w="340359" h="340995">
                <a:moveTo>
                  <a:pt x="329311" y="227647"/>
                </a:moveTo>
                <a:lnTo>
                  <a:pt x="175285" y="227647"/>
                </a:lnTo>
                <a:lnTo>
                  <a:pt x="175285" y="227190"/>
                </a:lnTo>
                <a:lnTo>
                  <a:pt x="201371" y="226379"/>
                </a:lnTo>
                <a:lnTo>
                  <a:pt x="226977" y="225169"/>
                </a:lnTo>
                <a:lnTo>
                  <a:pt x="267182" y="221233"/>
                </a:lnTo>
                <a:lnTo>
                  <a:pt x="284200" y="199961"/>
                </a:lnTo>
                <a:lnTo>
                  <a:pt x="284200" y="133591"/>
                </a:lnTo>
                <a:lnTo>
                  <a:pt x="245525" y="110763"/>
                </a:lnTo>
                <a:lnTo>
                  <a:pt x="237401" y="110616"/>
                </a:lnTo>
                <a:lnTo>
                  <a:pt x="328126" y="110616"/>
                </a:lnTo>
                <a:lnTo>
                  <a:pt x="334254" y="125074"/>
                </a:lnTo>
                <a:lnTo>
                  <a:pt x="340360" y="170179"/>
                </a:lnTo>
                <a:lnTo>
                  <a:pt x="333001" y="219791"/>
                </a:lnTo>
                <a:lnTo>
                  <a:pt x="329311" y="227647"/>
                </a:lnTo>
                <a:close/>
              </a:path>
              <a:path w="340359" h="340995">
                <a:moveTo>
                  <a:pt x="229742" y="165074"/>
                </a:moveTo>
                <a:lnTo>
                  <a:pt x="214692" y="164808"/>
                </a:lnTo>
                <a:lnTo>
                  <a:pt x="185230" y="163638"/>
                </a:lnTo>
                <a:lnTo>
                  <a:pt x="170180" y="163372"/>
                </a:lnTo>
                <a:lnTo>
                  <a:pt x="229742" y="163372"/>
                </a:lnTo>
                <a:lnTo>
                  <a:pt x="229742" y="165074"/>
                </a:lnTo>
                <a:close/>
              </a:path>
            </a:pathLst>
          </a:custGeom>
          <a:solidFill>
            <a:srgbClr val="EA2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773795" cy="5143500"/>
            <a:chOff x="0" y="0"/>
            <a:chExt cx="8773795" cy="5143500"/>
          </a:xfrm>
        </p:grpSpPr>
        <p:sp>
          <p:nvSpPr>
            <p:cNvPr id="7" name="object 7"/>
            <p:cNvSpPr/>
            <p:nvPr/>
          </p:nvSpPr>
          <p:spPr>
            <a:xfrm>
              <a:off x="719240" y="763787"/>
              <a:ext cx="8054975" cy="0"/>
            </a:xfrm>
            <a:custGeom>
              <a:avLst/>
              <a:gdLst/>
              <a:ahLst/>
              <a:cxnLst/>
              <a:rect l="l" t="t" r="r" b="b"/>
              <a:pathLst>
                <a:path w="8054975">
                  <a:moveTo>
                    <a:pt x="0" y="0"/>
                  </a:moveTo>
                  <a:lnTo>
                    <a:pt x="8054364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1076325" cy="5143500"/>
            </a:xfrm>
            <a:custGeom>
              <a:avLst/>
              <a:gdLst/>
              <a:ahLst/>
              <a:cxnLst/>
              <a:rect l="l" t="t" r="r" b="b"/>
              <a:pathLst>
                <a:path w="1076325" h="5143500">
                  <a:moveTo>
                    <a:pt x="1076312" y="0"/>
                  </a:moveTo>
                  <a:lnTo>
                    <a:pt x="0" y="0"/>
                  </a:lnTo>
                  <a:lnTo>
                    <a:pt x="0" y="544842"/>
                  </a:lnTo>
                  <a:lnTo>
                    <a:pt x="0" y="4598682"/>
                  </a:lnTo>
                  <a:lnTo>
                    <a:pt x="0" y="5143500"/>
                  </a:lnTo>
                  <a:lnTo>
                    <a:pt x="1076312" y="5143500"/>
                  </a:lnTo>
                  <a:lnTo>
                    <a:pt x="1076312" y="4598682"/>
                  </a:lnTo>
                  <a:lnTo>
                    <a:pt x="719239" y="4598682"/>
                  </a:lnTo>
                  <a:lnTo>
                    <a:pt x="719239" y="544842"/>
                  </a:lnTo>
                  <a:lnTo>
                    <a:pt x="1076312" y="544842"/>
                  </a:lnTo>
                  <a:lnTo>
                    <a:pt x="1076312" y="0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3090" y="4623463"/>
              <a:ext cx="1089420" cy="2483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4550" y="3544685"/>
              <a:ext cx="362120" cy="4041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399" y="3995604"/>
              <a:ext cx="350775" cy="114789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913714" y="4809309"/>
            <a:ext cx="1130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A5A5A5"/>
                </a:solidFill>
                <a:latin typeface="Tahoma"/>
                <a:cs typeface="Tahoma"/>
              </a:rPr>
              <a:t>20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631661" y="1364822"/>
            <a:ext cx="6540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How</a:t>
            </a:r>
            <a:r>
              <a:rPr sz="2800" spc="-25" dirty="0"/>
              <a:t> </a:t>
            </a:r>
            <a:r>
              <a:rPr sz="2800" spc="-5" dirty="0"/>
              <a:t>Couchbase</a:t>
            </a:r>
            <a:r>
              <a:rPr sz="2800" spc="-25" dirty="0"/>
              <a:t> </a:t>
            </a:r>
            <a:r>
              <a:rPr sz="2800" spc="-5" dirty="0"/>
              <a:t>Helps</a:t>
            </a:r>
            <a:r>
              <a:rPr sz="2800" spc="-25" dirty="0"/>
              <a:t> </a:t>
            </a:r>
            <a:r>
              <a:rPr sz="2800" spc="-5" dirty="0"/>
              <a:t>Our</a:t>
            </a:r>
            <a:r>
              <a:rPr sz="2800" spc="-25" dirty="0"/>
              <a:t> </a:t>
            </a:r>
            <a:r>
              <a:rPr sz="2800" spc="-5" dirty="0"/>
              <a:t>Customers</a:t>
            </a:r>
            <a:endParaRPr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54" y="1666431"/>
            <a:ext cx="4820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Couchbase</a:t>
            </a:r>
            <a:r>
              <a:rPr sz="3600" spc="-50" dirty="0"/>
              <a:t> </a:t>
            </a:r>
            <a:r>
              <a:rPr sz="3600" spc="-5" dirty="0"/>
              <a:t>is</a:t>
            </a:r>
            <a:r>
              <a:rPr sz="3600" spc="-55" dirty="0"/>
              <a:t> </a:t>
            </a:r>
            <a:r>
              <a:rPr sz="3600" spc="-5" dirty="0"/>
              <a:t>Flexible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425354" y="2137558"/>
            <a:ext cx="7207884" cy="1412240"/>
            <a:chOff x="425354" y="2137558"/>
            <a:chExt cx="7207884" cy="14122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354" y="2549907"/>
              <a:ext cx="1683739" cy="9998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679" y="2572132"/>
              <a:ext cx="1563089" cy="87923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0916" y="2567369"/>
              <a:ext cx="1572895" cy="889000"/>
            </a:xfrm>
            <a:custGeom>
              <a:avLst/>
              <a:gdLst/>
              <a:ahLst/>
              <a:cxnLst/>
              <a:rect l="l" t="t" r="r" b="b"/>
              <a:pathLst>
                <a:path w="1572895" h="889000">
                  <a:moveTo>
                    <a:pt x="0" y="0"/>
                  </a:moveTo>
                  <a:lnTo>
                    <a:pt x="1572614" y="0"/>
                  </a:lnTo>
                  <a:lnTo>
                    <a:pt x="1572614" y="888762"/>
                  </a:lnTo>
                  <a:lnTo>
                    <a:pt x="0" y="88876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7058" y="2549907"/>
              <a:ext cx="1683739" cy="9998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7383" y="2572132"/>
              <a:ext cx="1563089" cy="87923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02621" y="2567369"/>
              <a:ext cx="1572895" cy="889000"/>
            </a:xfrm>
            <a:custGeom>
              <a:avLst/>
              <a:gdLst/>
              <a:ahLst/>
              <a:cxnLst/>
              <a:rect l="l" t="t" r="r" b="b"/>
              <a:pathLst>
                <a:path w="1572895" h="889000">
                  <a:moveTo>
                    <a:pt x="0" y="0"/>
                  </a:moveTo>
                  <a:lnTo>
                    <a:pt x="1572614" y="0"/>
                  </a:lnTo>
                  <a:lnTo>
                    <a:pt x="1572614" y="888762"/>
                  </a:lnTo>
                  <a:lnTo>
                    <a:pt x="0" y="88876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8763" y="2549907"/>
              <a:ext cx="1683739" cy="9998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29088" y="2572132"/>
              <a:ext cx="1563088" cy="87923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24326" y="2567369"/>
              <a:ext cx="1572895" cy="889000"/>
            </a:xfrm>
            <a:custGeom>
              <a:avLst/>
              <a:gdLst/>
              <a:ahLst/>
              <a:cxnLst/>
              <a:rect l="l" t="t" r="r" b="b"/>
              <a:pathLst>
                <a:path w="1572895" h="889000">
                  <a:moveTo>
                    <a:pt x="0" y="0"/>
                  </a:moveTo>
                  <a:lnTo>
                    <a:pt x="1572613" y="0"/>
                  </a:lnTo>
                  <a:lnTo>
                    <a:pt x="1572613" y="888762"/>
                  </a:lnTo>
                  <a:lnTo>
                    <a:pt x="0" y="88876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4735" y="2137558"/>
              <a:ext cx="178199" cy="14249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686840" y="2058033"/>
            <a:ext cx="91440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EE556F"/>
                </a:solidFill>
                <a:latin typeface="Arial"/>
                <a:cs typeface="Arial"/>
              </a:rPr>
              <a:t>Flexible </a:t>
            </a:r>
            <a:r>
              <a:rPr sz="1400" b="1" dirty="0">
                <a:solidFill>
                  <a:srgbClr val="EE556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7F7F7F"/>
                </a:solidFill>
                <a:latin typeface="Arial"/>
                <a:cs typeface="Arial"/>
              </a:rPr>
              <a:t>Familiar </a:t>
            </a:r>
            <a:r>
              <a:rPr sz="1400" b="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7F7F7F"/>
                </a:solidFill>
                <a:latin typeface="Arial"/>
                <a:cs typeface="Arial"/>
              </a:rPr>
              <a:t>Fast </a:t>
            </a:r>
            <a:r>
              <a:rPr sz="1400" b="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7F7F7F"/>
                </a:solidFill>
                <a:latin typeface="Arial"/>
                <a:cs typeface="Arial"/>
              </a:rPr>
              <a:t>Affordable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4984" y="4991096"/>
            <a:ext cx="388048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Confidential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and 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Proprietary.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Do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not distribute without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consent.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©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2023.</a:t>
            </a:r>
            <a:r>
              <a:rPr sz="6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All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rights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reserved.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33676" y="257729"/>
            <a:ext cx="340360" cy="340995"/>
          </a:xfrm>
          <a:custGeom>
            <a:avLst/>
            <a:gdLst/>
            <a:ahLst/>
            <a:cxnLst/>
            <a:rect l="l" t="t" r="r" b="b"/>
            <a:pathLst>
              <a:path w="340359" h="340995">
                <a:moveTo>
                  <a:pt x="172949" y="340407"/>
                </a:moveTo>
                <a:lnTo>
                  <a:pt x="102666" y="326572"/>
                </a:lnTo>
                <a:lnTo>
                  <a:pt x="61081" y="301020"/>
                </a:lnTo>
                <a:lnTo>
                  <a:pt x="28628" y="264933"/>
                </a:lnTo>
                <a:lnTo>
                  <a:pt x="7527" y="220568"/>
                </a:lnTo>
                <a:lnTo>
                  <a:pt x="0" y="170179"/>
                </a:lnTo>
                <a:lnTo>
                  <a:pt x="6105" y="125074"/>
                </a:lnTo>
                <a:lnTo>
                  <a:pt x="23320" y="84459"/>
                </a:lnTo>
                <a:lnTo>
                  <a:pt x="49990" y="49990"/>
                </a:lnTo>
                <a:lnTo>
                  <a:pt x="84459" y="23320"/>
                </a:lnTo>
                <a:lnTo>
                  <a:pt x="125074" y="6105"/>
                </a:lnTo>
                <a:lnTo>
                  <a:pt x="170179" y="0"/>
                </a:lnTo>
                <a:lnTo>
                  <a:pt x="215285" y="6105"/>
                </a:lnTo>
                <a:lnTo>
                  <a:pt x="255900" y="23320"/>
                </a:lnTo>
                <a:lnTo>
                  <a:pt x="290369" y="49990"/>
                </a:lnTo>
                <a:lnTo>
                  <a:pt x="317038" y="84459"/>
                </a:lnTo>
                <a:lnTo>
                  <a:pt x="328125" y="110616"/>
                </a:lnTo>
                <a:lnTo>
                  <a:pt x="103809" y="110616"/>
                </a:lnTo>
                <a:lnTo>
                  <a:pt x="95194" y="110763"/>
                </a:lnTo>
                <a:lnTo>
                  <a:pt x="57502" y="126199"/>
                </a:lnTo>
                <a:lnTo>
                  <a:pt x="56159" y="133591"/>
                </a:lnTo>
                <a:lnTo>
                  <a:pt x="56159" y="199961"/>
                </a:lnTo>
                <a:lnTo>
                  <a:pt x="91418" y="223600"/>
                </a:lnTo>
                <a:lnTo>
                  <a:pt x="141621" y="226738"/>
                </a:lnTo>
                <a:lnTo>
                  <a:pt x="168478" y="227190"/>
                </a:lnTo>
                <a:lnTo>
                  <a:pt x="168478" y="227647"/>
                </a:lnTo>
                <a:lnTo>
                  <a:pt x="329310" y="227647"/>
                </a:lnTo>
                <a:lnTo>
                  <a:pt x="312359" y="263737"/>
                </a:lnTo>
                <a:lnTo>
                  <a:pt x="280590" y="299763"/>
                </a:lnTo>
                <a:lnTo>
                  <a:pt x="239846" y="325615"/>
                </a:lnTo>
                <a:lnTo>
                  <a:pt x="192282" y="339037"/>
                </a:lnTo>
                <a:lnTo>
                  <a:pt x="174907" y="340377"/>
                </a:lnTo>
                <a:lnTo>
                  <a:pt x="172949" y="340407"/>
                </a:lnTo>
                <a:close/>
              </a:path>
              <a:path w="340359" h="340995">
                <a:moveTo>
                  <a:pt x="110616" y="165074"/>
                </a:moveTo>
                <a:lnTo>
                  <a:pt x="110616" y="113169"/>
                </a:lnTo>
                <a:lnTo>
                  <a:pt x="107213" y="110616"/>
                </a:lnTo>
                <a:lnTo>
                  <a:pt x="233145" y="110616"/>
                </a:lnTo>
                <a:lnTo>
                  <a:pt x="229742" y="113169"/>
                </a:lnTo>
                <a:lnTo>
                  <a:pt x="229742" y="163372"/>
                </a:lnTo>
                <a:lnTo>
                  <a:pt x="170179" y="163372"/>
                </a:lnTo>
                <a:lnTo>
                  <a:pt x="155129" y="163638"/>
                </a:lnTo>
                <a:lnTo>
                  <a:pt x="125666" y="164808"/>
                </a:lnTo>
                <a:lnTo>
                  <a:pt x="110616" y="165074"/>
                </a:lnTo>
                <a:close/>
              </a:path>
              <a:path w="340359" h="340995">
                <a:moveTo>
                  <a:pt x="329310" y="227647"/>
                </a:moveTo>
                <a:lnTo>
                  <a:pt x="175285" y="227647"/>
                </a:lnTo>
                <a:lnTo>
                  <a:pt x="175285" y="227190"/>
                </a:lnTo>
                <a:lnTo>
                  <a:pt x="201370" y="226379"/>
                </a:lnTo>
                <a:lnTo>
                  <a:pt x="226977" y="225169"/>
                </a:lnTo>
                <a:lnTo>
                  <a:pt x="267181" y="221233"/>
                </a:lnTo>
                <a:lnTo>
                  <a:pt x="284199" y="199961"/>
                </a:lnTo>
                <a:lnTo>
                  <a:pt x="284199" y="133591"/>
                </a:lnTo>
                <a:lnTo>
                  <a:pt x="245524" y="110763"/>
                </a:lnTo>
                <a:lnTo>
                  <a:pt x="237400" y="110616"/>
                </a:lnTo>
                <a:lnTo>
                  <a:pt x="328125" y="110616"/>
                </a:lnTo>
                <a:lnTo>
                  <a:pt x="334253" y="125074"/>
                </a:lnTo>
                <a:lnTo>
                  <a:pt x="340359" y="170179"/>
                </a:lnTo>
                <a:lnTo>
                  <a:pt x="333000" y="219791"/>
                </a:lnTo>
                <a:lnTo>
                  <a:pt x="329310" y="227647"/>
                </a:lnTo>
                <a:close/>
              </a:path>
              <a:path w="340359" h="340995">
                <a:moveTo>
                  <a:pt x="229742" y="165074"/>
                </a:moveTo>
                <a:lnTo>
                  <a:pt x="214692" y="164808"/>
                </a:lnTo>
                <a:lnTo>
                  <a:pt x="185230" y="163638"/>
                </a:lnTo>
                <a:lnTo>
                  <a:pt x="170179" y="163372"/>
                </a:lnTo>
                <a:lnTo>
                  <a:pt x="229742" y="163372"/>
                </a:lnTo>
                <a:lnTo>
                  <a:pt x="229742" y="165074"/>
                </a:lnTo>
                <a:close/>
              </a:path>
            </a:pathLst>
          </a:custGeom>
          <a:solidFill>
            <a:srgbClr val="EA2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0304" y="763787"/>
            <a:ext cx="8403590" cy="0"/>
          </a:xfrm>
          <a:custGeom>
            <a:avLst/>
            <a:gdLst/>
            <a:ahLst/>
            <a:cxnLst/>
            <a:rect l="l" t="t" r="r" b="b"/>
            <a:pathLst>
              <a:path w="8403590">
                <a:moveTo>
                  <a:pt x="0" y="0"/>
                </a:moveTo>
                <a:lnTo>
                  <a:pt x="840329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2716" y="364795"/>
            <a:ext cx="73945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solidFill>
                  <a:srgbClr val="262626"/>
                </a:solidFill>
              </a:rPr>
              <a:t>JSON</a:t>
            </a:r>
            <a:r>
              <a:rPr sz="2100" spc="-15" dirty="0">
                <a:solidFill>
                  <a:srgbClr val="262626"/>
                </a:solidFill>
              </a:rPr>
              <a:t> </a:t>
            </a:r>
            <a:r>
              <a:rPr sz="2100" spc="-5" dirty="0">
                <a:solidFill>
                  <a:srgbClr val="262626"/>
                </a:solidFill>
              </a:rPr>
              <a:t>is</a:t>
            </a:r>
            <a:r>
              <a:rPr sz="2100" spc="-15" dirty="0">
                <a:solidFill>
                  <a:srgbClr val="262626"/>
                </a:solidFill>
              </a:rPr>
              <a:t> </a:t>
            </a:r>
            <a:r>
              <a:rPr sz="2100" spc="-5" dirty="0">
                <a:solidFill>
                  <a:srgbClr val="262626"/>
                </a:solidFill>
              </a:rPr>
              <a:t>Flexible,</a:t>
            </a:r>
            <a:r>
              <a:rPr sz="2100" spc="-15" dirty="0">
                <a:solidFill>
                  <a:srgbClr val="262626"/>
                </a:solidFill>
              </a:rPr>
              <a:t> </a:t>
            </a:r>
            <a:r>
              <a:rPr sz="2100" spc="-5" dirty="0">
                <a:solidFill>
                  <a:srgbClr val="262626"/>
                </a:solidFill>
              </a:rPr>
              <a:t>its</a:t>
            </a:r>
            <a:r>
              <a:rPr sz="2100" spc="-15" dirty="0">
                <a:solidFill>
                  <a:srgbClr val="262626"/>
                </a:solidFill>
              </a:rPr>
              <a:t> </a:t>
            </a:r>
            <a:r>
              <a:rPr sz="2100" spc="-5" dirty="0">
                <a:solidFill>
                  <a:srgbClr val="262626"/>
                </a:solidFill>
              </a:rPr>
              <a:t>Structure</a:t>
            </a:r>
            <a:r>
              <a:rPr sz="2100" spc="-15" dirty="0">
                <a:solidFill>
                  <a:srgbClr val="262626"/>
                </a:solidFill>
              </a:rPr>
              <a:t> </a:t>
            </a:r>
            <a:r>
              <a:rPr sz="2100" spc="-5" dirty="0">
                <a:solidFill>
                  <a:srgbClr val="262626"/>
                </a:solidFill>
              </a:rPr>
              <a:t>can</a:t>
            </a:r>
            <a:r>
              <a:rPr sz="2100" spc="-10" dirty="0">
                <a:solidFill>
                  <a:srgbClr val="262626"/>
                </a:solidFill>
              </a:rPr>
              <a:t> </a:t>
            </a:r>
            <a:r>
              <a:rPr sz="2100" spc="-5" dirty="0">
                <a:solidFill>
                  <a:srgbClr val="262626"/>
                </a:solidFill>
              </a:rPr>
              <a:t>be</a:t>
            </a:r>
            <a:r>
              <a:rPr sz="2100" spc="-15" dirty="0">
                <a:solidFill>
                  <a:srgbClr val="262626"/>
                </a:solidFill>
              </a:rPr>
              <a:t> </a:t>
            </a:r>
            <a:r>
              <a:rPr sz="2100" spc="-5" dirty="0">
                <a:solidFill>
                  <a:srgbClr val="262626"/>
                </a:solidFill>
              </a:rPr>
              <a:t>Changed</a:t>
            </a:r>
            <a:r>
              <a:rPr sz="2100" spc="-10" dirty="0">
                <a:solidFill>
                  <a:srgbClr val="262626"/>
                </a:solidFill>
              </a:rPr>
              <a:t> </a:t>
            </a:r>
            <a:r>
              <a:rPr sz="2100" spc="-5" dirty="0">
                <a:solidFill>
                  <a:srgbClr val="262626"/>
                </a:solidFill>
              </a:rPr>
              <a:t>by</a:t>
            </a:r>
            <a:r>
              <a:rPr sz="2100" spc="-15" dirty="0">
                <a:solidFill>
                  <a:srgbClr val="262626"/>
                </a:solidFill>
              </a:rPr>
              <a:t> </a:t>
            </a:r>
            <a:r>
              <a:rPr sz="2100" dirty="0">
                <a:solidFill>
                  <a:srgbClr val="262626"/>
                </a:solidFill>
              </a:rPr>
              <a:t>the</a:t>
            </a:r>
            <a:r>
              <a:rPr sz="2100" spc="-85" dirty="0">
                <a:solidFill>
                  <a:srgbClr val="262626"/>
                </a:solidFill>
              </a:rPr>
              <a:t> </a:t>
            </a:r>
            <a:r>
              <a:rPr sz="2100" spc="-5" dirty="0">
                <a:solidFill>
                  <a:srgbClr val="262626"/>
                </a:solidFill>
              </a:rPr>
              <a:t>App</a:t>
            </a:r>
            <a:endParaRPr sz="2100"/>
          </a:p>
        </p:txBody>
      </p:sp>
      <p:grpSp>
        <p:nvGrpSpPr>
          <p:cNvPr id="5" name="object 5"/>
          <p:cNvGrpSpPr/>
          <p:nvPr/>
        </p:nvGrpSpPr>
        <p:grpSpPr>
          <a:xfrm>
            <a:off x="2696336" y="1368465"/>
            <a:ext cx="3734435" cy="2047875"/>
            <a:chOff x="2696336" y="1368465"/>
            <a:chExt cx="3734435" cy="2047875"/>
          </a:xfrm>
        </p:grpSpPr>
        <p:sp>
          <p:nvSpPr>
            <p:cNvPr id="6" name="object 6"/>
            <p:cNvSpPr/>
            <p:nvPr/>
          </p:nvSpPr>
          <p:spPr>
            <a:xfrm>
              <a:off x="2701099" y="1373227"/>
              <a:ext cx="3717925" cy="2038350"/>
            </a:xfrm>
            <a:custGeom>
              <a:avLst/>
              <a:gdLst/>
              <a:ahLst/>
              <a:cxnLst/>
              <a:rect l="l" t="t" r="r" b="b"/>
              <a:pathLst>
                <a:path w="3717925" h="2038350">
                  <a:moveTo>
                    <a:pt x="0" y="0"/>
                  </a:moveTo>
                  <a:lnTo>
                    <a:pt x="3717599" y="0"/>
                  </a:lnTo>
                  <a:lnTo>
                    <a:pt x="3717599" y="2038199"/>
                  </a:lnTo>
                  <a:lnTo>
                    <a:pt x="0" y="2038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0356" y="1385281"/>
              <a:ext cx="1610000" cy="18947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860356" y="1405281"/>
              <a:ext cx="1530350" cy="1814830"/>
            </a:xfrm>
            <a:custGeom>
              <a:avLst/>
              <a:gdLst/>
              <a:ahLst/>
              <a:cxnLst/>
              <a:rect l="l" t="t" r="r" b="b"/>
              <a:pathLst>
                <a:path w="1530350" h="1814830">
                  <a:moveTo>
                    <a:pt x="1529999" y="1814699"/>
                  </a:moveTo>
                  <a:lnTo>
                    <a:pt x="0" y="1814699"/>
                  </a:lnTo>
                  <a:lnTo>
                    <a:pt x="0" y="0"/>
                  </a:lnTo>
                  <a:lnTo>
                    <a:pt x="1529999" y="0"/>
                  </a:lnTo>
                  <a:lnTo>
                    <a:pt x="1529999" y="181469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99969" y="4275632"/>
            <a:ext cx="6050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965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3E3E3E"/>
                </a:solidFill>
                <a:latin typeface="Arial"/>
                <a:cs typeface="Arial"/>
              </a:rPr>
              <a:t>“Developers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can now </a:t>
            </a:r>
            <a:r>
              <a:rPr sz="1200" b="1" dirty="0">
                <a:solidFill>
                  <a:srgbClr val="3E3E3E"/>
                </a:solidFill>
                <a:latin typeface="Arial"/>
                <a:cs typeface="Arial"/>
              </a:rPr>
              <a:t>take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ownership and change business rules on </a:t>
            </a:r>
            <a:r>
              <a:rPr sz="1200" b="1" dirty="0">
                <a:solidFill>
                  <a:srgbClr val="3E3E3E"/>
                </a:solidFill>
                <a:latin typeface="Arial"/>
                <a:cs typeface="Arial"/>
              </a:rPr>
              <a:t>the </a:t>
            </a:r>
            <a:r>
              <a:rPr sz="1200" b="1" spc="-25" dirty="0">
                <a:solidFill>
                  <a:srgbClr val="3E3E3E"/>
                </a:solidFill>
                <a:latin typeface="Arial"/>
                <a:cs typeface="Arial"/>
              </a:rPr>
              <a:t>fly,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without </a:t>
            </a:r>
            <a:r>
              <a:rPr sz="1200" b="1" spc="-3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having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 rebuild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3E3E3E"/>
                </a:solidFill>
                <a:latin typeface="Arial"/>
                <a:cs typeface="Arial"/>
              </a:rPr>
              <a:t>the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 app.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This lets us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3E3E3E"/>
                </a:solidFill>
                <a:latin typeface="Arial"/>
                <a:cs typeface="Arial"/>
              </a:rPr>
              <a:t>focus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 on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what we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actually have </a:t>
            </a:r>
            <a:r>
              <a:rPr sz="1200" b="1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do.”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08254" y="4274760"/>
            <a:ext cx="1335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Joaquim</a:t>
            </a:r>
            <a:r>
              <a:rPr sz="800" spc="-5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Olivera</a:t>
            </a:r>
            <a:endParaRPr sz="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800" i="1" spc="-5" dirty="0">
                <a:latin typeface="Arial"/>
                <a:cs typeface="Arial"/>
              </a:rPr>
              <a:t>Head</a:t>
            </a:r>
            <a:r>
              <a:rPr sz="800" i="1" spc="-30" dirty="0">
                <a:latin typeface="Arial"/>
                <a:cs typeface="Arial"/>
              </a:rPr>
              <a:t> </a:t>
            </a:r>
            <a:r>
              <a:rPr sz="800" i="1" spc="-5" dirty="0">
                <a:latin typeface="Arial"/>
                <a:cs typeface="Arial"/>
              </a:rPr>
              <a:t>of</a:t>
            </a:r>
            <a:r>
              <a:rPr sz="800" i="1" spc="-25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Mobile</a:t>
            </a:r>
            <a:r>
              <a:rPr sz="800" i="1" spc="-25" dirty="0">
                <a:latin typeface="Arial"/>
                <a:cs typeface="Arial"/>
              </a:rPr>
              <a:t> </a:t>
            </a:r>
            <a:r>
              <a:rPr sz="800" i="1" spc="-5" dirty="0">
                <a:latin typeface="Arial"/>
                <a:cs typeface="Arial"/>
              </a:rPr>
              <a:t>Development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800" b="1" spc="-5" dirty="0">
                <a:latin typeface="Arial"/>
                <a:cs typeface="Arial"/>
              </a:rPr>
              <a:t>Ryanair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4329" y="1494816"/>
            <a:ext cx="6350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5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14329" y="1571016"/>
            <a:ext cx="1320800" cy="16256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“UserID”:</a:t>
            </a:r>
            <a:r>
              <a:rPr sz="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“1”,</a:t>
            </a:r>
            <a:endParaRPr sz="500">
              <a:latin typeface="Courier New"/>
              <a:cs typeface="Courier New"/>
            </a:endParaRPr>
          </a:p>
          <a:p>
            <a:pPr marL="50800" marR="424180">
              <a:lnSpc>
                <a:spcPct val="133300"/>
              </a:lnSpc>
            </a:pP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“firstName”:”Jeffrey”,  “lastName”:</a:t>
            </a:r>
            <a:r>
              <a:rPr sz="5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“Mackay”,</a:t>
            </a:r>
            <a:endParaRPr sz="500">
              <a:latin typeface="Courier New"/>
              <a:cs typeface="Courier New"/>
            </a:endParaRPr>
          </a:p>
          <a:p>
            <a:pPr marL="12700" marR="81280" indent="38100">
              <a:lnSpc>
                <a:spcPct val="100000"/>
              </a:lnSpc>
              <a:spcBef>
                <a:spcPts val="200"/>
              </a:spcBef>
            </a:pP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“skills”:</a:t>
            </a:r>
            <a:r>
              <a:rPr sz="5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[”SQL”,</a:t>
            </a:r>
            <a:r>
              <a:rPr sz="5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“JavaScript”,  “NoSQL”]</a:t>
            </a:r>
            <a:endParaRPr sz="500">
              <a:latin typeface="Courier New"/>
              <a:cs typeface="Courier New"/>
            </a:endParaRPr>
          </a:p>
          <a:p>
            <a:pPr marL="50800">
              <a:lnSpc>
                <a:spcPct val="100000"/>
              </a:lnSpc>
              <a:spcBef>
                <a:spcPts val="200"/>
              </a:spcBef>
            </a:pP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“experience”:</a:t>
            </a:r>
            <a:r>
              <a:rPr sz="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[</a:t>
            </a:r>
            <a:endParaRPr sz="500">
              <a:latin typeface="Courier New"/>
              <a:cs typeface="Courier New"/>
            </a:endParaRPr>
          </a:p>
          <a:p>
            <a:pPr marL="127000">
              <a:lnSpc>
                <a:spcPct val="100000"/>
              </a:lnSpc>
              <a:spcBef>
                <a:spcPts val="200"/>
              </a:spcBef>
            </a:pP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500">
              <a:latin typeface="Courier New"/>
              <a:cs typeface="Courier New"/>
            </a:endParaRPr>
          </a:p>
          <a:p>
            <a:pPr marL="165100" marR="5080">
              <a:lnSpc>
                <a:spcPct val="133300"/>
              </a:lnSpc>
            </a:pP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“role”:</a:t>
            </a:r>
            <a:r>
              <a:rPr sz="5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“Solutions</a:t>
            </a:r>
            <a:r>
              <a:rPr sz="5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Architect”,  “company”:</a:t>
            </a:r>
            <a:r>
              <a:rPr sz="5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“AppMax</a:t>
            </a:r>
            <a:r>
              <a:rPr sz="5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Inc”,</a:t>
            </a:r>
            <a:endParaRPr sz="500">
              <a:latin typeface="Courier New"/>
              <a:cs typeface="Courier New"/>
            </a:endParaRPr>
          </a:p>
          <a:p>
            <a:pPr marL="127000">
              <a:lnSpc>
                <a:spcPct val="100000"/>
              </a:lnSpc>
              <a:spcBef>
                <a:spcPts val="200"/>
              </a:spcBef>
            </a:pP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},</a:t>
            </a:r>
            <a:endParaRPr sz="500">
              <a:latin typeface="Courier New"/>
              <a:cs typeface="Courier New"/>
            </a:endParaRPr>
          </a:p>
          <a:p>
            <a:pPr marL="127000">
              <a:lnSpc>
                <a:spcPct val="100000"/>
              </a:lnSpc>
              <a:spcBef>
                <a:spcPts val="200"/>
              </a:spcBef>
            </a:pP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500">
              <a:latin typeface="Courier New"/>
              <a:cs typeface="Courier New"/>
            </a:endParaRPr>
          </a:p>
          <a:p>
            <a:pPr marL="165100" marR="43180">
              <a:lnSpc>
                <a:spcPct val="133300"/>
              </a:lnSpc>
            </a:pP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“role”:</a:t>
            </a:r>
            <a:r>
              <a:rPr sz="5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“Solutions</a:t>
            </a:r>
            <a:r>
              <a:rPr sz="5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Engineer”,  “company”:</a:t>
            </a:r>
            <a:r>
              <a:rPr sz="5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“Couchbase”,</a:t>
            </a:r>
            <a:endParaRPr sz="500">
              <a:latin typeface="Courier New"/>
              <a:cs typeface="Courier New"/>
            </a:endParaRPr>
          </a:p>
          <a:p>
            <a:pPr marL="127000">
              <a:lnSpc>
                <a:spcPct val="100000"/>
              </a:lnSpc>
              <a:spcBef>
                <a:spcPts val="200"/>
              </a:spcBef>
            </a:pP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500">
              <a:latin typeface="Courier New"/>
              <a:cs typeface="Courier New"/>
            </a:endParaRPr>
          </a:p>
          <a:p>
            <a:pPr marL="50800">
              <a:lnSpc>
                <a:spcPct val="100000"/>
              </a:lnSpc>
              <a:spcBef>
                <a:spcPts val="200"/>
              </a:spcBef>
            </a:pP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]</a:t>
            </a:r>
            <a:endParaRPr sz="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5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89640" y="3246280"/>
            <a:ext cx="3392804" cy="66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7740" algn="l"/>
              </a:tabLst>
            </a:pPr>
            <a:r>
              <a:rPr sz="800" b="1" spc="-5" dirty="0">
                <a:latin typeface="Arial"/>
                <a:cs typeface="Arial"/>
              </a:rPr>
              <a:t>Relational	JSON</a:t>
            </a:r>
            <a:r>
              <a:rPr sz="800" b="1" spc="-50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Document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spc="-15" dirty="0">
                <a:latin typeface="Arial"/>
                <a:cs typeface="Arial"/>
              </a:rPr>
              <a:t>Tables</a:t>
            </a:r>
            <a:endParaRPr sz="800">
              <a:latin typeface="Arial"/>
              <a:cs typeface="Arial"/>
            </a:endParaRPr>
          </a:p>
          <a:p>
            <a:pPr marL="130810" indent="-100330">
              <a:lnSpc>
                <a:spcPct val="100000"/>
              </a:lnSpc>
              <a:spcBef>
                <a:spcPts val="254"/>
              </a:spcBef>
              <a:buClr>
                <a:srgbClr val="00ABE0"/>
              </a:buClr>
              <a:buSzPct val="91666"/>
              <a:buChar char="•"/>
              <a:tabLst>
                <a:tab pos="131445" algn="l"/>
              </a:tabLst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format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aligns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application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needs</a:t>
            </a:r>
            <a:endParaRPr sz="1200">
              <a:latin typeface="Arial MT"/>
              <a:cs typeface="Arial MT"/>
            </a:endParaRPr>
          </a:p>
          <a:p>
            <a:pPr marL="130810" indent="-100330">
              <a:lnSpc>
                <a:spcPct val="100000"/>
              </a:lnSpc>
              <a:buClr>
                <a:srgbClr val="00ABE0"/>
              </a:buClr>
              <a:buSzPct val="91666"/>
              <a:buChar char="•"/>
              <a:tabLst>
                <a:tab pos="131445" algn="l"/>
              </a:tabLst>
            </a:pPr>
            <a:r>
              <a:rPr sz="1200" spc="-5" dirty="0">
                <a:latin typeface="Arial MT"/>
                <a:cs typeface="Arial MT"/>
              </a:rPr>
              <a:t>Less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joins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than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RDBMS,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improving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performance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28906" y="1547929"/>
            <a:ext cx="278765" cy="146685"/>
          </a:xfrm>
          <a:custGeom>
            <a:avLst/>
            <a:gdLst/>
            <a:ahLst/>
            <a:cxnLst/>
            <a:rect l="l" t="t" r="r" b="b"/>
            <a:pathLst>
              <a:path w="278764" h="146685">
                <a:moveTo>
                  <a:pt x="278399" y="146099"/>
                </a:moveTo>
                <a:lnTo>
                  <a:pt x="0" y="146099"/>
                </a:lnTo>
                <a:lnTo>
                  <a:pt x="0" y="0"/>
                </a:lnTo>
                <a:lnTo>
                  <a:pt x="278399" y="0"/>
                </a:lnTo>
                <a:lnTo>
                  <a:pt x="278399" y="146099"/>
                </a:lnTo>
                <a:close/>
              </a:path>
            </a:pathLst>
          </a:custGeom>
          <a:solidFill>
            <a:srgbClr val="0070C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17359" y="1567639"/>
            <a:ext cx="10160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dirty="0">
                <a:latin typeface="Courier New"/>
                <a:cs typeface="Courier New"/>
              </a:rPr>
              <a:t>ID</a:t>
            </a:r>
            <a:endParaRPr sz="50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003311" y="1543166"/>
            <a:ext cx="705485" cy="156210"/>
            <a:chOff x="3003311" y="1543166"/>
            <a:chExt cx="705485" cy="156210"/>
          </a:xfrm>
        </p:grpSpPr>
        <p:sp>
          <p:nvSpPr>
            <p:cNvPr id="17" name="object 17"/>
            <p:cNvSpPr/>
            <p:nvPr/>
          </p:nvSpPr>
          <p:spPr>
            <a:xfrm>
              <a:off x="3008073" y="1547929"/>
              <a:ext cx="695960" cy="137160"/>
            </a:xfrm>
            <a:custGeom>
              <a:avLst/>
              <a:gdLst/>
              <a:ahLst/>
              <a:cxnLst/>
              <a:rect l="l" t="t" r="r" b="b"/>
              <a:pathLst>
                <a:path w="695960" h="137160">
                  <a:moveTo>
                    <a:pt x="0" y="136603"/>
                  </a:moveTo>
                  <a:lnTo>
                    <a:pt x="695399" y="136603"/>
                  </a:lnTo>
                  <a:lnTo>
                    <a:pt x="695399" y="0"/>
                  </a:lnTo>
                  <a:lnTo>
                    <a:pt x="0" y="0"/>
                  </a:lnTo>
                  <a:lnTo>
                    <a:pt x="0" y="136603"/>
                  </a:lnTo>
                  <a:close/>
                </a:path>
              </a:pathLst>
            </a:custGeom>
            <a:solidFill>
              <a:srgbClr val="0070C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08073" y="1547929"/>
              <a:ext cx="695960" cy="146685"/>
            </a:xfrm>
            <a:custGeom>
              <a:avLst/>
              <a:gdLst/>
              <a:ahLst/>
              <a:cxnLst/>
              <a:rect l="l" t="t" r="r" b="b"/>
              <a:pathLst>
                <a:path w="695960" h="146685">
                  <a:moveTo>
                    <a:pt x="0" y="0"/>
                  </a:moveTo>
                  <a:lnTo>
                    <a:pt x="695399" y="0"/>
                  </a:lnTo>
                  <a:lnTo>
                    <a:pt x="695399" y="146099"/>
                  </a:lnTo>
                  <a:lnTo>
                    <a:pt x="0" y="146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247957" y="1567639"/>
            <a:ext cx="21590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dirty="0">
                <a:latin typeface="Courier New"/>
                <a:cs typeface="Courier New"/>
              </a:rPr>
              <a:t>First</a:t>
            </a:r>
            <a:endParaRPr sz="5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00976" y="1543166"/>
            <a:ext cx="427355" cy="156210"/>
            <a:chOff x="3700976" y="1543166"/>
            <a:chExt cx="427355" cy="156210"/>
          </a:xfrm>
        </p:grpSpPr>
        <p:sp>
          <p:nvSpPr>
            <p:cNvPr id="21" name="object 21"/>
            <p:cNvSpPr/>
            <p:nvPr/>
          </p:nvSpPr>
          <p:spPr>
            <a:xfrm>
              <a:off x="3705739" y="1547929"/>
              <a:ext cx="417830" cy="137160"/>
            </a:xfrm>
            <a:custGeom>
              <a:avLst/>
              <a:gdLst/>
              <a:ahLst/>
              <a:cxnLst/>
              <a:rect l="l" t="t" r="r" b="b"/>
              <a:pathLst>
                <a:path w="417829" h="137160">
                  <a:moveTo>
                    <a:pt x="0" y="136603"/>
                  </a:moveTo>
                  <a:lnTo>
                    <a:pt x="417299" y="136603"/>
                  </a:lnTo>
                  <a:lnTo>
                    <a:pt x="417299" y="0"/>
                  </a:lnTo>
                  <a:lnTo>
                    <a:pt x="0" y="0"/>
                  </a:lnTo>
                  <a:lnTo>
                    <a:pt x="0" y="136603"/>
                  </a:lnTo>
                  <a:close/>
                </a:path>
              </a:pathLst>
            </a:custGeom>
            <a:solidFill>
              <a:srgbClr val="0070C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05739" y="1547929"/>
              <a:ext cx="417830" cy="146685"/>
            </a:xfrm>
            <a:custGeom>
              <a:avLst/>
              <a:gdLst/>
              <a:ahLst/>
              <a:cxnLst/>
              <a:rect l="l" t="t" r="r" b="b"/>
              <a:pathLst>
                <a:path w="417829" h="146685">
                  <a:moveTo>
                    <a:pt x="0" y="0"/>
                  </a:moveTo>
                  <a:lnTo>
                    <a:pt x="417299" y="0"/>
                  </a:lnTo>
                  <a:lnTo>
                    <a:pt x="417299" y="146099"/>
                  </a:lnTo>
                  <a:lnTo>
                    <a:pt x="0" y="146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825596" y="1567639"/>
            <a:ext cx="17780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dirty="0">
                <a:latin typeface="Courier New"/>
                <a:cs typeface="Courier New"/>
              </a:rPr>
              <a:t>Last</a:t>
            </a:r>
            <a:endParaRPr sz="500">
              <a:latin typeface="Courier New"/>
              <a:cs typeface="Courier New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724143" y="1392277"/>
            <a:ext cx="1403985" cy="156210"/>
            <a:chOff x="2724143" y="1392277"/>
            <a:chExt cx="1403985" cy="156210"/>
          </a:xfrm>
        </p:grpSpPr>
        <p:sp>
          <p:nvSpPr>
            <p:cNvPr id="25" name="object 25"/>
            <p:cNvSpPr/>
            <p:nvPr/>
          </p:nvSpPr>
          <p:spPr>
            <a:xfrm>
              <a:off x="2728905" y="1397040"/>
              <a:ext cx="1394460" cy="146685"/>
            </a:xfrm>
            <a:custGeom>
              <a:avLst/>
              <a:gdLst/>
              <a:ahLst/>
              <a:cxnLst/>
              <a:rect l="l" t="t" r="r" b="b"/>
              <a:pathLst>
                <a:path w="1394460" h="146684">
                  <a:moveTo>
                    <a:pt x="1394099" y="146099"/>
                  </a:moveTo>
                  <a:lnTo>
                    <a:pt x="0" y="146099"/>
                  </a:lnTo>
                  <a:lnTo>
                    <a:pt x="0" y="0"/>
                  </a:lnTo>
                  <a:lnTo>
                    <a:pt x="1394099" y="0"/>
                  </a:lnTo>
                  <a:lnTo>
                    <a:pt x="1394099" y="146099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728905" y="1397040"/>
              <a:ext cx="1394460" cy="146685"/>
            </a:xfrm>
            <a:custGeom>
              <a:avLst/>
              <a:gdLst/>
              <a:ahLst/>
              <a:cxnLst/>
              <a:rect l="l" t="t" r="r" b="b"/>
              <a:pathLst>
                <a:path w="1394460" h="146684">
                  <a:moveTo>
                    <a:pt x="0" y="0"/>
                  </a:moveTo>
                  <a:lnTo>
                    <a:pt x="1394099" y="0"/>
                  </a:lnTo>
                  <a:lnTo>
                    <a:pt x="1394099" y="146099"/>
                  </a:lnTo>
                  <a:lnTo>
                    <a:pt x="0" y="146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782880" y="1416749"/>
            <a:ext cx="24447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5" dirty="0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endParaRPr sz="5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28906" y="1684533"/>
            <a:ext cx="278765" cy="146685"/>
          </a:xfrm>
          <a:custGeom>
            <a:avLst/>
            <a:gdLst/>
            <a:ahLst/>
            <a:cxnLst/>
            <a:rect l="l" t="t" r="r" b="b"/>
            <a:pathLst>
              <a:path w="278764" h="146685">
                <a:moveTo>
                  <a:pt x="0" y="0"/>
                </a:moveTo>
                <a:lnTo>
                  <a:pt x="278399" y="0"/>
                </a:lnTo>
                <a:lnTo>
                  <a:pt x="278399" y="146099"/>
                </a:lnTo>
                <a:lnTo>
                  <a:pt x="0" y="146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835400" y="1704242"/>
            <a:ext cx="6350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latin typeface="Courier New"/>
                <a:cs typeface="Courier New"/>
              </a:rPr>
              <a:t>1</a:t>
            </a:r>
            <a:endParaRPr sz="500">
              <a:latin typeface="Courier New"/>
              <a:cs typeface="Courier New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003311" y="1679770"/>
            <a:ext cx="705485" cy="156210"/>
            <a:chOff x="3003311" y="1679770"/>
            <a:chExt cx="705485" cy="156210"/>
          </a:xfrm>
        </p:grpSpPr>
        <p:sp>
          <p:nvSpPr>
            <p:cNvPr id="31" name="object 31"/>
            <p:cNvSpPr/>
            <p:nvPr/>
          </p:nvSpPr>
          <p:spPr>
            <a:xfrm>
              <a:off x="3008073" y="1684533"/>
              <a:ext cx="695960" cy="146685"/>
            </a:xfrm>
            <a:custGeom>
              <a:avLst/>
              <a:gdLst/>
              <a:ahLst/>
              <a:cxnLst/>
              <a:rect l="l" t="t" r="r" b="b"/>
              <a:pathLst>
                <a:path w="695960" h="146685">
                  <a:moveTo>
                    <a:pt x="695399" y="146099"/>
                  </a:moveTo>
                  <a:lnTo>
                    <a:pt x="0" y="146099"/>
                  </a:lnTo>
                  <a:lnTo>
                    <a:pt x="0" y="0"/>
                  </a:lnTo>
                  <a:lnTo>
                    <a:pt x="695399" y="0"/>
                  </a:lnTo>
                  <a:lnTo>
                    <a:pt x="695399" y="14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008073" y="1684533"/>
              <a:ext cx="695960" cy="146685"/>
            </a:xfrm>
            <a:custGeom>
              <a:avLst/>
              <a:gdLst/>
              <a:ahLst/>
              <a:cxnLst/>
              <a:rect l="l" t="t" r="r" b="b"/>
              <a:pathLst>
                <a:path w="695960" h="146685">
                  <a:moveTo>
                    <a:pt x="0" y="0"/>
                  </a:moveTo>
                  <a:lnTo>
                    <a:pt x="695399" y="0"/>
                  </a:lnTo>
                  <a:lnTo>
                    <a:pt x="695399" y="146099"/>
                  </a:lnTo>
                  <a:lnTo>
                    <a:pt x="0" y="146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203033" y="1704242"/>
            <a:ext cx="29210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latin typeface="Courier New"/>
                <a:cs typeface="Courier New"/>
              </a:rPr>
              <a:t>Jeffrey</a:t>
            </a:r>
            <a:endParaRPr sz="500">
              <a:latin typeface="Courier New"/>
              <a:cs typeface="Courier New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700976" y="1679770"/>
            <a:ext cx="427355" cy="156210"/>
            <a:chOff x="3700976" y="1679770"/>
            <a:chExt cx="427355" cy="156210"/>
          </a:xfrm>
        </p:grpSpPr>
        <p:sp>
          <p:nvSpPr>
            <p:cNvPr id="35" name="object 35"/>
            <p:cNvSpPr/>
            <p:nvPr/>
          </p:nvSpPr>
          <p:spPr>
            <a:xfrm>
              <a:off x="3705739" y="1684533"/>
              <a:ext cx="417830" cy="146685"/>
            </a:xfrm>
            <a:custGeom>
              <a:avLst/>
              <a:gdLst/>
              <a:ahLst/>
              <a:cxnLst/>
              <a:rect l="l" t="t" r="r" b="b"/>
              <a:pathLst>
                <a:path w="417829" h="146685">
                  <a:moveTo>
                    <a:pt x="417299" y="146099"/>
                  </a:moveTo>
                  <a:lnTo>
                    <a:pt x="0" y="146099"/>
                  </a:lnTo>
                  <a:lnTo>
                    <a:pt x="0" y="0"/>
                  </a:lnTo>
                  <a:lnTo>
                    <a:pt x="417299" y="0"/>
                  </a:lnTo>
                  <a:lnTo>
                    <a:pt x="417299" y="14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705739" y="1684533"/>
              <a:ext cx="417830" cy="146685"/>
            </a:xfrm>
            <a:custGeom>
              <a:avLst/>
              <a:gdLst/>
              <a:ahLst/>
              <a:cxnLst/>
              <a:rect l="l" t="t" r="r" b="b"/>
              <a:pathLst>
                <a:path w="417829" h="146685">
                  <a:moveTo>
                    <a:pt x="0" y="0"/>
                  </a:moveTo>
                  <a:lnTo>
                    <a:pt x="417299" y="0"/>
                  </a:lnTo>
                  <a:lnTo>
                    <a:pt x="417299" y="146099"/>
                  </a:lnTo>
                  <a:lnTo>
                    <a:pt x="0" y="146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781655" y="1704242"/>
            <a:ext cx="25400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latin typeface="Courier New"/>
                <a:cs typeface="Courier New"/>
              </a:rPr>
              <a:t>Mackay</a:t>
            </a:r>
            <a:endParaRPr sz="500">
              <a:latin typeface="Courier New"/>
              <a:cs typeface="Courier New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724143" y="1862797"/>
            <a:ext cx="1595755" cy="1059815"/>
            <a:chOff x="2724143" y="1862797"/>
            <a:chExt cx="1595755" cy="1059815"/>
          </a:xfrm>
        </p:grpSpPr>
        <p:sp>
          <p:nvSpPr>
            <p:cNvPr id="39" name="object 39"/>
            <p:cNvSpPr/>
            <p:nvPr/>
          </p:nvSpPr>
          <p:spPr>
            <a:xfrm>
              <a:off x="2728906" y="2324178"/>
              <a:ext cx="974725" cy="146685"/>
            </a:xfrm>
            <a:custGeom>
              <a:avLst/>
              <a:gdLst/>
              <a:ahLst/>
              <a:cxnLst/>
              <a:rect l="l" t="t" r="r" b="b"/>
              <a:pathLst>
                <a:path w="974725" h="146685">
                  <a:moveTo>
                    <a:pt x="0" y="0"/>
                  </a:moveTo>
                  <a:lnTo>
                    <a:pt x="278399" y="0"/>
                  </a:lnTo>
                  <a:lnTo>
                    <a:pt x="278399" y="146099"/>
                  </a:lnTo>
                  <a:lnTo>
                    <a:pt x="0" y="146099"/>
                  </a:lnTo>
                  <a:lnTo>
                    <a:pt x="0" y="0"/>
                  </a:lnTo>
                  <a:close/>
                </a:path>
                <a:path w="974725" h="146685">
                  <a:moveTo>
                    <a:pt x="279167" y="0"/>
                  </a:moveTo>
                  <a:lnTo>
                    <a:pt x="974567" y="0"/>
                  </a:lnTo>
                  <a:lnTo>
                    <a:pt x="974567" y="146099"/>
                  </a:lnTo>
                  <a:lnTo>
                    <a:pt x="279167" y="146099"/>
                  </a:lnTo>
                  <a:lnTo>
                    <a:pt x="279167" y="0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728906" y="2453637"/>
              <a:ext cx="278765" cy="146685"/>
            </a:xfrm>
            <a:custGeom>
              <a:avLst/>
              <a:gdLst/>
              <a:ahLst/>
              <a:cxnLst/>
              <a:rect l="l" t="t" r="r" b="b"/>
              <a:pathLst>
                <a:path w="278764" h="146685">
                  <a:moveTo>
                    <a:pt x="278399" y="146099"/>
                  </a:moveTo>
                  <a:lnTo>
                    <a:pt x="0" y="146099"/>
                  </a:lnTo>
                  <a:lnTo>
                    <a:pt x="0" y="0"/>
                  </a:lnTo>
                  <a:lnTo>
                    <a:pt x="278399" y="0"/>
                  </a:lnTo>
                  <a:lnTo>
                    <a:pt x="278399" y="14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728906" y="2453637"/>
              <a:ext cx="278765" cy="146685"/>
            </a:xfrm>
            <a:custGeom>
              <a:avLst/>
              <a:gdLst/>
              <a:ahLst/>
              <a:cxnLst/>
              <a:rect l="l" t="t" r="r" b="b"/>
              <a:pathLst>
                <a:path w="278764" h="146685">
                  <a:moveTo>
                    <a:pt x="0" y="0"/>
                  </a:moveTo>
                  <a:lnTo>
                    <a:pt x="278399" y="0"/>
                  </a:lnTo>
                  <a:lnTo>
                    <a:pt x="278399" y="146099"/>
                  </a:lnTo>
                  <a:lnTo>
                    <a:pt x="0" y="146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08074" y="2453637"/>
              <a:ext cx="695960" cy="146685"/>
            </a:xfrm>
            <a:custGeom>
              <a:avLst/>
              <a:gdLst/>
              <a:ahLst/>
              <a:cxnLst/>
              <a:rect l="l" t="t" r="r" b="b"/>
              <a:pathLst>
                <a:path w="695960" h="146685">
                  <a:moveTo>
                    <a:pt x="695399" y="146099"/>
                  </a:moveTo>
                  <a:lnTo>
                    <a:pt x="0" y="146099"/>
                  </a:lnTo>
                  <a:lnTo>
                    <a:pt x="0" y="0"/>
                  </a:lnTo>
                  <a:lnTo>
                    <a:pt x="695399" y="0"/>
                  </a:lnTo>
                  <a:lnTo>
                    <a:pt x="695399" y="146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728906" y="2157005"/>
              <a:ext cx="974725" cy="443230"/>
            </a:xfrm>
            <a:custGeom>
              <a:avLst/>
              <a:gdLst/>
              <a:ahLst/>
              <a:cxnLst/>
              <a:rect l="l" t="t" r="r" b="b"/>
              <a:pathLst>
                <a:path w="974725" h="443230">
                  <a:moveTo>
                    <a:pt x="279167" y="296631"/>
                  </a:moveTo>
                  <a:lnTo>
                    <a:pt x="974567" y="296631"/>
                  </a:lnTo>
                  <a:lnTo>
                    <a:pt x="974567" y="442731"/>
                  </a:lnTo>
                  <a:lnTo>
                    <a:pt x="279167" y="442731"/>
                  </a:lnTo>
                  <a:lnTo>
                    <a:pt x="279167" y="296631"/>
                  </a:lnTo>
                  <a:close/>
                </a:path>
                <a:path w="974725" h="443230">
                  <a:moveTo>
                    <a:pt x="0" y="0"/>
                  </a:moveTo>
                  <a:lnTo>
                    <a:pt x="278399" y="0"/>
                  </a:lnTo>
                  <a:lnTo>
                    <a:pt x="278399" y="161699"/>
                  </a:lnTo>
                  <a:lnTo>
                    <a:pt x="0" y="161699"/>
                  </a:lnTo>
                  <a:lnTo>
                    <a:pt x="0" y="0"/>
                  </a:lnTo>
                  <a:close/>
                </a:path>
                <a:path w="974725" h="443230">
                  <a:moveTo>
                    <a:pt x="279167" y="0"/>
                  </a:moveTo>
                  <a:lnTo>
                    <a:pt x="974567" y="0"/>
                  </a:lnTo>
                  <a:lnTo>
                    <a:pt x="974567" y="161699"/>
                  </a:lnTo>
                  <a:lnTo>
                    <a:pt x="279167" y="161699"/>
                  </a:lnTo>
                  <a:lnTo>
                    <a:pt x="279167" y="0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728906" y="1862797"/>
              <a:ext cx="974725" cy="146685"/>
            </a:xfrm>
            <a:custGeom>
              <a:avLst/>
              <a:gdLst/>
              <a:ahLst/>
              <a:cxnLst/>
              <a:rect l="l" t="t" r="r" b="b"/>
              <a:pathLst>
                <a:path w="974725" h="146685">
                  <a:moveTo>
                    <a:pt x="974700" y="146099"/>
                  </a:moveTo>
                  <a:lnTo>
                    <a:pt x="0" y="146099"/>
                  </a:lnTo>
                  <a:lnTo>
                    <a:pt x="0" y="0"/>
                  </a:lnTo>
                  <a:lnTo>
                    <a:pt x="974700" y="0"/>
                  </a:lnTo>
                  <a:lnTo>
                    <a:pt x="974700" y="146099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728906" y="2013687"/>
              <a:ext cx="278765" cy="146685"/>
            </a:xfrm>
            <a:custGeom>
              <a:avLst/>
              <a:gdLst/>
              <a:ahLst/>
              <a:cxnLst/>
              <a:rect l="l" t="t" r="r" b="b"/>
              <a:pathLst>
                <a:path w="278764" h="146685">
                  <a:moveTo>
                    <a:pt x="278399" y="146099"/>
                  </a:moveTo>
                  <a:lnTo>
                    <a:pt x="0" y="146099"/>
                  </a:lnTo>
                  <a:lnTo>
                    <a:pt x="0" y="0"/>
                  </a:lnTo>
                  <a:lnTo>
                    <a:pt x="278399" y="0"/>
                  </a:lnTo>
                  <a:lnTo>
                    <a:pt x="278399" y="146099"/>
                  </a:lnTo>
                  <a:close/>
                </a:path>
              </a:pathLst>
            </a:custGeom>
            <a:solidFill>
              <a:srgbClr val="0070C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728906" y="2013687"/>
              <a:ext cx="278765" cy="146685"/>
            </a:xfrm>
            <a:custGeom>
              <a:avLst/>
              <a:gdLst/>
              <a:ahLst/>
              <a:cxnLst/>
              <a:rect l="l" t="t" r="r" b="b"/>
              <a:pathLst>
                <a:path w="278764" h="146685">
                  <a:moveTo>
                    <a:pt x="0" y="0"/>
                  </a:moveTo>
                  <a:lnTo>
                    <a:pt x="278399" y="0"/>
                  </a:lnTo>
                  <a:lnTo>
                    <a:pt x="278399" y="146099"/>
                  </a:lnTo>
                  <a:lnTo>
                    <a:pt x="0" y="146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008074" y="2013687"/>
              <a:ext cx="695960" cy="146685"/>
            </a:xfrm>
            <a:custGeom>
              <a:avLst/>
              <a:gdLst/>
              <a:ahLst/>
              <a:cxnLst/>
              <a:rect l="l" t="t" r="r" b="b"/>
              <a:pathLst>
                <a:path w="695960" h="146685">
                  <a:moveTo>
                    <a:pt x="695399" y="146099"/>
                  </a:moveTo>
                  <a:lnTo>
                    <a:pt x="0" y="146099"/>
                  </a:lnTo>
                  <a:lnTo>
                    <a:pt x="0" y="0"/>
                  </a:lnTo>
                  <a:lnTo>
                    <a:pt x="695399" y="0"/>
                  </a:lnTo>
                  <a:lnTo>
                    <a:pt x="695399" y="146099"/>
                  </a:lnTo>
                  <a:close/>
                </a:path>
              </a:pathLst>
            </a:custGeom>
            <a:solidFill>
              <a:srgbClr val="0070C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008074" y="2013687"/>
              <a:ext cx="695960" cy="146685"/>
            </a:xfrm>
            <a:custGeom>
              <a:avLst/>
              <a:gdLst/>
              <a:ahLst/>
              <a:cxnLst/>
              <a:rect l="l" t="t" r="r" b="b"/>
              <a:pathLst>
                <a:path w="695960" h="146685">
                  <a:moveTo>
                    <a:pt x="0" y="0"/>
                  </a:moveTo>
                  <a:lnTo>
                    <a:pt x="695399" y="0"/>
                  </a:lnTo>
                  <a:lnTo>
                    <a:pt x="695399" y="146099"/>
                  </a:lnTo>
                  <a:lnTo>
                    <a:pt x="0" y="146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728899" y="2773718"/>
              <a:ext cx="1102995" cy="144145"/>
            </a:xfrm>
            <a:custGeom>
              <a:avLst/>
              <a:gdLst/>
              <a:ahLst/>
              <a:cxnLst/>
              <a:rect l="l" t="t" r="r" b="b"/>
              <a:pathLst>
                <a:path w="1102995" h="144144">
                  <a:moveTo>
                    <a:pt x="278396" y="0"/>
                  </a:moveTo>
                  <a:lnTo>
                    <a:pt x="0" y="0"/>
                  </a:lnTo>
                  <a:lnTo>
                    <a:pt x="0" y="143738"/>
                  </a:lnTo>
                  <a:lnTo>
                    <a:pt x="278396" y="143738"/>
                  </a:lnTo>
                  <a:lnTo>
                    <a:pt x="278396" y="0"/>
                  </a:lnTo>
                  <a:close/>
                </a:path>
                <a:path w="1102995" h="144144">
                  <a:moveTo>
                    <a:pt x="1102372" y="0"/>
                  </a:moveTo>
                  <a:lnTo>
                    <a:pt x="279171" y="0"/>
                  </a:lnTo>
                  <a:lnTo>
                    <a:pt x="279171" y="143738"/>
                  </a:lnTo>
                  <a:lnTo>
                    <a:pt x="1102372" y="143738"/>
                  </a:lnTo>
                  <a:lnTo>
                    <a:pt x="1102372" y="0"/>
                  </a:lnTo>
                  <a:close/>
                </a:path>
              </a:pathLst>
            </a:custGeom>
            <a:solidFill>
              <a:srgbClr val="0070C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008073" y="2771353"/>
              <a:ext cx="823594" cy="146685"/>
            </a:xfrm>
            <a:custGeom>
              <a:avLst/>
              <a:gdLst/>
              <a:ahLst/>
              <a:cxnLst/>
              <a:rect l="l" t="t" r="r" b="b"/>
              <a:pathLst>
                <a:path w="823595" h="146685">
                  <a:moveTo>
                    <a:pt x="0" y="0"/>
                  </a:moveTo>
                  <a:lnTo>
                    <a:pt x="823199" y="0"/>
                  </a:lnTo>
                  <a:lnTo>
                    <a:pt x="823199" y="146099"/>
                  </a:lnTo>
                  <a:lnTo>
                    <a:pt x="0" y="146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839334" y="2773707"/>
              <a:ext cx="480695" cy="144145"/>
            </a:xfrm>
            <a:custGeom>
              <a:avLst/>
              <a:gdLst/>
              <a:ahLst/>
              <a:cxnLst/>
              <a:rect l="l" t="t" r="r" b="b"/>
              <a:pathLst>
                <a:path w="480695" h="144144">
                  <a:moveTo>
                    <a:pt x="0" y="143746"/>
                  </a:moveTo>
                  <a:lnTo>
                    <a:pt x="480299" y="143746"/>
                  </a:lnTo>
                  <a:lnTo>
                    <a:pt x="480299" y="0"/>
                  </a:lnTo>
                  <a:lnTo>
                    <a:pt x="0" y="0"/>
                  </a:lnTo>
                  <a:lnTo>
                    <a:pt x="0" y="143746"/>
                  </a:lnTo>
                  <a:close/>
                </a:path>
              </a:pathLst>
            </a:custGeom>
            <a:solidFill>
              <a:srgbClr val="0070C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933621" y="2791063"/>
            <a:ext cx="29210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dirty="0">
                <a:latin typeface="Courier New"/>
                <a:cs typeface="Courier New"/>
              </a:rPr>
              <a:t>Company</a:t>
            </a:r>
            <a:endParaRPr sz="500">
              <a:latin typeface="Courier New"/>
              <a:cs typeface="Courier New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724143" y="2622844"/>
            <a:ext cx="1600200" cy="454025"/>
            <a:chOff x="2724143" y="2622844"/>
            <a:chExt cx="1600200" cy="454025"/>
          </a:xfrm>
        </p:grpSpPr>
        <p:sp>
          <p:nvSpPr>
            <p:cNvPr id="54" name="object 54"/>
            <p:cNvSpPr/>
            <p:nvPr/>
          </p:nvSpPr>
          <p:spPr>
            <a:xfrm>
              <a:off x="2728905" y="2627607"/>
              <a:ext cx="1590675" cy="146685"/>
            </a:xfrm>
            <a:custGeom>
              <a:avLst/>
              <a:gdLst/>
              <a:ahLst/>
              <a:cxnLst/>
              <a:rect l="l" t="t" r="r" b="b"/>
              <a:pathLst>
                <a:path w="1590675" h="146685">
                  <a:moveTo>
                    <a:pt x="1590599" y="146099"/>
                  </a:moveTo>
                  <a:lnTo>
                    <a:pt x="0" y="146099"/>
                  </a:lnTo>
                  <a:lnTo>
                    <a:pt x="0" y="0"/>
                  </a:lnTo>
                  <a:lnTo>
                    <a:pt x="1590599" y="0"/>
                  </a:lnTo>
                  <a:lnTo>
                    <a:pt x="1590599" y="146099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728905" y="2627607"/>
              <a:ext cx="1590675" cy="146685"/>
            </a:xfrm>
            <a:custGeom>
              <a:avLst/>
              <a:gdLst/>
              <a:ahLst/>
              <a:cxnLst/>
              <a:rect l="l" t="t" r="r" b="b"/>
              <a:pathLst>
                <a:path w="1590675" h="146685">
                  <a:moveTo>
                    <a:pt x="0" y="0"/>
                  </a:moveTo>
                  <a:lnTo>
                    <a:pt x="1590599" y="0"/>
                  </a:lnTo>
                  <a:lnTo>
                    <a:pt x="1590599" y="146099"/>
                  </a:lnTo>
                  <a:lnTo>
                    <a:pt x="0" y="146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728906" y="2925817"/>
              <a:ext cx="278765" cy="146685"/>
            </a:xfrm>
            <a:custGeom>
              <a:avLst/>
              <a:gdLst/>
              <a:ahLst/>
              <a:cxnLst/>
              <a:rect l="l" t="t" r="r" b="b"/>
              <a:pathLst>
                <a:path w="278764" h="146685">
                  <a:moveTo>
                    <a:pt x="0" y="0"/>
                  </a:moveTo>
                  <a:lnTo>
                    <a:pt x="278399" y="0"/>
                  </a:lnTo>
                  <a:lnTo>
                    <a:pt x="278399" y="146099"/>
                  </a:lnTo>
                  <a:lnTo>
                    <a:pt x="0" y="146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2835400" y="2945527"/>
            <a:ext cx="6350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latin typeface="Courier New"/>
                <a:cs typeface="Courier New"/>
              </a:rPr>
              <a:t>1</a:t>
            </a:r>
            <a:endParaRPr sz="500">
              <a:latin typeface="Courier New"/>
              <a:cs typeface="Courier New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008073" y="2925817"/>
            <a:ext cx="823594" cy="146685"/>
          </a:xfrm>
          <a:custGeom>
            <a:avLst/>
            <a:gdLst/>
            <a:ahLst/>
            <a:cxnLst/>
            <a:rect l="l" t="t" r="r" b="b"/>
            <a:pathLst>
              <a:path w="823595" h="146685">
                <a:moveTo>
                  <a:pt x="0" y="0"/>
                </a:moveTo>
                <a:lnTo>
                  <a:pt x="823199" y="0"/>
                </a:lnTo>
                <a:lnTo>
                  <a:pt x="823199" y="146099"/>
                </a:lnTo>
                <a:lnTo>
                  <a:pt x="0" y="146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026864" y="2945527"/>
            <a:ext cx="74930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latin typeface="Courier New"/>
                <a:cs typeface="Courier New"/>
              </a:rPr>
              <a:t>Solutions</a:t>
            </a:r>
            <a:r>
              <a:rPr sz="500" spc="-70" dirty="0">
                <a:latin typeface="Courier New"/>
                <a:cs typeface="Courier New"/>
              </a:rPr>
              <a:t> </a:t>
            </a:r>
            <a:r>
              <a:rPr sz="500" dirty="0">
                <a:latin typeface="Courier New"/>
                <a:cs typeface="Courier New"/>
              </a:rPr>
              <a:t>Architect</a:t>
            </a:r>
            <a:endParaRPr sz="500">
              <a:latin typeface="Courier New"/>
              <a:cs typeface="Courier New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839334" y="2925817"/>
            <a:ext cx="480695" cy="146685"/>
          </a:xfrm>
          <a:custGeom>
            <a:avLst/>
            <a:gdLst/>
            <a:ahLst/>
            <a:cxnLst/>
            <a:rect l="l" t="t" r="r" b="b"/>
            <a:pathLst>
              <a:path w="480695" h="146685">
                <a:moveTo>
                  <a:pt x="0" y="0"/>
                </a:moveTo>
                <a:lnTo>
                  <a:pt x="480299" y="0"/>
                </a:lnTo>
                <a:lnTo>
                  <a:pt x="480299" y="146099"/>
                </a:lnTo>
                <a:lnTo>
                  <a:pt x="0" y="146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3866727" y="2945527"/>
            <a:ext cx="40640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latin typeface="Courier New"/>
                <a:cs typeface="Courier New"/>
              </a:rPr>
              <a:t>AppMa</a:t>
            </a:r>
            <a:r>
              <a:rPr sz="500" dirty="0">
                <a:latin typeface="Courier New"/>
                <a:cs typeface="Courier New"/>
              </a:rPr>
              <a:t>x</a:t>
            </a:r>
            <a:r>
              <a:rPr sz="500" spc="-5" dirty="0">
                <a:latin typeface="Courier New"/>
                <a:cs typeface="Courier New"/>
              </a:rPr>
              <a:t> </a:t>
            </a:r>
            <a:r>
              <a:rPr sz="500" dirty="0">
                <a:latin typeface="Courier New"/>
                <a:cs typeface="Courier New"/>
              </a:rPr>
              <a:t>Inc</a:t>
            </a:r>
            <a:endParaRPr sz="500">
              <a:latin typeface="Courier New"/>
              <a:cs typeface="Courier New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728906" y="3083851"/>
            <a:ext cx="278765" cy="146685"/>
          </a:xfrm>
          <a:custGeom>
            <a:avLst/>
            <a:gdLst/>
            <a:ahLst/>
            <a:cxnLst/>
            <a:rect l="l" t="t" r="r" b="b"/>
            <a:pathLst>
              <a:path w="278764" h="146685">
                <a:moveTo>
                  <a:pt x="0" y="0"/>
                </a:moveTo>
                <a:lnTo>
                  <a:pt x="278399" y="0"/>
                </a:lnTo>
                <a:lnTo>
                  <a:pt x="278399" y="146099"/>
                </a:lnTo>
                <a:lnTo>
                  <a:pt x="0" y="146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2835400" y="3103561"/>
            <a:ext cx="6350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latin typeface="Courier New"/>
                <a:cs typeface="Courier New"/>
              </a:rPr>
              <a:t>1</a:t>
            </a:r>
            <a:endParaRPr sz="500">
              <a:latin typeface="Courier New"/>
              <a:cs typeface="Courier New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008072" y="3083851"/>
            <a:ext cx="823594" cy="146685"/>
          </a:xfrm>
          <a:custGeom>
            <a:avLst/>
            <a:gdLst/>
            <a:ahLst/>
            <a:cxnLst/>
            <a:rect l="l" t="t" r="r" b="b"/>
            <a:pathLst>
              <a:path w="823595" h="146685">
                <a:moveTo>
                  <a:pt x="0" y="0"/>
                </a:moveTo>
                <a:lnTo>
                  <a:pt x="823199" y="0"/>
                </a:lnTo>
                <a:lnTo>
                  <a:pt x="823199" y="146099"/>
                </a:lnTo>
                <a:lnTo>
                  <a:pt x="0" y="146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046869" y="3103561"/>
            <a:ext cx="71120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latin typeface="Courier New"/>
                <a:cs typeface="Courier New"/>
              </a:rPr>
              <a:t>Solutions</a:t>
            </a:r>
            <a:r>
              <a:rPr sz="500" spc="-70" dirty="0">
                <a:latin typeface="Courier New"/>
                <a:cs typeface="Courier New"/>
              </a:rPr>
              <a:t> </a:t>
            </a:r>
            <a:r>
              <a:rPr sz="500" dirty="0">
                <a:latin typeface="Courier New"/>
                <a:cs typeface="Courier New"/>
              </a:rPr>
              <a:t>Engineer</a:t>
            </a:r>
            <a:endParaRPr sz="500">
              <a:latin typeface="Courier New"/>
              <a:cs typeface="Courier New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839334" y="3083851"/>
            <a:ext cx="480695" cy="146685"/>
          </a:xfrm>
          <a:custGeom>
            <a:avLst/>
            <a:gdLst/>
            <a:ahLst/>
            <a:cxnLst/>
            <a:rect l="l" t="t" r="r" b="b"/>
            <a:pathLst>
              <a:path w="480695" h="146685">
                <a:moveTo>
                  <a:pt x="0" y="0"/>
                </a:moveTo>
                <a:lnTo>
                  <a:pt x="480299" y="0"/>
                </a:lnTo>
                <a:lnTo>
                  <a:pt x="480299" y="146099"/>
                </a:lnTo>
                <a:lnTo>
                  <a:pt x="0" y="146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3886733" y="3103561"/>
            <a:ext cx="36830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latin typeface="Courier New"/>
                <a:cs typeface="Courier New"/>
              </a:rPr>
              <a:t>Couchbase</a:t>
            </a:r>
            <a:endParaRPr sz="500">
              <a:latin typeface="Courier New"/>
              <a:cs typeface="Courier New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741266" y="1882507"/>
            <a:ext cx="818515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100"/>
              </a:spcBef>
            </a:pPr>
            <a:r>
              <a:rPr sz="500" b="1" spc="-5" dirty="0">
                <a:solidFill>
                  <a:srgbClr val="FFFFFF"/>
                </a:solidFill>
                <a:latin typeface="Arial"/>
                <a:cs typeface="Arial"/>
              </a:rPr>
              <a:t>USER_SKILLS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tabLst>
                <a:tab pos="411480" algn="l"/>
              </a:tabLst>
            </a:pPr>
            <a:r>
              <a:rPr sz="500" b="1" dirty="0">
                <a:latin typeface="Courier New"/>
                <a:cs typeface="Courier New"/>
              </a:rPr>
              <a:t>UserID	</a:t>
            </a:r>
            <a:r>
              <a:rPr sz="500" b="1" spc="-5" dirty="0">
                <a:latin typeface="Courier New"/>
                <a:cs typeface="Courier New"/>
              </a:rPr>
              <a:t>Skill</a:t>
            </a:r>
            <a:r>
              <a:rPr sz="500" b="1" spc="-70" dirty="0">
                <a:latin typeface="Courier New"/>
                <a:cs typeface="Courier New"/>
              </a:rPr>
              <a:t> </a:t>
            </a:r>
            <a:r>
              <a:rPr sz="500" b="1" dirty="0">
                <a:latin typeface="Courier New"/>
                <a:cs typeface="Courier New"/>
              </a:rPr>
              <a:t>Name</a:t>
            </a:r>
            <a:endParaRPr sz="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50">
              <a:latin typeface="Courier New"/>
              <a:cs typeface="Courier New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  <a:tabLst>
                <a:tab pos="545465" algn="l"/>
              </a:tabLst>
            </a:pPr>
            <a:r>
              <a:rPr sz="600" dirty="0">
                <a:latin typeface="Courier New"/>
                <a:cs typeface="Courier New"/>
              </a:rPr>
              <a:t>1	</a:t>
            </a:r>
            <a:r>
              <a:rPr sz="600" spc="-5" dirty="0">
                <a:latin typeface="Courier New"/>
                <a:cs typeface="Courier New"/>
              </a:rPr>
              <a:t>SQL</a:t>
            </a:r>
            <a:endParaRPr sz="600">
              <a:latin typeface="Courier New"/>
              <a:cs typeface="Courier New"/>
            </a:endParaRPr>
          </a:p>
          <a:p>
            <a:pPr marL="106680">
              <a:lnSpc>
                <a:spcPct val="100000"/>
              </a:lnSpc>
              <a:spcBef>
                <a:spcPts val="595"/>
              </a:spcBef>
              <a:tabLst>
                <a:tab pos="414020" algn="l"/>
              </a:tabLst>
            </a:pPr>
            <a:r>
              <a:rPr sz="500" dirty="0">
                <a:latin typeface="Courier New"/>
                <a:cs typeface="Courier New"/>
              </a:rPr>
              <a:t>1	JavaScript</a:t>
            </a:r>
            <a:endParaRPr sz="500">
              <a:latin typeface="Courier New"/>
              <a:cs typeface="Courier New"/>
            </a:endParaRPr>
          </a:p>
          <a:p>
            <a:pPr marL="106680">
              <a:lnSpc>
                <a:spcPct val="100000"/>
              </a:lnSpc>
              <a:spcBef>
                <a:spcPts val="420"/>
              </a:spcBef>
              <a:tabLst>
                <a:tab pos="514350" algn="l"/>
              </a:tabLst>
            </a:pPr>
            <a:r>
              <a:rPr sz="500" dirty="0">
                <a:latin typeface="Courier New"/>
                <a:cs typeface="Courier New"/>
              </a:rPr>
              <a:t>1	NoSQL</a:t>
            </a:r>
            <a:endParaRPr sz="500">
              <a:latin typeface="Courier New"/>
              <a:cs typeface="Courier New"/>
            </a:endParaRPr>
          </a:p>
          <a:p>
            <a:pPr marL="106680">
              <a:lnSpc>
                <a:spcPct val="100000"/>
              </a:lnSpc>
              <a:spcBef>
                <a:spcPts val="35"/>
              </a:spcBef>
            </a:pPr>
            <a:r>
              <a:rPr sz="50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500">
              <a:latin typeface="Courier New"/>
              <a:cs typeface="Courier New"/>
            </a:endParaRPr>
          </a:p>
          <a:p>
            <a:pPr marL="53975">
              <a:lnSpc>
                <a:spcPct val="100000"/>
              </a:lnSpc>
              <a:spcBef>
                <a:spcPts val="135"/>
              </a:spcBef>
            </a:pPr>
            <a:r>
              <a:rPr sz="500" b="1" spc="-5" dirty="0">
                <a:solidFill>
                  <a:srgbClr val="FFFFFF"/>
                </a:solidFill>
                <a:latin typeface="Arial"/>
                <a:cs typeface="Arial"/>
              </a:rPr>
              <a:t>USER_EXPERIENCE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50">
              <a:latin typeface="Arial"/>
              <a:cs typeface="Arial"/>
            </a:endParaRPr>
          </a:p>
          <a:p>
            <a:pPr marL="25400" algn="ctr">
              <a:lnSpc>
                <a:spcPct val="100000"/>
              </a:lnSpc>
              <a:tabLst>
                <a:tab pos="538480" algn="l"/>
              </a:tabLst>
            </a:pPr>
            <a:r>
              <a:rPr sz="500" b="1" dirty="0">
                <a:latin typeface="Courier New"/>
                <a:cs typeface="Courier New"/>
              </a:rPr>
              <a:t>ID	Role</a:t>
            </a:r>
            <a:endParaRPr sz="500">
              <a:latin typeface="Courier New"/>
              <a:cs typeface="Courier New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3712631" y="1737678"/>
            <a:ext cx="1144270" cy="1435735"/>
            <a:chOff x="3712631" y="1737678"/>
            <a:chExt cx="1144270" cy="1435735"/>
          </a:xfrm>
        </p:grpSpPr>
        <p:sp>
          <p:nvSpPr>
            <p:cNvPr id="70" name="object 70"/>
            <p:cNvSpPr/>
            <p:nvPr/>
          </p:nvSpPr>
          <p:spPr>
            <a:xfrm>
              <a:off x="4180186" y="1758172"/>
              <a:ext cx="628650" cy="67310"/>
            </a:xfrm>
            <a:custGeom>
              <a:avLst/>
              <a:gdLst/>
              <a:ahLst/>
              <a:cxnLst/>
              <a:rect l="l" t="t" r="r" b="b"/>
              <a:pathLst>
                <a:path w="628650" h="67310">
                  <a:moveTo>
                    <a:pt x="0" y="0"/>
                  </a:moveTo>
                  <a:lnTo>
                    <a:pt x="38090" y="1093"/>
                  </a:lnTo>
                  <a:lnTo>
                    <a:pt x="92518" y="3878"/>
                  </a:lnTo>
                  <a:lnTo>
                    <a:pt x="140963" y="7760"/>
                  </a:lnTo>
                  <a:lnTo>
                    <a:pt x="204794" y="15205"/>
                  </a:lnTo>
                  <a:lnTo>
                    <a:pt x="243043" y="20957"/>
                  </a:lnTo>
                  <a:lnTo>
                    <a:pt x="314103" y="33460"/>
                  </a:lnTo>
                  <a:lnTo>
                    <a:pt x="349089" y="39811"/>
                  </a:lnTo>
                  <a:lnTo>
                    <a:pt x="385162" y="45963"/>
                  </a:lnTo>
                  <a:lnTo>
                    <a:pt x="423411" y="51715"/>
                  </a:lnTo>
                  <a:lnTo>
                    <a:pt x="464923" y="56869"/>
                  </a:lnTo>
                  <a:lnTo>
                    <a:pt x="510785" y="61225"/>
                  </a:lnTo>
                  <a:lnTo>
                    <a:pt x="562086" y="64584"/>
                  </a:lnTo>
                  <a:lnTo>
                    <a:pt x="604785" y="66328"/>
                  </a:lnTo>
                  <a:lnTo>
                    <a:pt x="619912" y="66745"/>
                  </a:lnTo>
                  <a:lnTo>
                    <a:pt x="628206" y="66920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136963" y="174244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060" y="31463"/>
                  </a:moveTo>
                  <a:lnTo>
                    <a:pt x="0" y="15285"/>
                  </a:lnTo>
                  <a:lnTo>
                    <a:pt x="43385" y="0"/>
                  </a:lnTo>
                  <a:lnTo>
                    <a:pt x="43060" y="3146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136963" y="174244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385" y="0"/>
                  </a:moveTo>
                  <a:lnTo>
                    <a:pt x="0" y="15285"/>
                  </a:lnTo>
                  <a:lnTo>
                    <a:pt x="43060" y="31463"/>
                  </a:lnTo>
                  <a:lnTo>
                    <a:pt x="43385" y="0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808229" y="180936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3"/>
                  </a:moveTo>
                  <a:lnTo>
                    <a:pt x="324" y="0"/>
                  </a:lnTo>
                  <a:lnTo>
                    <a:pt x="43385" y="16177"/>
                  </a:lnTo>
                  <a:lnTo>
                    <a:pt x="0" y="3146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808229" y="180936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3"/>
                  </a:moveTo>
                  <a:lnTo>
                    <a:pt x="43385" y="16177"/>
                  </a:lnTo>
                  <a:lnTo>
                    <a:pt x="324" y="0"/>
                  </a:lnTo>
                  <a:lnTo>
                    <a:pt x="0" y="31463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760614" y="1932311"/>
              <a:ext cx="1042669" cy="304800"/>
            </a:xfrm>
            <a:custGeom>
              <a:avLst/>
              <a:gdLst/>
              <a:ahLst/>
              <a:cxnLst/>
              <a:rect l="l" t="t" r="r" b="b"/>
              <a:pathLst>
                <a:path w="1042670" h="304800">
                  <a:moveTo>
                    <a:pt x="0" y="304487"/>
                  </a:moveTo>
                  <a:lnTo>
                    <a:pt x="44813" y="302100"/>
                  </a:lnTo>
                  <a:lnTo>
                    <a:pt x="91236" y="297965"/>
                  </a:lnTo>
                  <a:lnTo>
                    <a:pt x="134906" y="292369"/>
                  </a:lnTo>
                  <a:lnTo>
                    <a:pt x="176034" y="285427"/>
                  </a:lnTo>
                  <a:lnTo>
                    <a:pt x="214831" y="277249"/>
                  </a:lnTo>
                  <a:lnTo>
                    <a:pt x="286284" y="257637"/>
                  </a:lnTo>
                  <a:lnTo>
                    <a:pt x="338485" y="239318"/>
                  </a:lnTo>
                  <a:lnTo>
                    <a:pt x="387215" y="219159"/>
                  </a:lnTo>
                  <a:lnTo>
                    <a:pt x="433342" y="197620"/>
                  </a:lnTo>
                  <a:lnTo>
                    <a:pt x="477734" y="175162"/>
                  </a:lnTo>
                  <a:lnTo>
                    <a:pt x="521259" y="152243"/>
                  </a:lnTo>
                  <a:lnTo>
                    <a:pt x="564784" y="129325"/>
                  </a:lnTo>
                  <a:lnTo>
                    <a:pt x="609176" y="106867"/>
                  </a:lnTo>
                  <a:lnTo>
                    <a:pt x="655303" y="85328"/>
                  </a:lnTo>
                  <a:lnTo>
                    <a:pt x="704033" y="65169"/>
                  </a:lnTo>
                  <a:lnTo>
                    <a:pt x="756234" y="46850"/>
                  </a:lnTo>
                  <a:lnTo>
                    <a:pt x="827687" y="27238"/>
                  </a:lnTo>
                  <a:lnTo>
                    <a:pt x="866484" y="19060"/>
                  </a:lnTo>
                  <a:lnTo>
                    <a:pt x="907612" y="12118"/>
                  </a:lnTo>
                  <a:lnTo>
                    <a:pt x="951282" y="6522"/>
                  </a:lnTo>
                  <a:lnTo>
                    <a:pt x="997705" y="2387"/>
                  </a:lnTo>
                  <a:lnTo>
                    <a:pt x="1034457" y="310"/>
                  </a:lnTo>
                  <a:lnTo>
                    <a:pt x="1042519" y="0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717396" y="22210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508" y="31460"/>
                  </a:moveTo>
                  <a:lnTo>
                    <a:pt x="0" y="16528"/>
                  </a:lnTo>
                  <a:lnTo>
                    <a:pt x="42927" y="0"/>
                  </a:lnTo>
                  <a:lnTo>
                    <a:pt x="43508" y="3146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717396" y="22210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2927" y="0"/>
                  </a:moveTo>
                  <a:lnTo>
                    <a:pt x="0" y="16528"/>
                  </a:lnTo>
                  <a:lnTo>
                    <a:pt x="43508" y="31460"/>
                  </a:lnTo>
                  <a:lnTo>
                    <a:pt x="42927" y="0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802843" y="191658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581" y="31460"/>
                  </a:moveTo>
                  <a:lnTo>
                    <a:pt x="0" y="0"/>
                  </a:lnTo>
                  <a:lnTo>
                    <a:pt x="43508" y="14931"/>
                  </a:lnTo>
                  <a:lnTo>
                    <a:pt x="581" y="3146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802843" y="191658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581" y="31460"/>
                  </a:moveTo>
                  <a:lnTo>
                    <a:pt x="43508" y="14931"/>
                  </a:lnTo>
                  <a:lnTo>
                    <a:pt x="0" y="0"/>
                  </a:lnTo>
                  <a:lnTo>
                    <a:pt x="581" y="31460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760607" y="1993313"/>
              <a:ext cx="1046480" cy="402590"/>
            </a:xfrm>
            <a:custGeom>
              <a:avLst/>
              <a:gdLst/>
              <a:ahLst/>
              <a:cxnLst/>
              <a:rect l="l" t="t" r="r" b="b"/>
              <a:pathLst>
                <a:path w="1046479" h="402589">
                  <a:moveTo>
                    <a:pt x="0" y="402528"/>
                  </a:moveTo>
                  <a:lnTo>
                    <a:pt x="45164" y="399362"/>
                  </a:lnTo>
                  <a:lnTo>
                    <a:pt x="91744" y="393895"/>
                  </a:lnTo>
                  <a:lnTo>
                    <a:pt x="135560" y="386498"/>
                  </a:lnTo>
                  <a:lnTo>
                    <a:pt x="176827" y="377321"/>
                  </a:lnTo>
                  <a:lnTo>
                    <a:pt x="215755" y="366510"/>
                  </a:lnTo>
                  <a:lnTo>
                    <a:pt x="252559" y="354216"/>
                  </a:lnTo>
                  <a:lnTo>
                    <a:pt x="339826" y="316369"/>
                  </a:lnTo>
                  <a:lnTo>
                    <a:pt x="388720" y="289720"/>
                  </a:lnTo>
                  <a:lnTo>
                    <a:pt x="435003" y="261248"/>
                  </a:lnTo>
                  <a:lnTo>
                    <a:pt x="479545" y="231560"/>
                  </a:lnTo>
                  <a:lnTo>
                    <a:pt x="523216" y="201264"/>
                  </a:lnTo>
                  <a:lnTo>
                    <a:pt x="566888" y="170968"/>
                  </a:lnTo>
                  <a:lnTo>
                    <a:pt x="611429" y="141279"/>
                  </a:lnTo>
                  <a:lnTo>
                    <a:pt x="657712" y="112807"/>
                  </a:lnTo>
                  <a:lnTo>
                    <a:pt x="706607" y="86158"/>
                  </a:lnTo>
                  <a:lnTo>
                    <a:pt x="758983" y="61942"/>
                  </a:lnTo>
                  <a:lnTo>
                    <a:pt x="830677" y="36017"/>
                  </a:lnTo>
                  <a:lnTo>
                    <a:pt x="869606" y="25207"/>
                  </a:lnTo>
                  <a:lnTo>
                    <a:pt x="910872" y="16029"/>
                  </a:lnTo>
                  <a:lnTo>
                    <a:pt x="954689" y="8632"/>
                  </a:lnTo>
                  <a:lnTo>
                    <a:pt x="1001268" y="3165"/>
                  </a:lnTo>
                  <a:lnTo>
                    <a:pt x="1038144" y="421"/>
                  </a:lnTo>
                  <a:lnTo>
                    <a:pt x="1046433" y="0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717395" y="238011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594" y="31456"/>
                  </a:moveTo>
                  <a:lnTo>
                    <a:pt x="0" y="16776"/>
                  </a:lnTo>
                  <a:lnTo>
                    <a:pt x="42830" y="0"/>
                  </a:lnTo>
                  <a:lnTo>
                    <a:pt x="43594" y="31456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717395" y="238011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2830" y="0"/>
                  </a:moveTo>
                  <a:lnTo>
                    <a:pt x="0" y="16776"/>
                  </a:lnTo>
                  <a:lnTo>
                    <a:pt x="43594" y="31456"/>
                  </a:lnTo>
                  <a:lnTo>
                    <a:pt x="42830" y="0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806659" y="197758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763" y="31456"/>
                  </a:moveTo>
                  <a:lnTo>
                    <a:pt x="0" y="0"/>
                  </a:lnTo>
                  <a:lnTo>
                    <a:pt x="43594" y="14680"/>
                  </a:lnTo>
                  <a:lnTo>
                    <a:pt x="763" y="31456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806659" y="197758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763" y="31456"/>
                  </a:moveTo>
                  <a:lnTo>
                    <a:pt x="43594" y="14680"/>
                  </a:lnTo>
                  <a:lnTo>
                    <a:pt x="0" y="0"/>
                  </a:lnTo>
                  <a:lnTo>
                    <a:pt x="763" y="31456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760602" y="2060268"/>
              <a:ext cx="1047750" cy="465455"/>
            </a:xfrm>
            <a:custGeom>
              <a:avLst/>
              <a:gdLst/>
              <a:ahLst/>
              <a:cxnLst/>
              <a:rect l="l" t="t" r="r" b="b"/>
              <a:pathLst>
                <a:path w="1047750" h="465455">
                  <a:moveTo>
                    <a:pt x="0" y="464836"/>
                  </a:moveTo>
                  <a:lnTo>
                    <a:pt x="2040" y="464723"/>
                  </a:lnTo>
                  <a:lnTo>
                    <a:pt x="4155" y="464599"/>
                  </a:lnTo>
                  <a:lnTo>
                    <a:pt x="6262" y="464468"/>
                  </a:lnTo>
                  <a:lnTo>
                    <a:pt x="8361" y="464331"/>
                  </a:lnTo>
                  <a:lnTo>
                    <a:pt x="12559" y="464057"/>
                  </a:lnTo>
                  <a:lnTo>
                    <a:pt x="68948" y="458295"/>
                  </a:lnTo>
                  <a:lnTo>
                    <a:pt x="114166" y="450846"/>
                  </a:lnTo>
                  <a:lnTo>
                    <a:pt x="177074" y="435711"/>
                  </a:lnTo>
                  <a:lnTo>
                    <a:pt x="216043" y="423228"/>
                  </a:lnTo>
                  <a:lnTo>
                    <a:pt x="252884" y="409032"/>
                  </a:lnTo>
                  <a:lnTo>
                    <a:pt x="287810" y="393293"/>
                  </a:lnTo>
                  <a:lnTo>
                    <a:pt x="331768" y="370204"/>
                  </a:lnTo>
                  <a:lnTo>
                    <a:pt x="373205" y="345084"/>
                  </a:lnTo>
                  <a:lnTo>
                    <a:pt x="412624" y="318340"/>
                  </a:lnTo>
                  <a:lnTo>
                    <a:pt x="450530" y="290376"/>
                  </a:lnTo>
                  <a:lnTo>
                    <a:pt x="487428" y="261600"/>
                  </a:lnTo>
                  <a:lnTo>
                    <a:pt x="523821" y="232418"/>
                  </a:lnTo>
                  <a:lnTo>
                    <a:pt x="560215" y="203235"/>
                  </a:lnTo>
                  <a:lnTo>
                    <a:pt x="597112" y="174459"/>
                  </a:lnTo>
                  <a:lnTo>
                    <a:pt x="635019" y="146496"/>
                  </a:lnTo>
                  <a:lnTo>
                    <a:pt x="674438" y="119751"/>
                  </a:lnTo>
                  <a:lnTo>
                    <a:pt x="715874" y="94631"/>
                  </a:lnTo>
                  <a:lnTo>
                    <a:pt x="759832" y="71543"/>
                  </a:lnTo>
                  <a:lnTo>
                    <a:pt x="794759" y="55804"/>
                  </a:lnTo>
                  <a:lnTo>
                    <a:pt x="831600" y="41607"/>
                  </a:lnTo>
                  <a:lnTo>
                    <a:pt x="870569" y="29124"/>
                  </a:lnTo>
                  <a:lnTo>
                    <a:pt x="911878" y="18527"/>
                  </a:lnTo>
                  <a:lnTo>
                    <a:pt x="955740" y="9986"/>
                  </a:lnTo>
                  <a:lnTo>
                    <a:pt x="1002367" y="3673"/>
                  </a:lnTo>
                  <a:lnTo>
                    <a:pt x="1039281" y="504"/>
                  </a:lnTo>
                  <a:lnTo>
                    <a:pt x="1041380" y="367"/>
                  </a:lnTo>
                  <a:lnTo>
                    <a:pt x="1043487" y="236"/>
                  </a:lnTo>
                  <a:lnTo>
                    <a:pt x="1045603" y="112"/>
                  </a:lnTo>
                  <a:lnTo>
                    <a:pt x="1047643" y="0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717393" y="250937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644" y="31453"/>
                  </a:moveTo>
                  <a:lnTo>
                    <a:pt x="0" y="16923"/>
                  </a:lnTo>
                  <a:lnTo>
                    <a:pt x="42773" y="0"/>
                  </a:lnTo>
                  <a:lnTo>
                    <a:pt x="43644" y="3145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717393" y="250937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2773" y="0"/>
                  </a:moveTo>
                  <a:lnTo>
                    <a:pt x="0" y="16923"/>
                  </a:lnTo>
                  <a:lnTo>
                    <a:pt x="43644" y="31453"/>
                  </a:lnTo>
                  <a:lnTo>
                    <a:pt x="42773" y="0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807810" y="20445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870" y="31453"/>
                  </a:moveTo>
                  <a:lnTo>
                    <a:pt x="0" y="0"/>
                  </a:lnTo>
                  <a:lnTo>
                    <a:pt x="43644" y="14530"/>
                  </a:lnTo>
                  <a:lnTo>
                    <a:pt x="870" y="3145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807810" y="20445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870" y="31453"/>
                  </a:moveTo>
                  <a:lnTo>
                    <a:pt x="43644" y="14530"/>
                  </a:lnTo>
                  <a:lnTo>
                    <a:pt x="0" y="0"/>
                  </a:lnTo>
                  <a:lnTo>
                    <a:pt x="870" y="31453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376235" y="2515669"/>
              <a:ext cx="427990" cy="475615"/>
            </a:xfrm>
            <a:custGeom>
              <a:avLst/>
              <a:gdLst/>
              <a:ahLst/>
              <a:cxnLst/>
              <a:rect l="l" t="t" r="r" b="b"/>
              <a:pathLst>
                <a:path w="427989" h="475614">
                  <a:moveTo>
                    <a:pt x="0" y="475296"/>
                  </a:moveTo>
                  <a:lnTo>
                    <a:pt x="52427" y="450975"/>
                  </a:lnTo>
                  <a:lnTo>
                    <a:pt x="87719" y="422979"/>
                  </a:lnTo>
                  <a:lnTo>
                    <a:pt x="134219" y="369295"/>
                  </a:lnTo>
                  <a:lnTo>
                    <a:pt x="162082" y="327810"/>
                  </a:lnTo>
                  <a:lnTo>
                    <a:pt x="188362" y="283448"/>
                  </a:lnTo>
                  <a:lnTo>
                    <a:pt x="213848" y="237647"/>
                  </a:lnTo>
                  <a:lnTo>
                    <a:pt x="239335" y="191847"/>
                  </a:lnTo>
                  <a:lnTo>
                    <a:pt x="265614" y="147485"/>
                  </a:lnTo>
                  <a:lnTo>
                    <a:pt x="293478" y="106000"/>
                  </a:lnTo>
                  <a:lnTo>
                    <a:pt x="323718" y="68832"/>
                  </a:lnTo>
                  <a:lnTo>
                    <a:pt x="357129" y="37419"/>
                  </a:lnTo>
                  <a:lnTo>
                    <a:pt x="394500" y="13199"/>
                  </a:lnTo>
                  <a:lnTo>
                    <a:pt x="425606" y="622"/>
                  </a:lnTo>
                  <a:lnTo>
                    <a:pt x="427697" y="0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333425" y="2975383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985" y="31163"/>
                  </a:moveTo>
                  <a:lnTo>
                    <a:pt x="0" y="21558"/>
                  </a:lnTo>
                  <a:lnTo>
                    <a:pt x="40634" y="0"/>
                  </a:lnTo>
                  <a:lnTo>
                    <a:pt x="44985" y="3116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333425" y="2975383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0634" y="0"/>
                  </a:moveTo>
                  <a:lnTo>
                    <a:pt x="0" y="21558"/>
                  </a:lnTo>
                  <a:lnTo>
                    <a:pt x="44985" y="31163"/>
                  </a:lnTo>
                  <a:lnTo>
                    <a:pt x="40634" y="0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801758" y="2500087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350" y="31163"/>
                  </a:moveTo>
                  <a:lnTo>
                    <a:pt x="0" y="0"/>
                  </a:lnTo>
                  <a:lnTo>
                    <a:pt x="44985" y="9605"/>
                  </a:lnTo>
                  <a:lnTo>
                    <a:pt x="4350" y="3116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801758" y="2500087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350" y="31163"/>
                  </a:moveTo>
                  <a:lnTo>
                    <a:pt x="44985" y="9605"/>
                  </a:lnTo>
                  <a:lnTo>
                    <a:pt x="0" y="0"/>
                  </a:lnTo>
                  <a:lnTo>
                    <a:pt x="4350" y="31163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376605" y="2879126"/>
              <a:ext cx="432434" cy="273685"/>
            </a:xfrm>
            <a:custGeom>
              <a:avLst/>
              <a:gdLst/>
              <a:ahLst/>
              <a:cxnLst/>
              <a:rect l="l" t="t" r="r" b="b"/>
              <a:pathLst>
                <a:path w="432435" h="273685">
                  <a:moveTo>
                    <a:pt x="0" y="273249"/>
                  </a:moveTo>
                  <a:lnTo>
                    <a:pt x="2275" y="272875"/>
                  </a:lnTo>
                  <a:lnTo>
                    <a:pt x="5926" y="272239"/>
                  </a:lnTo>
                  <a:lnTo>
                    <a:pt x="9521" y="271546"/>
                  </a:lnTo>
                  <a:lnTo>
                    <a:pt x="13061" y="270796"/>
                  </a:lnTo>
                  <a:lnTo>
                    <a:pt x="20143" y="269297"/>
                  </a:lnTo>
                  <a:lnTo>
                    <a:pt x="71397" y="251722"/>
                  </a:lnTo>
                  <a:lnTo>
                    <a:pt x="105122" y="233665"/>
                  </a:lnTo>
                  <a:lnTo>
                    <a:pt x="163775" y="188453"/>
                  </a:lnTo>
                  <a:lnTo>
                    <a:pt x="216029" y="136624"/>
                  </a:lnTo>
                  <a:lnTo>
                    <a:pt x="241756" y="110297"/>
                  </a:lnTo>
                  <a:lnTo>
                    <a:pt x="296409" y="60949"/>
                  </a:lnTo>
                  <a:lnTo>
                    <a:pt x="343348" y="30090"/>
                  </a:lnTo>
                  <a:lnTo>
                    <a:pt x="378972" y="13997"/>
                  </a:lnTo>
                  <a:lnTo>
                    <a:pt x="418996" y="2453"/>
                  </a:lnTo>
                  <a:lnTo>
                    <a:pt x="422536" y="1703"/>
                  </a:lnTo>
                  <a:lnTo>
                    <a:pt x="426131" y="1010"/>
                  </a:lnTo>
                  <a:lnTo>
                    <a:pt x="429783" y="374"/>
                  </a:lnTo>
                  <a:lnTo>
                    <a:pt x="432058" y="0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333515" y="3136693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4335" y="31366"/>
                  </a:moveTo>
                  <a:lnTo>
                    <a:pt x="0" y="19105"/>
                  </a:lnTo>
                  <a:lnTo>
                    <a:pt x="41844" y="0"/>
                  </a:lnTo>
                  <a:lnTo>
                    <a:pt x="44335" y="31366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333515" y="3136693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1844" y="0"/>
                  </a:moveTo>
                  <a:lnTo>
                    <a:pt x="0" y="19105"/>
                  </a:lnTo>
                  <a:lnTo>
                    <a:pt x="44335" y="31366"/>
                  </a:lnTo>
                  <a:lnTo>
                    <a:pt x="41844" y="0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807418" y="2863443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2491" y="31366"/>
                  </a:moveTo>
                  <a:lnTo>
                    <a:pt x="0" y="0"/>
                  </a:lnTo>
                  <a:lnTo>
                    <a:pt x="44335" y="12260"/>
                  </a:lnTo>
                  <a:lnTo>
                    <a:pt x="2491" y="31366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807418" y="2863443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2491" y="31366"/>
                  </a:moveTo>
                  <a:lnTo>
                    <a:pt x="44335" y="12260"/>
                  </a:lnTo>
                  <a:lnTo>
                    <a:pt x="0" y="0"/>
                  </a:lnTo>
                  <a:lnTo>
                    <a:pt x="2491" y="31366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/>
          <p:nvPr/>
        </p:nvSpPr>
        <p:spPr>
          <a:xfrm>
            <a:off x="457200" y="4263386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FA99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57200" y="4705265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FA99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352613" y="808021"/>
            <a:ext cx="5690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JSON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is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great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3E3E3E"/>
                </a:solidFill>
                <a:latin typeface="Arial"/>
                <a:cs typeface="Arial"/>
              </a:rPr>
              <a:t>for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changing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dynamic user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profiles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complex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catalog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entries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94984" y="4991096"/>
            <a:ext cx="388048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Confidential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and 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Proprietary.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Do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not distribute without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consent.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©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2023.</a:t>
            </a:r>
            <a:r>
              <a:rPr sz="6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All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rights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reserved.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4" name="object 1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33676" y="257729"/>
            <a:ext cx="340360" cy="340995"/>
          </a:xfrm>
          <a:custGeom>
            <a:avLst/>
            <a:gdLst/>
            <a:ahLst/>
            <a:cxnLst/>
            <a:rect l="l" t="t" r="r" b="b"/>
            <a:pathLst>
              <a:path w="340359" h="340995">
                <a:moveTo>
                  <a:pt x="172949" y="340407"/>
                </a:moveTo>
                <a:lnTo>
                  <a:pt x="102666" y="326572"/>
                </a:lnTo>
                <a:lnTo>
                  <a:pt x="61081" y="301020"/>
                </a:lnTo>
                <a:lnTo>
                  <a:pt x="28628" y="264933"/>
                </a:lnTo>
                <a:lnTo>
                  <a:pt x="7527" y="220568"/>
                </a:lnTo>
                <a:lnTo>
                  <a:pt x="0" y="170179"/>
                </a:lnTo>
                <a:lnTo>
                  <a:pt x="6105" y="125074"/>
                </a:lnTo>
                <a:lnTo>
                  <a:pt x="23320" y="84459"/>
                </a:lnTo>
                <a:lnTo>
                  <a:pt x="49990" y="49990"/>
                </a:lnTo>
                <a:lnTo>
                  <a:pt x="84459" y="23320"/>
                </a:lnTo>
                <a:lnTo>
                  <a:pt x="125074" y="6105"/>
                </a:lnTo>
                <a:lnTo>
                  <a:pt x="170179" y="0"/>
                </a:lnTo>
                <a:lnTo>
                  <a:pt x="215285" y="6105"/>
                </a:lnTo>
                <a:lnTo>
                  <a:pt x="255900" y="23320"/>
                </a:lnTo>
                <a:lnTo>
                  <a:pt x="290369" y="49990"/>
                </a:lnTo>
                <a:lnTo>
                  <a:pt x="317038" y="84459"/>
                </a:lnTo>
                <a:lnTo>
                  <a:pt x="328125" y="110616"/>
                </a:lnTo>
                <a:lnTo>
                  <a:pt x="103809" y="110616"/>
                </a:lnTo>
                <a:lnTo>
                  <a:pt x="95194" y="110763"/>
                </a:lnTo>
                <a:lnTo>
                  <a:pt x="57502" y="126199"/>
                </a:lnTo>
                <a:lnTo>
                  <a:pt x="56159" y="133591"/>
                </a:lnTo>
                <a:lnTo>
                  <a:pt x="56159" y="199961"/>
                </a:lnTo>
                <a:lnTo>
                  <a:pt x="91418" y="223600"/>
                </a:lnTo>
                <a:lnTo>
                  <a:pt x="141621" y="226738"/>
                </a:lnTo>
                <a:lnTo>
                  <a:pt x="168478" y="227190"/>
                </a:lnTo>
                <a:lnTo>
                  <a:pt x="168478" y="227647"/>
                </a:lnTo>
                <a:lnTo>
                  <a:pt x="329310" y="227647"/>
                </a:lnTo>
                <a:lnTo>
                  <a:pt x="312359" y="263737"/>
                </a:lnTo>
                <a:lnTo>
                  <a:pt x="280590" y="299763"/>
                </a:lnTo>
                <a:lnTo>
                  <a:pt x="239846" y="325615"/>
                </a:lnTo>
                <a:lnTo>
                  <a:pt x="192282" y="339037"/>
                </a:lnTo>
                <a:lnTo>
                  <a:pt x="174907" y="340377"/>
                </a:lnTo>
                <a:lnTo>
                  <a:pt x="172949" y="340407"/>
                </a:lnTo>
                <a:close/>
              </a:path>
              <a:path w="340359" h="340995">
                <a:moveTo>
                  <a:pt x="110616" y="165074"/>
                </a:moveTo>
                <a:lnTo>
                  <a:pt x="110616" y="113169"/>
                </a:lnTo>
                <a:lnTo>
                  <a:pt x="107213" y="110616"/>
                </a:lnTo>
                <a:lnTo>
                  <a:pt x="233145" y="110616"/>
                </a:lnTo>
                <a:lnTo>
                  <a:pt x="229742" y="113169"/>
                </a:lnTo>
                <a:lnTo>
                  <a:pt x="229742" y="163372"/>
                </a:lnTo>
                <a:lnTo>
                  <a:pt x="170179" y="163372"/>
                </a:lnTo>
                <a:lnTo>
                  <a:pt x="155129" y="163638"/>
                </a:lnTo>
                <a:lnTo>
                  <a:pt x="125666" y="164808"/>
                </a:lnTo>
                <a:lnTo>
                  <a:pt x="110616" y="165074"/>
                </a:lnTo>
                <a:close/>
              </a:path>
              <a:path w="340359" h="340995">
                <a:moveTo>
                  <a:pt x="329310" y="227647"/>
                </a:moveTo>
                <a:lnTo>
                  <a:pt x="175285" y="227647"/>
                </a:lnTo>
                <a:lnTo>
                  <a:pt x="175285" y="227190"/>
                </a:lnTo>
                <a:lnTo>
                  <a:pt x="201370" y="226379"/>
                </a:lnTo>
                <a:lnTo>
                  <a:pt x="226977" y="225169"/>
                </a:lnTo>
                <a:lnTo>
                  <a:pt x="267181" y="221233"/>
                </a:lnTo>
                <a:lnTo>
                  <a:pt x="284199" y="199961"/>
                </a:lnTo>
                <a:lnTo>
                  <a:pt x="284199" y="133591"/>
                </a:lnTo>
                <a:lnTo>
                  <a:pt x="245524" y="110763"/>
                </a:lnTo>
                <a:lnTo>
                  <a:pt x="237400" y="110616"/>
                </a:lnTo>
                <a:lnTo>
                  <a:pt x="328125" y="110616"/>
                </a:lnTo>
                <a:lnTo>
                  <a:pt x="334253" y="125074"/>
                </a:lnTo>
                <a:lnTo>
                  <a:pt x="340359" y="170179"/>
                </a:lnTo>
                <a:lnTo>
                  <a:pt x="333000" y="219791"/>
                </a:lnTo>
                <a:lnTo>
                  <a:pt x="329310" y="227647"/>
                </a:lnTo>
                <a:close/>
              </a:path>
              <a:path w="340359" h="340995">
                <a:moveTo>
                  <a:pt x="229742" y="165074"/>
                </a:moveTo>
                <a:lnTo>
                  <a:pt x="214692" y="164808"/>
                </a:lnTo>
                <a:lnTo>
                  <a:pt x="185230" y="163638"/>
                </a:lnTo>
                <a:lnTo>
                  <a:pt x="170179" y="163372"/>
                </a:lnTo>
                <a:lnTo>
                  <a:pt x="229742" y="163372"/>
                </a:lnTo>
                <a:lnTo>
                  <a:pt x="229742" y="165074"/>
                </a:lnTo>
                <a:close/>
              </a:path>
            </a:pathLst>
          </a:custGeom>
          <a:solidFill>
            <a:srgbClr val="EA2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0304" y="763787"/>
            <a:ext cx="8403590" cy="0"/>
          </a:xfrm>
          <a:custGeom>
            <a:avLst/>
            <a:gdLst/>
            <a:ahLst/>
            <a:cxnLst/>
            <a:rect l="l" t="t" r="r" b="b"/>
            <a:pathLst>
              <a:path w="8403590">
                <a:moveTo>
                  <a:pt x="0" y="0"/>
                </a:moveTo>
                <a:lnTo>
                  <a:pt x="840329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2716" y="364795"/>
            <a:ext cx="64725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solidFill>
                  <a:srgbClr val="262626"/>
                </a:solidFill>
              </a:rPr>
              <a:t>Integrated</a:t>
            </a:r>
            <a:r>
              <a:rPr sz="2100" spc="-30" dirty="0">
                <a:solidFill>
                  <a:srgbClr val="262626"/>
                </a:solidFill>
              </a:rPr>
              <a:t> </a:t>
            </a:r>
            <a:r>
              <a:rPr sz="2100" spc="-5" dirty="0">
                <a:solidFill>
                  <a:srgbClr val="262626"/>
                </a:solidFill>
              </a:rPr>
              <a:t>Capabilities</a:t>
            </a:r>
            <a:r>
              <a:rPr sz="2100" spc="-100" dirty="0">
                <a:solidFill>
                  <a:srgbClr val="262626"/>
                </a:solidFill>
              </a:rPr>
              <a:t> </a:t>
            </a:r>
            <a:r>
              <a:rPr sz="2100" spc="-5" dirty="0">
                <a:solidFill>
                  <a:srgbClr val="262626"/>
                </a:solidFill>
              </a:rPr>
              <a:t>Advantages:</a:t>
            </a:r>
            <a:r>
              <a:rPr sz="2100" spc="30" dirty="0">
                <a:solidFill>
                  <a:srgbClr val="262626"/>
                </a:solidFill>
              </a:rPr>
              <a:t> </a:t>
            </a:r>
            <a:r>
              <a:rPr sz="2100" b="0" spc="-5" dirty="0">
                <a:latin typeface="Arial MT"/>
                <a:cs typeface="Arial MT"/>
              </a:rPr>
              <a:t>Innovate</a:t>
            </a:r>
            <a:r>
              <a:rPr sz="2100" b="0" spc="-30" dirty="0">
                <a:latin typeface="Arial MT"/>
                <a:cs typeface="Arial MT"/>
              </a:rPr>
              <a:t> </a:t>
            </a:r>
            <a:r>
              <a:rPr sz="2100" b="0" spc="-5" dirty="0">
                <a:latin typeface="Arial MT"/>
                <a:cs typeface="Arial MT"/>
              </a:rPr>
              <a:t>Faster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9558" y="2795669"/>
            <a:ext cx="2411095" cy="127508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67640" indent="-155575">
              <a:lnSpc>
                <a:spcPct val="100000"/>
              </a:lnSpc>
              <a:spcBef>
                <a:spcPts val="300"/>
              </a:spcBef>
              <a:buClr>
                <a:srgbClr val="00ABE0"/>
              </a:buClr>
              <a:buChar char="•"/>
              <a:tabLst>
                <a:tab pos="168275" algn="l"/>
              </a:tabLst>
            </a:pPr>
            <a:r>
              <a:rPr sz="1200" b="1" spc="-5" dirty="0">
                <a:solidFill>
                  <a:srgbClr val="262626"/>
                </a:solidFill>
                <a:latin typeface="Arial"/>
                <a:cs typeface="Arial"/>
              </a:rPr>
              <a:t>Faster</a:t>
            </a:r>
            <a:r>
              <a:rPr sz="1200" b="1" spc="-3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262626"/>
                </a:solidFill>
                <a:latin typeface="Arial"/>
                <a:cs typeface="Arial"/>
              </a:rPr>
              <a:t>release</a:t>
            </a:r>
            <a:r>
              <a:rPr sz="1200" b="1" spc="-3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262626"/>
                </a:solidFill>
                <a:latin typeface="Arial"/>
                <a:cs typeface="Arial"/>
              </a:rPr>
              <a:t>cycles</a:t>
            </a:r>
            <a:endParaRPr sz="1200">
              <a:latin typeface="Arial"/>
              <a:cs typeface="Arial"/>
            </a:endParaRPr>
          </a:p>
          <a:p>
            <a:pPr marL="167640" indent="-155575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168275" algn="l"/>
              </a:tabLst>
            </a:pPr>
            <a:r>
              <a:rPr sz="1200" b="1" spc="-5" dirty="0">
                <a:solidFill>
                  <a:srgbClr val="262626"/>
                </a:solidFill>
                <a:latin typeface="Arial"/>
                <a:cs typeface="Arial"/>
              </a:rPr>
              <a:t>Less</a:t>
            </a:r>
            <a:r>
              <a:rPr sz="1200" b="1" spc="-2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262626"/>
                </a:solidFill>
                <a:latin typeface="Arial"/>
                <a:cs typeface="Arial"/>
              </a:rPr>
              <a:t>duplication</a:t>
            </a:r>
            <a:r>
              <a:rPr sz="1200" b="1" spc="-2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262626"/>
                </a:solidFill>
                <a:latin typeface="Arial"/>
                <a:cs typeface="Arial"/>
              </a:rPr>
              <a:t>&amp;</a:t>
            </a:r>
            <a:r>
              <a:rPr sz="1200" b="1" spc="-2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262626"/>
                </a:solidFill>
                <a:latin typeface="Arial"/>
                <a:cs typeface="Arial"/>
              </a:rPr>
              <a:t>data</a:t>
            </a:r>
            <a:r>
              <a:rPr sz="1200" b="1" spc="-2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262626"/>
                </a:solidFill>
                <a:latin typeface="Arial"/>
                <a:cs typeface="Arial"/>
              </a:rPr>
              <a:t>sprawl</a:t>
            </a:r>
            <a:endParaRPr sz="1200">
              <a:latin typeface="Arial"/>
              <a:cs typeface="Arial"/>
            </a:endParaRPr>
          </a:p>
          <a:p>
            <a:pPr marL="167640" indent="-155575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168275" algn="l"/>
              </a:tabLst>
            </a:pPr>
            <a:r>
              <a:rPr sz="1200" b="1" spc="-5" dirty="0">
                <a:solidFill>
                  <a:srgbClr val="262626"/>
                </a:solidFill>
                <a:latin typeface="Arial"/>
                <a:cs typeface="Arial"/>
              </a:rPr>
              <a:t>Scale</a:t>
            </a:r>
            <a:r>
              <a:rPr sz="1200" b="1" spc="-3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262626"/>
                </a:solidFill>
                <a:latin typeface="Arial"/>
                <a:cs typeface="Arial"/>
              </a:rPr>
              <a:t>more</a:t>
            </a:r>
            <a:r>
              <a:rPr sz="1200" b="1" spc="-3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262626"/>
                </a:solidFill>
                <a:latin typeface="Arial"/>
                <a:cs typeface="Arial"/>
              </a:rPr>
              <a:t>easily</a:t>
            </a:r>
            <a:endParaRPr sz="1200">
              <a:latin typeface="Arial"/>
              <a:cs typeface="Arial"/>
            </a:endParaRPr>
          </a:p>
          <a:p>
            <a:pPr marL="167640" indent="-155575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168275" algn="l"/>
              </a:tabLst>
            </a:pPr>
            <a:r>
              <a:rPr sz="1200" b="1" spc="-5" dirty="0">
                <a:solidFill>
                  <a:srgbClr val="262626"/>
                </a:solidFill>
                <a:latin typeface="Arial"/>
                <a:cs typeface="Arial"/>
              </a:rPr>
              <a:t>Less</a:t>
            </a:r>
            <a:r>
              <a:rPr sz="1200" b="1" spc="-3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262626"/>
                </a:solidFill>
                <a:latin typeface="Arial"/>
                <a:cs typeface="Arial"/>
              </a:rPr>
              <a:t>time</a:t>
            </a:r>
            <a:r>
              <a:rPr sz="1200" b="1" spc="-2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262626"/>
                </a:solidFill>
                <a:latin typeface="Arial"/>
                <a:cs typeface="Arial"/>
              </a:rPr>
              <a:t>on</a:t>
            </a:r>
            <a:r>
              <a:rPr sz="1200" b="1" spc="-2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262626"/>
                </a:solidFill>
                <a:latin typeface="Arial"/>
                <a:cs typeface="Arial"/>
              </a:rPr>
              <a:t>maintenance</a:t>
            </a:r>
            <a:endParaRPr sz="1200">
              <a:latin typeface="Arial"/>
              <a:cs typeface="Arial"/>
            </a:endParaRPr>
          </a:p>
          <a:p>
            <a:pPr marL="167640" indent="-155575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168275" algn="l"/>
              </a:tabLst>
            </a:pPr>
            <a:r>
              <a:rPr sz="1200" b="1" spc="-5" dirty="0">
                <a:solidFill>
                  <a:srgbClr val="262626"/>
                </a:solidFill>
                <a:latin typeface="Arial"/>
                <a:cs typeface="Arial"/>
              </a:rPr>
              <a:t>Lower</a:t>
            </a:r>
            <a:r>
              <a:rPr sz="1200" b="1" spc="-3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262626"/>
                </a:solidFill>
                <a:latin typeface="Arial"/>
                <a:cs typeface="Arial"/>
              </a:rPr>
              <a:t>operational</a:t>
            </a:r>
            <a:r>
              <a:rPr sz="1200" b="1" spc="-3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262626"/>
                </a:solidFill>
                <a:latin typeface="Arial"/>
                <a:cs typeface="Arial"/>
              </a:rPr>
              <a:t>costs</a:t>
            </a:r>
            <a:endParaRPr sz="1200">
              <a:latin typeface="Arial"/>
              <a:cs typeface="Arial"/>
            </a:endParaRPr>
          </a:p>
          <a:p>
            <a:pPr marL="167640" indent="-155575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168275" algn="l"/>
              </a:tabLst>
            </a:pPr>
            <a:r>
              <a:rPr sz="1200" b="1" spc="-5" dirty="0">
                <a:solidFill>
                  <a:srgbClr val="262626"/>
                </a:solidFill>
                <a:latin typeface="Arial"/>
                <a:cs typeface="Arial"/>
              </a:rPr>
              <a:t>Lower</a:t>
            </a:r>
            <a:r>
              <a:rPr sz="1200" b="1" spc="-3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262626"/>
                </a:solidFill>
                <a:latin typeface="Arial"/>
                <a:cs typeface="Arial"/>
              </a:rPr>
              <a:t>infrastructure</a:t>
            </a:r>
            <a:r>
              <a:rPr sz="1200" b="1" spc="-3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262626"/>
                </a:solidFill>
                <a:latin typeface="Arial"/>
                <a:cs typeface="Arial"/>
              </a:rPr>
              <a:t>costs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6166" y="4287327"/>
            <a:ext cx="5674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“It’s </a:t>
            </a:r>
            <a:r>
              <a:rPr sz="1200" b="1" spc="-5" dirty="0">
                <a:latin typeface="Arial"/>
                <a:cs typeface="Arial"/>
              </a:rPr>
              <a:t>unusual </a:t>
            </a:r>
            <a:r>
              <a:rPr sz="1200" b="1" dirty="0">
                <a:latin typeface="Arial"/>
                <a:cs typeface="Arial"/>
              </a:rPr>
              <a:t>to</a:t>
            </a:r>
            <a:r>
              <a:rPr sz="1200" b="1" spc="-5" dirty="0">
                <a:latin typeface="Arial"/>
                <a:cs typeface="Arial"/>
              </a:rPr>
              <a:t> get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more </a:t>
            </a:r>
            <a:r>
              <a:rPr sz="1200" b="1" dirty="0">
                <a:latin typeface="Arial"/>
                <a:cs typeface="Arial"/>
              </a:rPr>
              <a:t>features,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in less </a:t>
            </a:r>
            <a:r>
              <a:rPr sz="1200" b="1" dirty="0">
                <a:latin typeface="Arial"/>
                <a:cs typeface="Arial"/>
              </a:rPr>
              <a:t>time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and save </a:t>
            </a:r>
            <a:r>
              <a:rPr sz="1200" b="1" spc="-20" dirty="0">
                <a:latin typeface="Arial"/>
                <a:cs typeface="Arial"/>
              </a:rPr>
              <a:t>money,…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all at once.”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44175" y="4284996"/>
            <a:ext cx="8140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Phil</a:t>
            </a:r>
            <a:r>
              <a:rPr sz="800" spc="-5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Lupercio</a:t>
            </a:r>
            <a:endParaRPr sz="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800" i="1" spc="-5" dirty="0">
                <a:latin typeface="Arial"/>
                <a:cs typeface="Arial"/>
              </a:rPr>
              <a:t>V</a:t>
            </a:r>
            <a:r>
              <a:rPr sz="800" i="1" dirty="0">
                <a:latin typeface="Arial"/>
                <a:cs typeface="Arial"/>
              </a:rPr>
              <a:t>P</a:t>
            </a:r>
            <a:r>
              <a:rPr sz="800" i="1" spc="-35" dirty="0">
                <a:latin typeface="Arial"/>
                <a:cs typeface="Arial"/>
              </a:rPr>
              <a:t> </a:t>
            </a:r>
            <a:r>
              <a:rPr sz="800" i="1" spc="-5" dirty="0">
                <a:latin typeface="Arial"/>
                <a:cs typeface="Arial"/>
              </a:rPr>
              <a:t>o</a:t>
            </a:r>
            <a:r>
              <a:rPr sz="800" i="1" dirty="0">
                <a:latin typeface="Arial"/>
                <a:cs typeface="Arial"/>
              </a:rPr>
              <a:t>f</a:t>
            </a:r>
            <a:r>
              <a:rPr sz="800" i="1" spc="-5" dirty="0">
                <a:latin typeface="Arial"/>
                <a:cs typeface="Arial"/>
              </a:rPr>
              <a:t> </a:t>
            </a:r>
            <a:r>
              <a:rPr sz="800" i="1" spc="-75" dirty="0">
                <a:latin typeface="Arial"/>
                <a:cs typeface="Arial"/>
              </a:rPr>
              <a:t>T</a:t>
            </a:r>
            <a:r>
              <a:rPr sz="800" i="1" spc="-5" dirty="0">
                <a:latin typeface="Arial"/>
                <a:cs typeface="Arial"/>
              </a:rPr>
              <a:t>echnology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800" b="1" spc="-5" dirty="0">
                <a:latin typeface="Arial"/>
                <a:cs typeface="Arial"/>
              </a:rPr>
              <a:t>BroadJump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200" y="4263386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FA99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4705265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FA99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24572" y="1319943"/>
          <a:ext cx="8345798" cy="1317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5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6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74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27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62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76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71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243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415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372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987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4987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393">
                <a:tc gridSpan="1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796665" marR="4385945" algn="ctr">
                        <a:lnSpc>
                          <a:spcPct val="100000"/>
                        </a:lnSpc>
                      </a:pPr>
                      <a:r>
                        <a:rPr sz="800" b="1" spc="-5" dirty="0">
                          <a:solidFill>
                            <a:srgbClr val="FC9B0C"/>
                          </a:solidFill>
                          <a:latin typeface="Arial"/>
                          <a:cs typeface="Arial"/>
                        </a:rPr>
                        <a:t>SQ  </a:t>
                      </a:r>
                      <a:r>
                        <a:rPr sz="800" b="1" dirty="0">
                          <a:solidFill>
                            <a:srgbClr val="FC9B0C"/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FC9B0C"/>
                      </a:solidFill>
                      <a:prstDash val="solid"/>
                    </a:lnL>
                    <a:lnR w="9525">
                      <a:solidFill>
                        <a:srgbClr val="FC9B0C"/>
                      </a:solidFill>
                      <a:prstDash val="solid"/>
                    </a:lnR>
                    <a:lnT w="9525">
                      <a:solidFill>
                        <a:srgbClr val="FC9B0C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568">
                <a:tc gridSpan="2">
                  <a:txBody>
                    <a:bodyPr/>
                    <a:lstStyle/>
                    <a:p>
                      <a:pPr marL="331470" marR="229235" indent="-92710">
                        <a:lnSpc>
                          <a:spcPts val="969"/>
                        </a:lnSpc>
                        <a:spcBef>
                          <a:spcPts val="385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Integrated  Cache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48895" marB="0">
                    <a:lnL w="9525">
                      <a:solidFill>
                        <a:srgbClr val="FC9B0C"/>
                      </a:solidFill>
                      <a:prstDash val="solid"/>
                    </a:lnL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330" marR="209550" indent="-75565">
                        <a:lnSpc>
                          <a:spcPts val="969"/>
                        </a:lnSpc>
                        <a:spcBef>
                          <a:spcPts val="385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Key-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alue  Access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48895" marB="0"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ts val="1025"/>
                        </a:lnSpc>
                        <a:spcBef>
                          <a:spcPts val="260"/>
                        </a:spcBef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JSON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38100" algn="ctr">
                        <a:lnSpc>
                          <a:spcPts val="1025"/>
                        </a:lnSpc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Documents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00990" marR="158115" indent="41275">
                        <a:lnSpc>
                          <a:spcPts val="969"/>
                        </a:lnSpc>
                        <a:spcBef>
                          <a:spcPts val="385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Relational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Capabilities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48895" marB="0"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22885">
                        <a:lnSpc>
                          <a:spcPts val="1025"/>
                        </a:lnSpc>
                        <a:spcBef>
                          <a:spcPts val="260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SQL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65735">
                        <a:lnSpc>
                          <a:spcPts val="1025"/>
                        </a:lnSpc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Query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5900" marR="151765" indent="-31115">
                        <a:lnSpc>
                          <a:spcPts val="969"/>
                        </a:lnSpc>
                        <a:spcBef>
                          <a:spcPts val="385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Ful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ext  Search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48895" marB="0"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26060" marR="146685" indent="-67310">
                        <a:lnSpc>
                          <a:spcPts val="969"/>
                        </a:lnSpc>
                        <a:spcBef>
                          <a:spcPts val="385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Operational  Analytics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48895" marB="0"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Eventing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94615" marB="0"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25120" marR="78740" indent="-229235">
                        <a:lnSpc>
                          <a:spcPts val="969"/>
                        </a:lnSpc>
                        <a:spcBef>
                          <a:spcPts val="385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Geo-Replication 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&amp;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Sync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48895" marB="0"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6360" marR="162560" indent="76200">
                        <a:lnSpc>
                          <a:spcPts val="969"/>
                        </a:lnSpc>
                        <a:spcBef>
                          <a:spcPts val="385"/>
                        </a:spcBef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Mobile 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Database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48895" marB="0">
                    <a:lnR w="9525">
                      <a:solidFill>
                        <a:srgbClr val="FC9B0C"/>
                      </a:solidFill>
                      <a:prstDash val="solid"/>
                    </a:lnR>
                    <a:lnB w="9525">
                      <a:solidFill>
                        <a:srgbClr val="FC9B0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2785077" y="1097009"/>
            <a:ext cx="306070" cy="263525"/>
          </a:xfrm>
          <a:custGeom>
            <a:avLst/>
            <a:gdLst/>
            <a:ahLst/>
            <a:cxnLst/>
            <a:rect l="l" t="t" r="r" b="b"/>
            <a:pathLst>
              <a:path w="306069" h="263525">
                <a:moveTo>
                  <a:pt x="239849" y="263399"/>
                </a:moveTo>
                <a:lnTo>
                  <a:pt x="65849" y="263399"/>
                </a:lnTo>
                <a:lnTo>
                  <a:pt x="0" y="131699"/>
                </a:lnTo>
                <a:lnTo>
                  <a:pt x="65849" y="0"/>
                </a:lnTo>
                <a:lnTo>
                  <a:pt x="239849" y="0"/>
                </a:lnTo>
                <a:lnTo>
                  <a:pt x="305699" y="131699"/>
                </a:lnTo>
                <a:lnTo>
                  <a:pt x="239849" y="2633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24016" y="1097009"/>
            <a:ext cx="306070" cy="263525"/>
          </a:xfrm>
          <a:custGeom>
            <a:avLst/>
            <a:gdLst/>
            <a:ahLst/>
            <a:cxnLst/>
            <a:rect l="l" t="t" r="r" b="b"/>
            <a:pathLst>
              <a:path w="306069" h="263525">
                <a:moveTo>
                  <a:pt x="239849" y="263399"/>
                </a:moveTo>
                <a:lnTo>
                  <a:pt x="65849" y="263399"/>
                </a:lnTo>
                <a:lnTo>
                  <a:pt x="0" y="131699"/>
                </a:lnTo>
                <a:lnTo>
                  <a:pt x="65849" y="0"/>
                </a:lnTo>
                <a:lnTo>
                  <a:pt x="239849" y="0"/>
                </a:lnTo>
                <a:lnTo>
                  <a:pt x="305699" y="131699"/>
                </a:lnTo>
                <a:lnTo>
                  <a:pt x="239849" y="2633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68260" y="1097009"/>
            <a:ext cx="306070" cy="263525"/>
          </a:xfrm>
          <a:custGeom>
            <a:avLst/>
            <a:gdLst/>
            <a:ahLst/>
            <a:cxnLst/>
            <a:rect l="l" t="t" r="r" b="b"/>
            <a:pathLst>
              <a:path w="306070" h="263525">
                <a:moveTo>
                  <a:pt x="239849" y="263399"/>
                </a:moveTo>
                <a:lnTo>
                  <a:pt x="65849" y="263399"/>
                </a:lnTo>
                <a:lnTo>
                  <a:pt x="0" y="131699"/>
                </a:lnTo>
                <a:lnTo>
                  <a:pt x="65849" y="0"/>
                </a:lnTo>
                <a:lnTo>
                  <a:pt x="239849" y="0"/>
                </a:lnTo>
                <a:lnTo>
                  <a:pt x="305699" y="131699"/>
                </a:lnTo>
                <a:lnTo>
                  <a:pt x="239849" y="2633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1894" y="1097009"/>
            <a:ext cx="306070" cy="263525"/>
          </a:xfrm>
          <a:custGeom>
            <a:avLst/>
            <a:gdLst/>
            <a:ahLst/>
            <a:cxnLst/>
            <a:rect l="l" t="t" r="r" b="b"/>
            <a:pathLst>
              <a:path w="306070" h="263525">
                <a:moveTo>
                  <a:pt x="239849" y="263399"/>
                </a:moveTo>
                <a:lnTo>
                  <a:pt x="65849" y="263399"/>
                </a:lnTo>
                <a:lnTo>
                  <a:pt x="0" y="131699"/>
                </a:lnTo>
                <a:lnTo>
                  <a:pt x="65849" y="0"/>
                </a:lnTo>
                <a:lnTo>
                  <a:pt x="239849" y="0"/>
                </a:lnTo>
                <a:lnTo>
                  <a:pt x="305699" y="131699"/>
                </a:lnTo>
                <a:lnTo>
                  <a:pt x="239849" y="2633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90382" y="1097009"/>
            <a:ext cx="306070" cy="263525"/>
          </a:xfrm>
          <a:custGeom>
            <a:avLst/>
            <a:gdLst/>
            <a:ahLst/>
            <a:cxnLst/>
            <a:rect l="l" t="t" r="r" b="b"/>
            <a:pathLst>
              <a:path w="306070" h="263525">
                <a:moveTo>
                  <a:pt x="239849" y="263399"/>
                </a:moveTo>
                <a:lnTo>
                  <a:pt x="65849" y="263399"/>
                </a:lnTo>
                <a:lnTo>
                  <a:pt x="0" y="131699"/>
                </a:lnTo>
                <a:lnTo>
                  <a:pt x="65849" y="0"/>
                </a:lnTo>
                <a:lnTo>
                  <a:pt x="239849" y="0"/>
                </a:lnTo>
                <a:lnTo>
                  <a:pt x="305699" y="131699"/>
                </a:lnTo>
                <a:lnTo>
                  <a:pt x="239849" y="2633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29322" y="1097009"/>
            <a:ext cx="306070" cy="263525"/>
          </a:xfrm>
          <a:custGeom>
            <a:avLst/>
            <a:gdLst/>
            <a:ahLst/>
            <a:cxnLst/>
            <a:rect l="l" t="t" r="r" b="b"/>
            <a:pathLst>
              <a:path w="306070" h="263525">
                <a:moveTo>
                  <a:pt x="239849" y="263399"/>
                </a:moveTo>
                <a:lnTo>
                  <a:pt x="65849" y="263399"/>
                </a:lnTo>
                <a:lnTo>
                  <a:pt x="0" y="131699"/>
                </a:lnTo>
                <a:lnTo>
                  <a:pt x="65849" y="0"/>
                </a:lnTo>
                <a:lnTo>
                  <a:pt x="239849" y="0"/>
                </a:lnTo>
                <a:lnTo>
                  <a:pt x="305699" y="131699"/>
                </a:lnTo>
                <a:lnTo>
                  <a:pt x="239849" y="2633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62955" y="1097009"/>
            <a:ext cx="306070" cy="263525"/>
          </a:xfrm>
          <a:custGeom>
            <a:avLst/>
            <a:gdLst/>
            <a:ahLst/>
            <a:cxnLst/>
            <a:rect l="l" t="t" r="r" b="b"/>
            <a:pathLst>
              <a:path w="306069" h="263525">
                <a:moveTo>
                  <a:pt x="239849" y="263399"/>
                </a:moveTo>
                <a:lnTo>
                  <a:pt x="65849" y="263399"/>
                </a:lnTo>
                <a:lnTo>
                  <a:pt x="0" y="131699"/>
                </a:lnTo>
                <a:lnTo>
                  <a:pt x="65849" y="0"/>
                </a:lnTo>
                <a:lnTo>
                  <a:pt x="239849" y="0"/>
                </a:lnTo>
                <a:lnTo>
                  <a:pt x="305699" y="131699"/>
                </a:lnTo>
                <a:lnTo>
                  <a:pt x="239849" y="2633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07199" y="1097009"/>
            <a:ext cx="306070" cy="263525"/>
          </a:xfrm>
          <a:custGeom>
            <a:avLst/>
            <a:gdLst/>
            <a:ahLst/>
            <a:cxnLst/>
            <a:rect l="l" t="t" r="r" b="b"/>
            <a:pathLst>
              <a:path w="306070" h="263525">
                <a:moveTo>
                  <a:pt x="239849" y="263399"/>
                </a:moveTo>
                <a:lnTo>
                  <a:pt x="65849" y="263399"/>
                </a:lnTo>
                <a:lnTo>
                  <a:pt x="0" y="131699"/>
                </a:lnTo>
                <a:lnTo>
                  <a:pt x="65849" y="0"/>
                </a:lnTo>
                <a:lnTo>
                  <a:pt x="239849" y="0"/>
                </a:lnTo>
                <a:lnTo>
                  <a:pt x="305699" y="131699"/>
                </a:lnTo>
                <a:lnTo>
                  <a:pt x="239849" y="2633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46138" y="1097009"/>
            <a:ext cx="306070" cy="263525"/>
          </a:xfrm>
          <a:custGeom>
            <a:avLst/>
            <a:gdLst/>
            <a:ahLst/>
            <a:cxnLst/>
            <a:rect l="l" t="t" r="r" b="b"/>
            <a:pathLst>
              <a:path w="306070" h="263525">
                <a:moveTo>
                  <a:pt x="239849" y="263399"/>
                </a:moveTo>
                <a:lnTo>
                  <a:pt x="65849" y="263399"/>
                </a:lnTo>
                <a:lnTo>
                  <a:pt x="0" y="131699"/>
                </a:lnTo>
                <a:lnTo>
                  <a:pt x="65849" y="0"/>
                </a:lnTo>
                <a:lnTo>
                  <a:pt x="239849" y="0"/>
                </a:lnTo>
                <a:lnTo>
                  <a:pt x="305699" y="131699"/>
                </a:lnTo>
                <a:lnTo>
                  <a:pt x="239849" y="2633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11302" y="1097009"/>
            <a:ext cx="306070" cy="263525"/>
          </a:xfrm>
          <a:custGeom>
            <a:avLst/>
            <a:gdLst/>
            <a:ahLst/>
            <a:cxnLst/>
            <a:rect l="l" t="t" r="r" b="b"/>
            <a:pathLst>
              <a:path w="306070" h="263525">
                <a:moveTo>
                  <a:pt x="239849" y="263399"/>
                </a:moveTo>
                <a:lnTo>
                  <a:pt x="65849" y="263399"/>
                </a:lnTo>
                <a:lnTo>
                  <a:pt x="0" y="131699"/>
                </a:lnTo>
                <a:lnTo>
                  <a:pt x="65849" y="0"/>
                </a:lnTo>
                <a:lnTo>
                  <a:pt x="239849" y="0"/>
                </a:lnTo>
                <a:lnTo>
                  <a:pt x="305699" y="131699"/>
                </a:lnTo>
                <a:lnTo>
                  <a:pt x="239849" y="2633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69019" y="1097009"/>
            <a:ext cx="306070" cy="263525"/>
          </a:xfrm>
          <a:custGeom>
            <a:avLst/>
            <a:gdLst/>
            <a:ahLst/>
            <a:cxnLst/>
            <a:rect l="l" t="t" r="r" b="b"/>
            <a:pathLst>
              <a:path w="306070" h="263525">
                <a:moveTo>
                  <a:pt x="239849" y="263399"/>
                </a:moveTo>
                <a:lnTo>
                  <a:pt x="65849" y="263399"/>
                </a:lnTo>
                <a:lnTo>
                  <a:pt x="0" y="131699"/>
                </a:lnTo>
                <a:lnTo>
                  <a:pt x="65849" y="0"/>
                </a:lnTo>
                <a:lnTo>
                  <a:pt x="239849" y="0"/>
                </a:lnTo>
                <a:lnTo>
                  <a:pt x="305699" y="131699"/>
                </a:lnTo>
                <a:lnTo>
                  <a:pt x="239849" y="2633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526689" y="1929842"/>
            <a:ext cx="323850" cy="256540"/>
            <a:chOff x="1526689" y="1929842"/>
            <a:chExt cx="323850" cy="256540"/>
          </a:xfrm>
        </p:grpSpPr>
        <p:sp>
          <p:nvSpPr>
            <p:cNvPr id="23" name="object 23"/>
            <p:cNvSpPr/>
            <p:nvPr/>
          </p:nvSpPr>
          <p:spPr>
            <a:xfrm>
              <a:off x="1531452" y="1934604"/>
              <a:ext cx="314325" cy="247015"/>
            </a:xfrm>
            <a:custGeom>
              <a:avLst/>
              <a:gdLst/>
              <a:ahLst/>
              <a:cxnLst/>
              <a:rect l="l" t="t" r="r" b="b"/>
              <a:pathLst>
                <a:path w="314325" h="247014">
                  <a:moveTo>
                    <a:pt x="314077" y="236011"/>
                  </a:moveTo>
                  <a:lnTo>
                    <a:pt x="314077" y="241803"/>
                  </a:lnTo>
                  <a:lnTo>
                    <a:pt x="304317" y="246541"/>
                  </a:lnTo>
                  <a:lnTo>
                    <a:pt x="292399" y="246541"/>
                  </a:lnTo>
                  <a:lnTo>
                    <a:pt x="21677" y="246541"/>
                  </a:lnTo>
                  <a:lnTo>
                    <a:pt x="9755" y="246541"/>
                  </a:lnTo>
                  <a:lnTo>
                    <a:pt x="0" y="241803"/>
                  </a:lnTo>
                  <a:lnTo>
                    <a:pt x="0" y="236011"/>
                  </a:lnTo>
                  <a:lnTo>
                    <a:pt x="0" y="10529"/>
                  </a:lnTo>
                  <a:lnTo>
                    <a:pt x="0" y="4736"/>
                  </a:lnTo>
                  <a:lnTo>
                    <a:pt x="9755" y="0"/>
                  </a:lnTo>
                  <a:lnTo>
                    <a:pt x="21677" y="0"/>
                  </a:lnTo>
                  <a:lnTo>
                    <a:pt x="292399" y="0"/>
                  </a:lnTo>
                  <a:lnTo>
                    <a:pt x="304317" y="0"/>
                  </a:lnTo>
                  <a:lnTo>
                    <a:pt x="314077" y="4736"/>
                  </a:lnTo>
                  <a:lnTo>
                    <a:pt x="314077" y="10529"/>
                  </a:lnTo>
                  <a:lnTo>
                    <a:pt x="314077" y="236011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25015" y="2010135"/>
              <a:ext cx="123825" cy="93980"/>
            </a:xfrm>
            <a:custGeom>
              <a:avLst/>
              <a:gdLst/>
              <a:ahLst/>
              <a:cxnLst/>
              <a:rect l="l" t="t" r="r" b="b"/>
              <a:pathLst>
                <a:path w="123825" h="93980">
                  <a:moveTo>
                    <a:pt x="0" y="0"/>
                  </a:moveTo>
                  <a:lnTo>
                    <a:pt x="123642" y="0"/>
                  </a:lnTo>
                  <a:lnTo>
                    <a:pt x="123642" y="93948"/>
                  </a:lnTo>
                  <a:lnTo>
                    <a:pt x="0" y="9394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95997" y="1988445"/>
              <a:ext cx="181610" cy="137795"/>
            </a:xfrm>
            <a:custGeom>
              <a:avLst/>
              <a:gdLst/>
              <a:ahLst/>
              <a:cxnLst/>
              <a:rect l="l" t="t" r="r" b="b"/>
              <a:pathLst>
                <a:path w="181610" h="137794">
                  <a:moveTo>
                    <a:pt x="53610" y="0"/>
                  </a:moveTo>
                  <a:lnTo>
                    <a:pt x="53610" y="137693"/>
                  </a:lnTo>
                </a:path>
                <a:path w="181610" h="137794">
                  <a:moveTo>
                    <a:pt x="78432" y="0"/>
                  </a:moveTo>
                  <a:lnTo>
                    <a:pt x="78432" y="137693"/>
                  </a:lnTo>
                </a:path>
                <a:path w="181610" h="137794">
                  <a:moveTo>
                    <a:pt x="103255" y="0"/>
                  </a:moveTo>
                  <a:lnTo>
                    <a:pt x="103255" y="137693"/>
                  </a:lnTo>
                </a:path>
                <a:path w="181610" h="137794">
                  <a:moveTo>
                    <a:pt x="128077" y="0"/>
                  </a:moveTo>
                  <a:lnTo>
                    <a:pt x="128077" y="137693"/>
                  </a:lnTo>
                </a:path>
                <a:path w="181610" h="137794">
                  <a:moveTo>
                    <a:pt x="181212" y="40375"/>
                  </a:moveTo>
                  <a:lnTo>
                    <a:pt x="0" y="40375"/>
                  </a:lnTo>
                </a:path>
                <a:path w="181610" h="137794">
                  <a:moveTo>
                    <a:pt x="181212" y="59237"/>
                  </a:moveTo>
                  <a:lnTo>
                    <a:pt x="0" y="59237"/>
                  </a:lnTo>
                </a:path>
                <a:path w="181610" h="137794">
                  <a:moveTo>
                    <a:pt x="181212" y="78098"/>
                  </a:moveTo>
                  <a:lnTo>
                    <a:pt x="0" y="78098"/>
                  </a:lnTo>
                </a:path>
                <a:path w="181610" h="137794">
                  <a:moveTo>
                    <a:pt x="181212" y="96959"/>
                  </a:moveTo>
                  <a:lnTo>
                    <a:pt x="0" y="96959"/>
                  </a:lnTo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896770" y="1919241"/>
            <a:ext cx="300990" cy="274955"/>
            <a:chOff x="4896770" y="1919241"/>
            <a:chExt cx="300990" cy="274955"/>
          </a:xfrm>
        </p:grpSpPr>
        <p:sp>
          <p:nvSpPr>
            <p:cNvPr id="27" name="object 27"/>
            <p:cNvSpPr/>
            <p:nvPr/>
          </p:nvSpPr>
          <p:spPr>
            <a:xfrm>
              <a:off x="4901532" y="1924004"/>
              <a:ext cx="234315" cy="178435"/>
            </a:xfrm>
            <a:custGeom>
              <a:avLst/>
              <a:gdLst/>
              <a:ahLst/>
              <a:cxnLst/>
              <a:rect l="l" t="t" r="r" b="b"/>
              <a:pathLst>
                <a:path w="234314" h="178435">
                  <a:moveTo>
                    <a:pt x="0" y="88957"/>
                  </a:moveTo>
                  <a:lnTo>
                    <a:pt x="9197" y="54331"/>
                  </a:lnTo>
                  <a:lnTo>
                    <a:pt x="34279" y="26054"/>
                  </a:lnTo>
                  <a:lnTo>
                    <a:pt x="71480" y="6990"/>
                  </a:lnTo>
                  <a:lnTo>
                    <a:pt x="117036" y="0"/>
                  </a:lnTo>
                  <a:lnTo>
                    <a:pt x="162592" y="6990"/>
                  </a:lnTo>
                  <a:lnTo>
                    <a:pt x="199793" y="26054"/>
                  </a:lnTo>
                  <a:lnTo>
                    <a:pt x="224875" y="54331"/>
                  </a:lnTo>
                  <a:lnTo>
                    <a:pt x="234072" y="88957"/>
                  </a:lnTo>
                  <a:lnTo>
                    <a:pt x="224875" y="123583"/>
                  </a:lnTo>
                  <a:lnTo>
                    <a:pt x="199793" y="151859"/>
                  </a:lnTo>
                  <a:lnTo>
                    <a:pt x="162592" y="170923"/>
                  </a:lnTo>
                  <a:lnTo>
                    <a:pt x="117036" y="177914"/>
                  </a:lnTo>
                  <a:lnTo>
                    <a:pt x="71480" y="170923"/>
                  </a:lnTo>
                  <a:lnTo>
                    <a:pt x="34279" y="151859"/>
                  </a:lnTo>
                  <a:lnTo>
                    <a:pt x="9197" y="123583"/>
                  </a:lnTo>
                  <a:lnTo>
                    <a:pt x="0" y="88957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75800" y="2078332"/>
              <a:ext cx="116839" cy="111125"/>
            </a:xfrm>
            <a:custGeom>
              <a:avLst/>
              <a:gdLst/>
              <a:ahLst/>
              <a:cxnLst/>
              <a:rect l="l" t="t" r="r" b="b"/>
              <a:pathLst>
                <a:path w="116839" h="111125">
                  <a:moveTo>
                    <a:pt x="94779" y="110918"/>
                  </a:moveTo>
                  <a:lnTo>
                    <a:pt x="91328" y="110389"/>
                  </a:lnTo>
                  <a:lnTo>
                    <a:pt x="0" y="14793"/>
                  </a:lnTo>
                  <a:lnTo>
                    <a:pt x="406" y="12136"/>
                  </a:lnTo>
                  <a:lnTo>
                    <a:pt x="20020" y="1313"/>
                  </a:lnTo>
                  <a:lnTo>
                    <a:pt x="22399" y="0"/>
                  </a:lnTo>
                  <a:lnTo>
                    <a:pt x="25850" y="528"/>
                  </a:lnTo>
                  <a:lnTo>
                    <a:pt x="116203" y="95102"/>
                  </a:lnTo>
                  <a:lnTo>
                    <a:pt x="116614" y="96258"/>
                  </a:lnTo>
                  <a:lnTo>
                    <a:pt x="116444" y="97371"/>
                  </a:lnTo>
                  <a:lnTo>
                    <a:pt x="116273" y="98484"/>
                  </a:lnTo>
                  <a:lnTo>
                    <a:pt x="115535" y="99464"/>
                  </a:lnTo>
                  <a:lnTo>
                    <a:pt x="94779" y="1109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24884" y="1941753"/>
              <a:ext cx="267970" cy="247650"/>
            </a:xfrm>
            <a:custGeom>
              <a:avLst/>
              <a:gdLst/>
              <a:ahLst/>
              <a:cxnLst/>
              <a:rect l="l" t="t" r="r" b="b"/>
              <a:pathLst>
                <a:path w="267970" h="247650">
                  <a:moveTo>
                    <a:pt x="170936" y="137892"/>
                  </a:moveTo>
                  <a:lnTo>
                    <a:pt x="173316" y="136578"/>
                  </a:lnTo>
                  <a:lnTo>
                    <a:pt x="176767" y="137107"/>
                  </a:lnTo>
                  <a:lnTo>
                    <a:pt x="178644" y="139072"/>
                  </a:lnTo>
                  <a:lnTo>
                    <a:pt x="266218" y="230737"/>
                  </a:lnTo>
                  <a:lnTo>
                    <a:pt x="267120" y="231681"/>
                  </a:lnTo>
                  <a:lnTo>
                    <a:pt x="267531" y="232837"/>
                  </a:lnTo>
                  <a:lnTo>
                    <a:pt x="248075" y="246184"/>
                  </a:lnTo>
                  <a:lnTo>
                    <a:pt x="245696" y="247497"/>
                  </a:lnTo>
                  <a:lnTo>
                    <a:pt x="242245" y="246968"/>
                  </a:lnTo>
                  <a:lnTo>
                    <a:pt x="240368" y="245003"/>
                  </a:lnTo>
                  <a:lnTo>
                    <a:pt x="152793" y="153338"/>
                  </a:lnTo>
                  <a:lnTo>
                    <a:pt x="150916" y="151372"/>
                  </a:lnTo>
                  <a:lnTo>
                    <a:pt x="151323" y="148715"/>
                  </a:lnTo>
                  <a:lnTo>
                    <a:pt x="153702" y="147402"/>
                  </a:lnTo>
                  <a:lnTo>
                    <a:pt x="170936" y="137892"/>
                  </a:lnTo>
                  <a:close/>
                </a:path>
                <a:path w="267970" h="247650">
                  <a:moveTo>
                    <a:pt x="0" y="71192"/>
                  </a:moveTo>
                  <a:lnTo>
                    <a:pt x="7360" y="43481"/>
                  </a:lnTo>
                  <a:lnTo>
                    <a:pt x="27433" y="20851"/>
                  </a:lnTo>
                  <a:lnTo>
                    <a:pt x="57206" y="5594"/>
                  </a:lnTo>
                  <a:lnTo>
                    <a:pt x="93664" y="0"/>
                  </a:lnTo>
                  <a:lnTo>
                    <a:pt x="130122" y="5594"/>
                  </a:lnTo>
                  <a:lnTo>
                    <a:pt x="159895" y="20851"/>
                  </a:lnTo>
                  <a:lnTo>
                    <a:pt x="179968" y="43481"/>
                  </a:lnTo>
                  <a:lnTo>
                    <a:pt x="187329" y="71192"/>
                  </a:lnTo>
                  <a:lnTo>
                    <a:pt x="179968" y="98904"/>
                  </a:lnTo>
                  <a:lnTo>
                    <a:pt x="159895" y="121533"/>
                  </a:lnTo>
                  <a:lnTo>
                    <a:pt x="130122" y="136791"/>
                  </a:lnTo>
                  <a:lnTo>
                    <a:pt x="93664" y="142385"/>
                  </a:lnTo>
                  <a:lnTo>
                    <a:pt x="57206" y="136791"/>
                  </a:lnTo>
                  <a:lnTo>
                    <a:pt x="27433" y="121533"/>
                  </a:lnTo>
                  <a:lnTo>
                    <a:pt x="7360" y="98904"/>
                  </a:lnTo>
                  <a:lnTo>
                    <a:pt x="0" y="71192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7829" y="2134568"/>
              <a:ext cx="52121" cy="4791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962591" y="1964417"/>
              <a:ext cx="43180" cy="17780"/>
            </a:xfrm>
            <a:custGeom>
              <a:avLst/>
              <a:gdLst/>
              <a:ahLst/>
              <a:cxnLst/>
              <a:rect l="l" t="t" r="r" b="b"/>
              <a:pathLst>
                <a:path w="43179" h="17780">
                  <a:moveTo>
                    <a:pt x="0" y="17762"/>
                  </a:moveTo>
                  <a:lnTo>
                    <a:pt x="8140" y="10319"/>
                  </a:lnTo>
                  <a:lnTo>
                    <a:pt x="18303" y="4732"/>
                  </a:lnTo>
                  <a:lnTo>
                    <a:pt x="29963" y="1219"/>
                  </a:lnTo>
                  <a:lnTo>
                    <a:pt x="42596" y="0"/>
                  </a:lnTo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5667844" y="1929842"/>
            <a:ext cx="323850" cy="256540"/>
            <a:chOff x="5667844" y="1929842"/>
            <a:chExt cx="323850" cy="256540"/>
          </a:xfrm>
        </p:grpSpPr>
        <p:sp>
          <p:nvSpPr>
            <p:cNvPr id="33" name="object 33"/>
            <p:cNvSpPr/>
            <p:nvPr/>
          </p:nvSpPr>
          <p:spPr>
            <a:xfrm>
              <a:off x="5672606" y="1934604"/>
              <a:ext cx="314325" cy="247015"/>
            </a:xfrm>
            <a:custGeom>
              <a:avLst/>
              <a:gdLst/>
              <a:ahLst/>
              <a:cxnLst/>
              <a:rect l="l" t="t" r="r" b="b"/>
              <a:pathLst>
                <a:path w="314325" h="247014">
                  <a:moveTo>
                    <a:pt x="314076" y="236011"/>
                  </a:moveTo>
                  <a:lnTo>
                    <a:pt x="314076" y="241803"/>
                  </a:lnTo>
                  <a:lnTo>
                    <a:pt x="304317" y="246541"/>
                  </a:lnTo>
                  <a:lnTo>
                    <a:pt x="292399" y="246541"/>
                  </a:lnTo>
                  <a:lnTo>
                    <a:pt x="21677" y="246541"/>
                  </a:lnTo>
                  <a:lnTo>
                    <a:pt x="9754" y="246541"/>
                  </a:lnTo>
                  <a:lnTo>
                    <a:pt x="0" y="241803"/>
                  </a:lnTo>
                  <a:lnTo>
                    <a:pt x="0" y="236011"/>
                  </a:lnTo>
                  <a:lnTo>
                    <a:pt x="0" y="10529"/>
                  </a:lnTo>
                  <a:lnTo>
                    <a:pt x="0" y="4736"/>
                  </a:lnTo>
                  <a:lnTo>
                    <a:pt x="9754" y="0"/>
                  </a:lnTo>
                  <a:lnTo>
                    <a:pt x="21677" y="0"/>
                  </a:lnTo>
                  <a:lnTo>
                    <a:pt x="292399" y="0"/>
                  </a:lnTo>
                  <a:lnTo>
                    <a:pt x="304317" y="0"/>
                  </a:lnTo>
                  <a:lnTo>
                    <a:pt x="314076" y="4736"/>
                  </a:lnTo>
                  <a:lnTo>
                    <a:pt x="314076" y="10529"/>
                  </a:lnTo>
                  <a:lnTo>
                    <a:pt x="314076" y="236011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24226" y="1954004"/>
              <a:ext cx="29209" cy="22225"/>
            </a:xfrm>
            <a:custGeom>
              <a:avLst/>
              <a:gdLst/>
              <a:ahLst/>
              <a:cxnLst/>
              <a:rect l="l" t="t" r="r" b="b"/>
              <a:pathLst>
                <a:path w="29210" h="22225">
                  <a:moveTo>
                    <a:pt x="22626" y="22148"/>
                  </a:moveTo>
                  <a:lnTo>
                    <a:pt x="6527" y="22148"/>
                  </a:lnTo>
                  <a:lnTo>
                    <a:pt x="0" y="17188"/>
                  </a:lnTo>
                  <a:lnTo>
                    <a:pt x="0" y="4957"/>
                  </a:lnTo>
                  <a:lnTo>
                    <a:pt x="6527" y="0"/>
                  </a:lnTo>
                  <a:lnTo>
                    <a:pt x="22626" y="0"/>
                  </a:lnTo>
                  <a:lnTo>
                    <a:pt x="29151" y="4957"/>
                  </a:lnTo>
                  <a:lnTo>
                    <a:pt x="29151" y="11073"/>
                  </a:lnTo>
                  <a:lnTo>
                    <a:pt x="29151" y="17188"/>
                  </a:lnTo>
                  <a:lnTo>
                    <a:pt x="22626" y="22148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24226" y="1954004"/>
              <a:ext cx="29209" cy="22225"/>
            </a:xfrm>
            <a:custGeom>
              <a:avLst/>
              <a:gdLst/>
              <a:ahLst/>
              <a:cxnLst/>
              <a:rect l="l" t="t" r="r" b="b"/>
              <a:pathLst>
                <a:path w="29210" h="22225">
                  <a:moveTo>
                    <a:pt x="29151" y="11073"/>
                  </a:moveTo>
                  <a:lnTo>
                    <a:pt x="29151" y="17188"/>
                  </a:lnTo>
                  <a:lnTo>
                    <a:pt x="22626" y="22148"/>
                  </a:lnTo>
                  <a:lnTo>
                    <a:pt x="14575" y="22148"/>
                  </a:lnTo>
                  <a:lnTo>
                    <a:pt x="6527" y="22148"/>
                  </a:lnTo>
                  <a:lnTo>
                    <a:pt x="0" y="17188"/>
                  </a:lnTo>
                  <a:lnTo>
                    <a:pt x="0" y="11073"/>
                  </a:lnTo>
                  <a:lnTo>
                    <a:pt x="0" y="4957"/>
                  </a:lnTo>
                  <a:lnTo>
                    <a:pt x="6527" y="0"/>
                  </a:lnTo>
                  <a:lnTo>
                    <a:pt x="14575" y="0"/>
                  </a:lnTo>
                  <a:lnTo>
                    <a:pt x="22626" y="0"/>
                  </a:lnTo>
                  <a:lnTo>
                    <a:pt x="29151" y="4957"/>
                  </a:lnTo>
                  <a:lnTo>
                    <a:pt x="29151" y="11073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9464" y="2107914"/>
              <a:ext cx="130611" cy="3167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870194" y="1954004"/>
              <a:ext cx="29209" cy="22225"/>
            </a:xfrm>
            <a:custGeom>
              <a:avLst/>
              <a:gdLst/>
              <a:ahLst/>
              <a:cxnLst/>
              <a:rect l="l" t="t" r="r" b="b"/>
              <a:pathLst>
                <a:path w="29210" h="22225">
                  <a:moveTo>
                    <a:pt x="22625" y="22148"/>
                  </a:moveTo>
                  <a:lnTo>
                    <a:pt x="6526" y="22148"/>
                  </a:lnTo>
                  <a:lnTo>
                    <a:pt x="0" y="17188"/>
                  </a:lnTo>
                  <a:lnTo>
                    <a:pt x="0" y="4957"/>
                  </a:lnTo>
                  <a:lnTo>
                    <a:pt x="6526" y="0"/>
                  </a:lnTo>
                  <a:lnTo>
                    <a:pt x="22625" y="0"/>
                  </a:lnTo>
                  <a:lnTo>
                    <a:pt x="29150" y="4957"/>
                  </a:lnTo>
                  <a:lnTo>
                    <a:pt x="29150" y="11073"/>
                  </a:lnTo>
                  <a:lnTo>
                    <a:pt x="29150" y="17188"/>
                  </a:lnTo>
                  <a:lnTo>
                    <a:pt x="22625" y="22148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70194" y="1954004"/>
              <a:ext cx="29209" cy="22225"/>
            </a:xfrm>
            <a:custGeom>
              <a:avLst/>
              <a:gdLst/>
              <a:ahLst/>
              <a:cxnLst/>
              <a:rect l="l" t="t" r="r" b="b"/>
              <a:pathLst>
                <a:path w="29210" h="22225">
                  <a:moveTo>
                    <a:pt x="29150" y="11073"/>
                  </a:moveTo>
                  <a:lnTo>
                    <a:pt x="29150" y="17188"/>
                  </a:lnTo>
                  <a:lnTo>
                    <a:pt x="22625" y="22148"/>
                  </a:lnTo>
                  <a:lnTo>
                    <a:pt x="14575" y="22148"/>
                  </a:lnTo>
                  <a:lnTo>
                    <a:pt x="6526" y="22148"/>
                  </a:lnTo>
                  <a:lnTo>
                    <a:pt x="0" y="17188"/>
                  </a:lnTo>
                  <a:lnTo>
                    <a:pt x="0" y="11073"/>
                  </a:lnTo>
                  <a:lnTo>
                    <a:pt x="0" y="4957"/>
                  </a:lnTo>
                  <a:lnTo>
                    <a:pt x="6526" y="0"/>
                  </a:lnTo>
                  <a:lnTo>
                    <a:pt x="14575" y="0"/>
                  </a:lnTo>
                  <a:lnTo>
                    <a:pt x="22625" y="0"/>
                  </a:lnTo>
                  <a:lnTo>
                    <a:pt x="29150" y="4957"/>
                  </a:lnTo>
                  <a:lnTo>
                    <a:pt x="29150" y="11073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16161" y="1954004"/>
              <a:ext cx="29209" cy="22225"/>
            </a:xfrm>
            <a:custGeom>
              <a:avLst/>
              <a:gdLst/>
              <a:ahLst/>
              <a:cxnLst/>
              <a:rect l="l" t="t" r="r" b="b"/>
              <a:pathLst>
                <a:path w="29210" h="22225">
                  <a:moveTo>
                    <a:pt x="22626" y="22148"/>
                  </a:moveTo>
                  <a:lnTo>
                    <a:pt x="6526" y="22148"/>
                  </a:lnTo>
                  <a:lnTo>
                    <a:pt x="0" y="17188"/>
                  </a:lnTo>
                  <a:lnTo>
                    <a:pt x="0" y="4957"/>
                  </a:lnTo>
                  <a:lnTo>
                    <a:pt x="6526" y="0"/>
                  </a:lnTo>
                  <a:lnTo>
                    <a:pt x="22626" y="0"/>
                  </a:lnTo>
                  <a:lnTo>
                    <a:pt x="29150" y="4957"/>
                  </a:lnTo>
                  <a:lnTo>
                    <a:pt x="29150" y="11073"/>
                  </a:lnTo>
                  <a:lnTo>
                    <a:pt x="29150" y="17188"/>
                  </a:lnTo>
                  <a:lnTo>
                    <a:pt x="22626" y="22148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16161" y="1954004"/>
              <a:ext cx="29209" cy="22225"/>
            </a:xfrm>
            <a:custGeom>
              <a:avLst/>
              <a:gdLst/>
              <a:ahLst/>
              <a:cxnLst/>
              <a:rect l="l" t="t" r="r" b="b"/>
              <a:pathLst>
                <a:path w="29210" h="22225">
                  <a:moveTo>
                    <a:pt x="29150" y="11073"/>
                  </a:moveTo>
                  <a:lnTo>
                    <a:pt x="29150" y="17188"/>
                  </a:lnTo>
                  <a:lnTo>
                    <a:pt x="22626" y="22148"/>
                  </a:lnTo>
                  <a:lnTo>
                    <a:pt x="14575" y="22148"/>
                  </a:lnTo>
                  <a:lnTo>
                    <a:pt x="6526" y="22148"/>
                  </a:lnTo>
                  <a:lnTo>
                    <a:pt x="0" y="17188"/>
                  </a:lnTo>
                  <a:lnTo>
                    <a:pt x="0" y="11073"/>
                  </a:lnTo>
                  <a:lnTo>
                    <a:pt x="0" y="4957"/>
                  </a:lnTo>
                  <a:lnTo>
                    <a:pt x="6526" y="0"/>
                  </a:lnTo>
                  <a:lnTo>
                    <a:pt x="14575" y="0"/>
                  </a:lnTo>
                  <a:lnTo>
                    <a:pt x="22626" y="0"/>
                  </a:lnTo>
                  <a:lnTo>
                    <a:pt x="29150" y="4957"/>
                  </a:lnTo>
                  <a:lnTo>
                    <a:pt x="29150" y="11073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673084" y="1995734"/>
              <a:ext cx="309880" cy="0"/>
            </a:xfrm>
            <a:custGeom>
              <a:avLst/>
              <a:gdLst/>
              <a:ahLst/>
              <a:cxnLst/>
              <a:rect l="l" t="t" r="r" b="b"/>
              <a:pathLst>
                <a:path w="309879">
                  <a:moveTo>
                    <a:pt x="0" y="0"/>
                  </a:moveTo>
                  <a:lnTo>
                    <a:pt x="309829" y="0"/>
                  </a:lnTo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776921" y="2085405"/>
              <a:ext cx="22225" cy="23495"/>
            </a:xfrm>
            <a:custGeom>
              <a:avLst/>
              <a:gdLst/>
              <a:ahLst/>
              <a:cxnLst/>
              <a:rect l="l" t="t" r="r" b="b"/>
              <a:pathLst>
                <a:path w="22225" h="23494">
                  <a:moveTo>
                    <a:pt x="20364" y="23101"/>
                  </a:moveTo>
                  <a:lnTo>
                    <a:pt x="1642" y="23101"/>
                  </a:lnTo>
                  <a:lnTo>
                    <a:pt x="0" y="21459"/>
                  </a:lnTo>
                  <a:lnTo>
                    <a:pt x="0" y="3667"/>
                  </a:lnTo>
                  <a:lnTo>
                    <a:pt x="0" y="1641"/>
                  </a:lnTo>
                  <a:lnTo>
                    <a:pt x="1642" y="0"/>
                  </a:lnTo>
                  <a:lnTo>
                    <a:pt x="19311" y="0"/>
                  </a:lnTo>
                  <a:lnTo>
                    <a:pt x="20244" y="386"/>
                  </a:lnTo>
                  <a:lnTo>
                    <a:pt x="21620" y="1762"/>
                  </a:lnTo>
                  <a:lnTo>
                    <a:pt x="22006" y="2694"/>
                  </a:lnTo>
                  <a:lnTo>
                    <a:pt x="22006" y="21459"/>
                  </a:lnTo>
                  <a:lnTo>
                    <a:pt x="20364" y="23101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776921" y="2085405"/>
              <a:ext cx="22225" cy="23495"/>
            </a:xfrm>
            <a:custGeom>
              <a:avLst/>
              <a:gdLst/>
              <a:ahLst/>
              <a:cxnLst/>
              <a:rect l="l" t="t" r="r" b="b"/>
              <a:pathLst>
                <a:path w="22225" h="23494">
                  <a:moveTo>
                    <a:pt x="0" y="3667"/>
                  </a:moveTo>
                  <a:lnTo>
                    <a:pt x="0" y="1641"/>
                  </a:lnTo>
                  <a:lnTo>
                    <a:pt x="1642" y="0"/>
                  </a:lnTo>
                  <a:lnTo>
                    <a:pt x="3667" y="0"/>
                  </a:lnTo>
                  <a:lnTo>
                    <a:pt x="18338" y="0"/>
                  </a:lnTo>
                  <a:lnTo>
                    <a:pt x="19311" y="0"/>
                  </a:lnTo>
                  <a:lnTo>
                    <a:pt x="20244" y="386"/>
                  </a:lnTo>
                  <a:lnTo>
                    <a:pt x="20932" y="1074"/>
                  </a:lnTo>
                  <a:lnTo>
                    <a:pt x="21620" y="1762"/>
                  </a:lnTo>
                  <a:lnTo>
                    <a:pt x="22006" y="2694"/>
                  </a:lnTo>
                  <a:lnTo>
                    <a:pt x="22006" y="3667"/>
                  </a:lnTo>
                  <a:lnTo>
                    <a:pt x="22006" y="19434"/>
                  </a:lnTo>
                  <a:lnTo>
                    <a:pt x="22006" y="21459"/>
                  </a:lnTo>
                  <a:lnTo>
                    <a:pt x="20364" y="23101"/>
                  </a:lnTo>
                  <a:lnTo>
                    <a:pt x="18338" y="23101"/>
                  </a:lnTo>
                  <a:lnTo>
                    <a:pt x="3667" y="23101"/>
                  </a:lnTo>
                  <a:lnTo>
                    <a:pt x="1642" y="23101"/>
                  </a:lnTo>
                  <a:lnTo>
                    <a:pt x="0" y="21459"/>
                  </a:lnTo>
                  <a:lnTo>
                    <a:pt x="0" y="19434"/>
                  </a:lnTo>
                  <a:lnTo>
                    <a:pt x="0" y="3667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816963" y="2064935"/>
              <a:ext cx="22225" cy="43815"/>
            </a:xfrm>
            <a:custGeom>
              <a:avLst/>
              <a:gdLst/>
              <a:ahLst/>
              <a:cxnLst/>
              <a:rect l="l" t="t" r="r" b="b"/>
              <a:pathLst>
                <a:path w="22225" h="43814">
                  <a:moveTo>
                    <a:pt x="20364" y="43564"/>
                  </a:moveTo>
                  <a:lnTo>
                    <a:pt x="1642" y="43564"/>
                  </a:lnTo>
                  <a:lnTo>
                    <a:pt x="0" y="41921"/>
                  </a:lnTo>
                  <a:lnTo>
                    <a:pt x="0" y="3667"/>
                  </a:lnTo>
                  <a:lnTo>
                    <a:pt x="0" y="1642"/>
                  </a:lnTo>
                  <a:lnTo>
                    <a:pt x="1642" y="0"/>
                  </a:lnTo>
                  <a:lnTo>
                    <a:pt x="19311" y="0"/>
                  </a:lnTo>
                  <a:lnTo>
                    <a:pt x="20244" y="386"/>
                  </a:lnTo>
                  <a:lnTo>
                    <a:pt x="21620" y="1762"/>
                  </a:lnTo>
                  <a:lnTo>
                    <a:pt x="22006" y="2695"/>
                  </a:lnTo>
                  <a:lnTo>
                    <a:pt x="22006" y="41921"/>
                  </a:lnTo>
                  <a:lnTo>
                    <a:pt x="20364" y="43564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816963" y="2064935"/>
              <a:ext cx="22225" cy="43815"/>
            </a:xfrm>
            <a:custGeom>
              <a:avLst/>
              <a:gdLst/>
              <a:ahLst/>
              <a:cxnLst/>
              <a:rect l="l" t="t" r="r" b="b"/>
              <a:pathLst>
                <a:path w="22225" h="43814">
                  <a:moveTo>
                    <a:pt x="0" y="3667"/>
                  </a:moveTo>
                  <a:lnTo>
                    <a:pt x="0" y="1642"/>
                  </a:lnTo>
                  <a:lnTo>
                    <a:pt x="1642" y="0"/>
                  </a:lnTo>
                  <a:lnTo>
                    <a:pt x="3667" y="0"/>
                  </a:lnTo>
                  <a:lnTo>
                    <a:pt x="18338" y="0"/>
                  </a:lnTo>
                  <a:lnTo>
                    <a:pt x="19311" y="0"/>
                  </a:lnTo>
                  <a:lnTo>
                    <a:pt x="20244" y="386"/>
                  </a:lnTo>
                  <a:lnTo>
                    <a:pt x="20932" y="1074"/>
                  </a:lnTo>
                  <a:lnTo>
                    <a:pt x="21620" y="1762"/>
                  </a:lnTo>
                  <a:lnTo>
                    <a:pt x="22006" y="2695"/>
                  </a:lnTo>
                  <a:lnTo>
                    <a:pt x="22006" y="3667"/>
                  </a:lnTo>
                  <a:lnTo>
                    <a:pt x="22006" y="39896"/>
                  </a:lnTo>
                  <a:lnTo>
                    <a:pt x="22006" y="41921"/>
                  </a:lnTo>
                  <a:lnTo>
                    <a:pt x="20364" y="43564"/>
                  </a:lnTo>
                  <a:lnTo>
                    <a:pt x="18338" y="43564"/>
                  </a:lnTo>
                  <a:lnTo>
                    <a:pt x="3667" y="43564"/>
                  </a:lnTo>
                  <a:lnTo>
                    <a:pt x="1642" y="43564"/>
                  </a:lnTo>
                  <a:lnTo>
                    <a:pt x="0" y="41921"/>
                  </a:lnTo>
                  <a:lnTo>
                    <a:pt x="0" y="39896"/>
                  </a:lnTo>
                  <a:lnTo>
                    <a:pt x="0" y="3667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57005" y="2074994"/>
              <a:ext cx="22225" cy="33655"/>
            </a:xfrm>
            <a:custGeom>
              <a:avLst/>
              <a:gdLst/>
              <a:ahLst/>
              <a:cxnLst/>
              <a:rect l="l" t="t" r="r" b="b"/>
              <a:pathLst>
                <a:path w="22225" h="33655">
                  <a:moveTo>
                    <a:pt x="20364" y="33553"/>
                  </a:moveTo>
                  <a:lnTo>
                    <a:pt x="1641" y="33553"/>
                  </a:lnTo>
                  <a:lnTo>
                    <a:pt x="0" y="31910"/>
                  </a:lnTo>
                  <a:lnTo>
                    <a:pt x="0" y="3667"/>
                  </a:lnTo>
                  <a:lnTo>
                    <a:pt x="0" y="1642"/>
                  </a:lnTo>
                  <a:lnTo>
                    <a:pt x="1641" y="0"/>
                  </a:lnTo>
                  <a:lnTo>
                    <a:pt x="19311" y="0"/>
                  </a:lnTo>
                  <a:lnTo>
                    <a:pt x="20244" y="386"/>
                  </a:lnTo>
                  <a:lnTo>
                    <a:pt x="21619" y="1761"/>
                  </a:lnTo>
                  <a:lnTo>
                    <a:pt x="22006" y="2694"/>
                  </a:lnTo>
                  <a:lnTo>
                    <a:pt x="22006" y="31910"/>
                  </a:lnTo>
                  <a:lnTo>
                    <a:pt x="20364" y="33553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857005" y="2074994"/>
              <a:ext cx="22225" cy="33655"/>
            </a:xfrm>
            <a:custGeom>
              <a:avLst/>
              <a:gdLst/>
              <a:ahLst/>
              <a:cxnLst/>
              <a:rect l="l" t="t" r="r" b="b"/>
              <a:pathLst>
                <a:path w="22225" h="33655">
                  <a:moveTo>
                    <a:pt x="0" y="3667"/>
                  </a:moveTo>
                  <a:lnTo>
                    <a:pt x="0" y="1642"/>
                  </a:lnTo>
                  <a:lnTo>
                    <a:pt x="1641" y="0"/>
                  </a:lnTo>
                  <a:lnTo>
                    <a:pt x="3667" y="0"/>
                  </a:lnTo>
                  <a:lnTo>
                    <a:pt x="18338" y="0"/>
                  </a:lnTo>
                  <a:lnTo>
                    <a:pt x="19311" y="0"/>
                  </a:lnTo>
                  <a:lnTo>
                    <a:pt x="20244" y="386"/>
                  </a:lnTo>
                  <a:lnTo>
                    <a:pt x="20932" y="1074"/>
                  </a:lnTo>
                  <a:lnTo>
                    <a:pt x="21619" y="1761"/>
                  </a:lnTo>
                  <a:lnTo>
                    <a:pt x="22006" y="2694"/>
                  </a:lnTo>
                  <a:lnTo>
                    <a:pt x="22006" y="3667"/>
                  </a:lnTo>
                  <a:lnTo>
                    <a:pt x="22006" y="29885"/>
                  </a:lnTo>
                  <a:lnTo>
                    <a:pt x="22006" y="31910"/>
                  </a:lnTo>
                  <a:lnTo>
                    <a:pt x="20364" y="33553"/>
                  </a:lnTo>
                  <a:lnTo>
                    <a:pt x="18338" y="33553"/>
                  </a:lnTo>
                  <a:lnTo>
                    <a:pt x="3667" y="33553"/>
                  </a:lnTo>
                  <a:lnTo>
                    <a:pt x="1641" y="33553"/>
                  </a:lnTo>
                  <a:lnTo>
                    <a:pt x="0" y="31910"/>
                  </a:lnTo>
                  <a:lnTo>
                    <a:pt x="0" y="29885"/>
                  </a:lnTo>
                  <a:lnTo>
                    <a:pt x="0" y="3667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4162778" y="192581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0" y="137137"/>
                </a:moveTo>
                <a:lnTo>
                  <a:pt x="6991" y="93791"/>
                </a:lnTo>
                <a:lnTo>
                  <a:pt x="26459" y="56145"/>
                </a:lnTo>
                <a:lnTo>
                  <a:pt x="56145" y="26459"/>
                </a:lnTo>
                <a:lnTo>
                  <a:pt x="93791" y="6991"/>
                </a:lnTo>
                <a:lnTo>
                  <a:pt x="137137" y="0"/>
                </a:lnTo>
                <a:lnTo>
                  <a:pt x="189617" y="10438"/>
                </a:lnTo>
                <a:lnTo>
                  <a:pt x="234108" y="40166"/>
                </a:lnTo>
                <a:lnTo>
                  <a:pt x="263835" y="84657"/>
                </a:lnTo>
                <a:lnTo>
                  <a:pt x="274274" y="137137"/>
                </a:lnTo>
                <a:lnTo>
                  <a:pt x="267283" y="180483"/>
                </a:lnTo>
                <a:lnTo>
                  <a:pt x="247815" y="218129"/>
                </a:lnTo>
                <a:lnTo>
                  <a:pt x="218129" y="247815"/>
                </a:lnTo>
                <a:lnTo>
                  <a:pt x="180483" y="267283"/>
                </a:lnTo>
                <a:lnTo>
                  <a:pt x="137137" y="274274"/>
                </a:lnTo>
                <a:lnTo>
                  <a:pt x="93791" y="267283"/>
                </a:lnTo>
                <a:lnTo>
                  <a:pt x="56145" y="247815"/>
                </a:lnTo>
                <a:lnTo>
                  <a:pt x="26459" y="218129"/>
                </a:lnTo>
                <a:lnTo>
                  <a:pt x="6991" y="180483"/>
                </a:lnTo>
                <a:lnTo>
                  <a:pt x="0" y="137137"/>
                </a:lnTo>
                <a:close/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6470712" y="1913077"/>
            <a:ext cx="318135" cy="295275"/>
            <a:chOff x="6470712" y="1913077"/>
            <a:chExt cx="318135" cy="295275"/>
          </a:xfrm>
        </p:grpSpPr>
        <p:sp>
          <p:nvSpPr>
            <p:cNvPr id="50" name="object 50"/>
            <p:cNvSpPr/>
            <p:nvPr/>
          </p:nvSpPr>
          <p:spPr>
            <a:xfrm>
              <a:off x="6475475" y="1920423"/>
              <a:ext cx="308610" cy="283210"/>
            </a:xfrm>
            <a:custGeom>
              <a:avLst/>
              <a:gdLst/>
              <a:ahLst/>
              <a:cxnLst/>
              <a:rect l="l" t="t" r="r" b="b"/>
              <a:pathLst>
                <a:path w="308609" h="283210">
                  <a:moveTo>
                    <a:pt x="780" y="46038"/>
                  </a:moveTo>
                  <a:lnTo>
                    <a:pt x="0" y="237640"/>
                  </a:lnTo>
                  <a:lnTo>
                    <a:pt x="19525" y="260659"/>
                  </a:lnTo>
                  <a:lnTo>
                    <a:pt x="74199" y="276908"/>
                  </a:lnTo>
                  <a:lnTo>
                    <a:pt x="177297" y="283001"/>
                  </a:lnTo>
                  <a:lnTo>
                    <a:pt x="229628" y="273523"/>
                  </a:lnTo>
                  <a:lnTo>
                    <a:pt x="281177" y="259982"/>
                  </a:lnTo>
                  <a:lnTo>
                    <a:pt x="308514" y="238994"/>
                  </a:lnTo>
                  <a:lnTo>
                    <a:pt x="305389" y="41299"/>
                  </a:lnTo>
                  <a:lnTo>
                    <a:pt x="267900" y="18280"/>
                  </a:lnTo>
                  <a:lnTo>
                    <a:pt x="186670" y="0"/>
                  </a:lnTo>
                  <a:lnTo>
                    <a:pt x="135902" y="1354"/>
                  </a:lnTo>
                  <a:lnTo>
                    <a:pt x="73418" y="10155"/>
                  </a:lnTo>
                  <a:lnTo>
                    <a:pt x="28117" y="20311"/>
                  </a:lnTo>
                  <a:lnTo>
                    <a:pt x="780" y="46038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477792" y="1917839"/>
              <a:ext cx="302895" cy="280670"/>
            </a:xfrm>
            <a:custGeom>
              <a:avLst/>
              <a:gdLst/>
              <a:ahLst/>
              <a:cxnLst/>
              <a:rect l="l" t="t" r="r" b="b"/>
              <a:pathLst>
                <a:path w="302895" h="280669">
                  <a:moveTo>
                    <a:pt x="301565" y="46319"/>
                  </a:moveTo>
                  <a:lnTo>
                    <a:pt x="289730" y="64348"/>
                  </a:lnTo>
                  <a:lnTo>
                    <a:pt x="257455" y="79071"/>
                  </a:lnTo>
                  <a:lnTo>
                    <a:pt x="209585" y="88998"/>
                  </a:lnTo>
                  <a:lnTo>
                    <a:pt x="150965" y="92638"/>
                  </a:lnTo>
                  <a:lnTo>
                    <a:pt x="92341" y="88998"/>
                  </a:lnTo>
                  <a:lnTo>
                    <a:pt x="44470" y="79071"/>
                  </a:lnTo>
                  <a:lnTo>
                    <a:pt x="12195" y="64348"/>
                  </a:lnTo>
                  <a:lnTo>
                    <a:pt x="360" y="46319"/>
                  </a:lnTo>
                  <a:lnTo>
                    <a:pt x="12195" y="28290"/>
                  </a:lnTo>
                  <a:lnTo>
                    <a:pt x="44470" y="13567"/>
                  </a:lnTo>
                  <a:lnTo>
                    <a:pt x="92341" y="3640"/>
                  </a:lnTo>
                  <a:lnTo>
                    <a:pt x="150965" y="0"/>
                  </a:lnTo>
                  <a:lnTo>
                    <a:pt x="209585" y="3640"/>
                  </a:lnTo>
                  <a:lnTo>
                    <a:pt x="257455" y="13567"/>
                  </a:lnTo>
                  <a:lnTo>
                    <a:pt x="289730" y="28290"/>
                  </a:lnTo>
                  <a:lnTo>
                    <a:pt x="301565" y="46319"/>
                  </a:lnTo>
                  <a:close/>
                </a:path>
                <a:path w="302895" h="280669">
                  <a:moveTo>
                    <a:pt x="302451" y="233961"/>
                  </a:moveTo>
                  <a:lnTo>
                    <a:pt x="290567" y="251990"/>
                  </a:lnTo>
                  <a:lnTo>
                    <a:pt x="258157" y="266713"/>
                  </a:lnTo>
                  <a:lnTo>
                    <a:pt x="210088" y="276640"/>
                  </a:lnTo>
                  <a:lnTo>
                    <a:pt x="151225" y="280280"/>
                  </a:lnTo>
                  <a:lnTo>
                    <a:pt x="92362" y="276640"/>
                  </a:lnTo>
                  <a:lnTo>
                    <a:pt x="44293" y="266713"/>
                  </a:lnTo>
                  <a:lnTo>
                    <a:pt x="11884" y="251990"/>
                  </a:lnTo>
                  <a:lnTo>
                    <a:pt x="0" y="233961"/>
                  </a:lnTo>
                </a:path>
                <a:path w="302895" h="280669">
                  <a:moveTo>
                    <a:pt x="404" y="45560"/>
                  </a:moveTo>
                  <a:lnTo>
                    <a:pt x="404" y="236912"/>
                  </a:lnTo>
                </a:path>
                <a:path w="302895" h="280669">
                  <a:moveTo>
                    <a:pt x="301294" y="45560"/>
                  </a:moveTo>
                  <a:lnTo>
                    <a:pt x="301294" y="236912"/>
                  </a:lnTo>
                </a:path>
                <a:path w="302895" h="280669">
                  <a:moveTo>
                    <a:pt x="301566" y="172418"/>
                  </a:moveTo>
                  <a:lnTo>
                    <a:pt x="289731" y="190447"/>
                  </a:lnTo>
                  <a:lnTo>
                    <a:pt x="257456" y="205170"/>
                  </a:lnTo>
                  <a:lnTo>
                    <a:pt x="209586" y="215097"/>
                  </a:lnTo>
                  <a:lnTo>
                    <a:pt x="150966" y="218737"/>
                  </a:lnTo>
                  <a:lnTo>
                    <a:pt x="92342" y="215097"/>
                  </a:lnTo>
                  <a:lnTo>
                    <a:pt x="44471" y="205170"/>
                  </a:lnTo>
                  <a:lnTo>
                    <a:pt x="12195" y="190447"/>
                  </a:lnTo>
                  <a:lnTo>
                    <a:pt x="360" y="172418"/>
                  </a:lnTo>
                </a:path>
                <a:path w="302895" h="280669">
                  <a:moveTo>
                    <a:pt x="301566" y="113077"/>
                  </a:moveTo>
                  <a:lnTo>
                    <a:pt x="289731" y="131106"/>
                  </a:lnTo>
                  <a:lnTo>
                    <a:pt x="257456" y="145829"/>
                  </a:lnTo>
                  <a:lnTo>
                    <a:pt x="209586" y="155756"/>
                  </a:lnTo>
                  <a:lnTo>
                    <a:pt x="150966" y="159396"/>
                  </a:lnTo>
                  <a:lnTo>
                    <a:pt x="92342" y="155756"/>
                  </a:lnTo>
                  <a:lnTo>
                    <a:pt x="44471" y="145829"/>
                  </a:lnTo>
                  <a:lnTo>
                    <a:pt x="12195" y="131106"/>
                  </a:lnTo>
                  <a:lnTo>
                    <a:pt x="360" y="113077"/>
                  </a:lnTo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1930" y="2010999"/>
              <a:ext cx="226417" cy="154888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8221171" y="1879798"/>
            <a:ext cx="252729" cy="356870"/>
            <a:chOff x="8221171" y="1879798"/>
            <a:chExt cx="252729" cy="356870"/>
          </a:xfrm>
        </p:grpSpPr>
        <p:sp>
          <p:nvSpPr>
            <p:cNvPr id="54" name="object 54"/>
            <p:cNvSpPr/>
            <p:nvPr/>
          </p:nvSpPr>
          <p:spPr>
            <a:xfrm>
              <a:off x="8225933" y="1884560"/>
              <a:ext cx="243204" cy="347345"/>
            </a:xfrm>
            <a:custGeom>
              <a:avLst/>
              <a:gdLst/>
              <a:ahLst/>
              <a:cxnLst/>
              <a:rect l="l" t="t" r="r" b="b"/>
              <a:pathLst>
                <a:path w="243204" h="347344">
                  <a:moveTo>
                    <a:pt x="242675" y="332109"/>
                  </a:moveTo>
                  <a:lnTo>
                    <a:pt x="242675" y="340258"/>
                  </a:lnTo>
                  <a:lnTo>
                    <a:pt x="235138" y="346926"/>
                  </a:lnTo>
                  <a:lnTo>
                    <a:pt x="225926" y="346926"/>
                  </a:lnTo>
                  <a:lnTo>
                    <a:pt x="16748" y="346926"/>
                  </a:lnTo>
                  <a:lnTo>
                    <a:pt x="7537" y="346926"/>
                  </a:lnTo>
                  <a:lnTo>
                    <a:pt x="0" y="340258"/>
                  </a:lnTo>
                  <a:lnTo>
                    <a:pt x="0" y="332109"/>
                  </a:lnTo>
                  <a:lnTo>
                    <a:pt x="0" y="14817"/>
                  </a:lnTo>
                  <a:lnTo>
                    <a:pt x="0" y="6664"/>
                  </a:lnTo>
                  <a:lnTo>
                    <a:pt x="7537" y="0"/>
                  </a:lnTo>
                  <a:lnTo>
                    <a:pt x="16748" y="0"/>
                  </a:lnTo>
                  <a:lnTo>
                    <a:pt x="225926" y="0"/>
                  </a:lnTo>
                  <a:lnTo>
                    <a:pt x="235138" y="0"/>
                  </a:lnTo>
                  <a:lnTo>
                    <a:pt x="242675" y="6664"/>
                  </a:lnTo>
                  <a:lnTo>
                    <a:pt x="242675" y="14817"/>
                  </a:lnTo>
                  <a:lnTo>
                    <a:pt x="242675" y="332109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226755" y="2157401"/>
              <a:ext cx="240665" cy="0"/>
            </a:xfrm>
            <a:custGeom>
              <a:avLst/>
              <a:gdLst/>
              <a:ahLst/>
              <a:cxnLst/>
              <a:rect l="l" t="t" r="r" b="b"/>
              <a:pathLst>
                <a:path w="240665">
                  <a:moveTo>
                    <a:pt x="0" y="0"/>
                  </a:moveTo>
                  <a:lnTo>
                    <a:pt x="240249" y="0"/>
                  </a:lnTo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227147" y="1958221"/>
              <a:ext cx="240665" cy="0"/>
            </a:xfrm>
            <a:custGeom>
              <a:avLst/>
              <a:gdLst/>
              <a:ahLst/>
              <a:cxnLst/>
              <a:rect l="l" t="t" r="r" b="b"/>
              <a:pathLst>
                <a:path w="240665">
                  <a:moveTo>
                    <a:pt x="0" y="0"/>
                  </a:moveTo>
                  <a:lnTo>
                    <a:pt x="240249" y="0"/>
                  </a:lnTo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327850" y="2176708"/>
              <a:ext cx="39370" cy="34925"/>
            </a:xfrm>
            <a:custGeom>
              <a:avLst/>
              <a:gdLst/>
              <a:ahLst/>
              <a:cxnLst/>
              <a:rect l="l" t="t" r="r" b="b"/>
              <a:pathLst>
                <a:path w="39370" h="34925">
                  <a:moveTo>
                    <a:pt x="38830" y="17344"/>
                  </a:moveTo>
                  <a:lnTo>
                    <a:pt x="37304" y="24096"/>
                  </a:lnTo>
                  <a:lnTo>
                    <a:pt x="33144" y="29610"/>
                  </a:lnTo>
                  <a:lnTo>
                    <a:pt x="26972" y="33328"/>
                  </a:lnTo>
                  <a:lnTo>
                    <a:pt x="19414" y="34691"/>
                  </a:lnTo>
                  <a:lnTo>
                    <a:pt x="11858" y="33328"/>
                  </a:lnTo>
                  <a:lnTo>
                    <a:pt x="5687" y="29610"/>
                  </a:lnTo>
                  <a:lnTo>
                    <a:pt x="1525" y="24096"/>
                  </a:lnTo>
                  <a:lnTo>
                    <a:pt x="0" y="17344"/>
                  </a:lnTo>
                  <a:lnTo>
                    <a:pt x="1525" y="10593"/>
                  </a:lnTo>
                  <a:lnTo>
                    <a:pt x="5687" y="5080"/>
                  </a:lnTo>
                  <a:lnTo>
                    <a:pt x="11858" y="1363"/>
                  </a:lnTo>
                  <a:lnTo>
                    <a:pt x="19414" y="0"/>
                  </a:lnTo>
                  <a:lnTo>
                    <a:pt x="26972" y="1363"/>
                  </a:lnTo>
                  <a:lnTo>
                    <a:pt x="33144" y="5080"/>
                  </a:lnTo>
                  <a:lnTo>
                    <a:pt x="37304" y="10593"/>
                  </a:lnTo>
                  <a:lnTo>
                    <a:pt x="38830" y="17344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326892" y="1927837"/>
              <a:ext cx="41275" cy="0"/>
            </a:xfrm>
            <a:custGeom>
              <a:avLst/>
              <a:gdLst/>
              <a:ahLst/>
              <a:cxnLst/>
              <a:rect l="l" t="t" r="r" b="b"/>
              <a:pathLst>
                <a:path w="41275">
                  <a:moveTo>
                    <a:pt x="0" y="0"/>
                  </a:moveTo>
                  <a:lnTo>
                    <a:pt x="40841" y="0"/>
                  </a:lnTo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337619" y="1901977"/>
              <a:ext cx="18415" cy="16510"/>
            </a:xfrm>
            <a:custGeom>
              <a:avLst/>
              <a:gdLst/>
              <a:ahLst/>
              <a:cxnLst/>
              <a:rect l="l" t="t" r="r" b="b"/>
              <a:pathLst>
                <a:path w="18415" h="16510">
                  <a:moveTo>
                    <a:pt x="18056" y="8065"/>
                  </a:moveTo>
                  <a:lnTo>
                    <a:pt x="18056" y="12519"/>
                  </a:lnTo>
                  <a:lnTo>
                    <a:pt x="14014" y="16131"/>
                  </a:lnTo>
                  <a:lnTo>
                    <a:pt x="9027" y="16131"/>
                  </a:lnTo>
                  <a:lnTo>
                    <a:pt x="4042" y="16131"/>
                  </a:lnTo>
                  <a:lnTo>
                    <a:pt x="0" y="12519"/>
                  </a:lnTo>
                  <a:lnTo>
                    <a:pt x="0" y="8065"/>
                  </a:lnTo>
                  <a:lnTo>
                    <a:pt x="0" y="3611"/>
                  </a:lnTo>
                  <a:lnTo>
                    <a:pt x="4042" y="0"/>
                  </a:lnTo>
                  <a:lnTo>
                    <a:pt x="9027" y="0"/>
                  </a:lnTo>
                  <a:lnTo>
                    <a:pt x="14014" y="0"/>
                  </a:lnTo>
                  <a:lnTo>
                    <a:pt x="18056" y="3611"/>
                  </a:lnTo>
                  <a:lnTo>
                    <a:pt x="18056" y="8065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2789" y="1995601"/>
              <a:ext cx="110367" cy="124249"/>
            </a:xfrm>
            <a:prstGeom prst="rect">
              <a:avLst/>
            </a:prstGeom>
          </p:spPr>
        </p:pic>
      </p:grpSp>
      <p:pic>
        <p:nvPicPr>
          <p:cNvPr id="61" name="object 6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6351" y="1971198"/>
            <a:ext cx="291804" cy="171779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429335" y="1838578"/>
            <a:ext cx="8337550" cy="798830"/>
            <a:chOff x="429335" y="1838578"/>
            <a:chExt cx="8337550" cy="798830"/>
          </a:xfrm>
        </p:grpSpPr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71735" y="2320421"/>
              <a:ext cx="125309" cy="11926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3498533" y="2061929"/>
              <a:ext cx="156845" cy="86360"/>
            </a:xfrm>
            <a:custGeom>
              <a:avLst/>
              <a:gdLst/>
              <a:ahLst/>
              <a:cxnLst/>
              <a:rect l="l" t="t" r="r" b="b"/>
              <a:pathLst>
                <a:path w="156845" h="86360">
                  <a:moveTo>
                    <a:pt x="0" y="0"/>
                  </a:moveTo>
                  <a:lnTo>
                    <a:pt x="156650" y="0"/>
                  </a:lnTo>
                  <a:lnTo>
                    <a:pt x="156650" y="86239"/>
                  </a:lnTo>
                  <a:lnTo>
                    <a:pt x="0" y="8623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8184" y="2113907"/>
              <a:ext cx="104970" cy="11677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3452946" y="1931764"/>
              <a:ext cx="95885" cy="12700"/>
            </a:xfrm>
            <a:custGeom>
              <a:avLst/>
              <a:gdLst/>
              <a:ahLst/>
              <a:cxnLst/>
              <a:rect l="l" t="t" r="r" b="b"/>
              <a:pathLst>
                <a:path w="95885" h="12700">
                  <a:moveTo>
                    <a:pt x="0" y="2046"/>
                  </a:moveTo>
                  <a:lnTo>
                    <a:pt x="0" y="916"/>
                  </a:lnTo>
                  <a:lnTo>
                    <a:pt x="916" y="0"/>
                  </a:lnTo>
                  <a:lnTo>
                    <a:pt x="2046" y="0"/>
                  </a:lnTo>
                  <a:lnTo>
                    <a:pt x="93398" y="0"/>
                  </a:lnTo>
                  <a:lnTo>
                    <a:pt x="93941" y="0"/>
                  </a:lnTo>
                  <a:lnTo>
                    <a:pt x="94461" y="215"/>
                  </a:lnTo>
                  <a:lnTo>
                    <a:pt x="94845" y="599"/>
                  </a:lnTo>
                  <a:lnTo>
                    <a:pt x="95229" y="983"/>
                  </a:lnTo>
                  <a:lnTo>
                    <a:pt x="95444" y="1503"/>
                  </a:lnTo>
                  <a:lnTo>
                    <a:pt x="95444" y="2046"/>
                  </a:lnTo>
                  <a:lnTo>
                    <a:pt x="95444" y="10233"/>
                  </a:lnTo>
                  <a:lnTo>
                    <a:pt x="95444" y="11363"/>
                  </a:lnTo>
                  <a:lnTo>
                    <a:pt x="94528" y="12279"/>
                  </a:lnTo>
                  <a:lnTo>
                    <a:pt x="93398" y="12279"/>
                  </a:lnTo>
                  <a:lnTo>
                    <a:pt x="2046" y="12279"/>
                  </a:lnTo>
                  <a:lnTo>
                    <a:pt x="916" y="12279"/>
                  </a:lnTo>
                  <a:lnTo>
                    <a:pt x="0" y="11363"/>
                  </a:lnTo>
                  <a:lnTo>
                    <a:pt x="0" y="10233"/>
                  </a:lnTo>
                  <a:lnTo>
                    <a:pt x="0" y="2046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52946" y="1944070"/>
              <a:ext cx="95885" cy="53975"/>
            </a:xfrm>
            <a:custGeom>
              <a:avLst/>
              <a:gdLst/>
              <a:ahLst/>
              <a:cxnLst/>
              <a:rect l="l" t="t" r="r" b="b"/>
              <a:pathLst>
                <a:path w="95885" h="53975">
                  <a:moveTo>
                    <a:pt x="95444" y="53609"/>
                  </a:moveTo>
                  <a:lnTo>
                    <a:pt x="0" y="53609"/>
                  </a:lnTo>
                  <a:lnTo>
                    <a:pt x="0" y="0"/>
                  </a:lnTo>
                  <a:lnTo>
                    <a:pt x="95444" y="0"/>
                  </a:lnTo>
                  <a:lnTo>
                    <a:pt x="95444" y="536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307676" y="1944070"/>
              <a:ext cx="241300" cy="92710"/>
            </a:xfrm>
            <a:custGeom>
              <a:avLst/>
              <a:gdLst/>
              <a:ahLst/>
              <a:cxnLst/>
              <a:rect l="l" t="t" r="r" b="b"/>
              <a:pathLst>
                <a:path w="241300" h="92710">
                  <a:moveTo>
                    <a:pt x="145270" y="0"/>
                  </a:moveTo>
                  <a:lnTo>
                    <a:pt x="240715" y="0"/>
                  </a:lnTo>
                  <a:lnTo>
                    <a:pt x="240715" y="53609"/>
                  </a:lnTo>
                  <a:lnTo>
                    <a:pt x="145270" y="53609"/>
                  </a:lnTo>
                  <a:lnTo>
                    <a:pt x="145270" y="0"/>
                  </a:lnTo>
                  <a:close/>
                </a:path>
                <a:path w="241300" h="92710">
                  <a:moveTo>
                    <a:pt x="0" y="82030"/>
                  </a:moveTo>
                  <a:lnTo>
                    <a:pt x="0" y="80899"/>
                  </a:lnTo>
                  <a:lnTo>
                    <a:pt x="915" y="79983"/>
                  </a:lnTo>
                  <a:lnTo>
                    <a:pt x="2046" y="79983"/>
                  </a:lnTo>
                  <a:lnTo>
                    <a:pt x="93397" y="79983"/>
                  </a:lnTo>
                  <a:lnTo>
                    <a:pt x="93940" y="79983"/>
                  </a:lnTo>
                  <a:lnTo>
                    <a:pt x="94461" y="80199"/>
                  </a:lnTo>
                  <a:lnTo>
                    <a:pt x="94845" y="80582"/>
                  </a:lnTo>
                  <a:lnTo>
                    <a:pt x="95229" y="80966"/>
                  </a:lnTo>
                  <a:lnTo>
                    <a:pt x="95444" y="81487"/>
                  </a:lnTo>
                  <a:lnTo>
                    <a:pt x="95444" y="82030"/>
                  </a:lnTo>
                  <a:lnTo>
                    <a:pt x="95444" y="90216"/>
                  </a:lnTo>
                  <a:lnTo>
                    <a:pt x="95444" y="91346"/>
                  </a:lnTo>
                  <a:lnTo>
                    <a:pt x="94528" y="92263"/>
                  </a:lnTo>
                  <a:lnTo>
                    <a:pt x="93397" y="92263"/>
                  </a:lnTo>
                  <a:lnTo>
                    <a:pt x="2046" y="92263"/>
                  </a:lnTo>
                  <a:lnTo>
                    <a:pt x="915" y="92263"/>
                  </a:lnTo>
                  <a:lnTo>
                    <a:pt x="0" y="91346"/>
                  </a:lnTo>
                  <a:lnTo>
                    <a:pt x="0" y="90216"/>
                  </a:lnTo>
                  <a:lnTo>
                    <a:pt x="0" y="82030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307676" y="2036358"/>
              <a:ext cx="95885" cy="53975"/>
            </a:xfrm>
            <a:custGeom>
              <a:avLst/>
              <a:gdLst/>
              <a:ahLst/>
              <a:cxnLst/>
              <a:rect l="l" t="t" r="r" b="b"/>
              <a:pathLst>
                <a:path w="95885" h="53975">
                  <a:moveTo>
                    <a:pt x="95444" y="53609"/>
                  </a:moveTo>
                  <a:lnTo>
                    <a:pt x="0" y="53609"/>
                  </a:lnTo>
                  <a:lnTo>
                    <a:pt x="0" y="0"/>
                  </a:lnTo>
                  <a:lnTo>
                    <a:pt x="95444" y="0"/>
                  </a:lnTo>
                  <a:lnTo>
                    <a:pt x="95444" y="536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2914" y="2206195"/>
              <a:ext cx="104970" cy="208993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3307676" y="2036358"/>
              <a:ext cx="95885" cy="92710"/>
            </a:xfrm>
            <a:custGeom>
              <a:avLst/>
              <a:gdLst/>
              <a:ahLst/>
              <a:cxnLst/>
              <a:rect l="l" t="t" r="r" b="b"/>
              <a:pathLst>
                <a:path w="95885" h="92710">
                  <a:moveTo>
                    <a:pt x="0" y="0"/>
                  </a:moveTo>
                  <a:lnTo>
                    <a:pt x="95444" y="0"/>
                  </a:lnTo>
                  <a:lnTo>
                    <a:pt x="95444" y="53609"/>
                  </a:lnTo>
                  <a:lnTo>
                    <a:pt x="0" y="53609"/>
                  </a:lnTo>
                  <a:lnTo>
                    <a:pt x="0" y="0"/>
                  </a:lnTo>
                  <a:close/>
                </a:path>
                <a:path w="95885" h="92710">
                  <a:moveTo>
                    <a:pt x="0" y="81963"/>
                  </a:moveTo>
                  <a:lnTo>
                    <a:pt x="0" y="80833"/>
                  </a:lnTo>
                  <a:lnTo>
                    <a:pt x="915" y="79916"/>
                  </a:lnTo>
                  <a:lnTo>
                    <a:pt x="2046" y="79916"/>
                  </a:lnTo>
                  <a:lnTo>
                    <a:pt x="93397" y="79916"/>
                  </a:lnTo>
                  <a:lnTo>
                    <a:pt x="93940" y="79916"/>
                  </a:lnTo>
                  <a:lnTo>
                    <a:pt x="94461" y="80132"/>
                  </a:lnTo>
                  <a:lnTo>
                    <a:pt x="94845" y="80516"/>
                  </a:lnTo>
                  <a:lnTo>
                    <a:pt x="95229" y="80900"/>
                  </a:lnTo>
                  <a:lnTo>
                    <a:pt x="95444" y="81420"/>
                  </a:lnTo>
                  <a:lnTo>
                    <a:pt x="95444" y="81963"/>
                  </a:lnTo>
                  <a:lnTo>
                    <a:pt x="95444" y="90150"/>
                  </a:lnTo>
                  <a:lnTo>
                    <a:pt x="95444" y="91280"/>
                  </a:lnTo>
                  <a:lnTo>
                    <a:pt x="94528" y="92196"/>
                  </a:lnTo>
                  <a:lnTo>
                    <a:pt x="93397" y="92196"/>
                  </a:lnTo>
                  <a:lnTo>
                    <a:pt x="2046" y="92196"/>
                  </a:lnTo>
                  <a:lnTo>
                    <a:pt x="915" y="92196"/>
                  </a:lnTo>
                  <a:lnTo>
                    <a:pt x="0" y="91280"/>
                  </a:lnTo>
                  <a:lnTo>
                    <a:pt x="0" y="90150"/>
                  </a:lnTo>
                  <a:lnTo>
                    <a:pt x="0" y="81963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307676" y="2128581"/>
              <a:ext cx="95885" cy="53975"/>
            </a:xfrm>
            <a:custGeom>
              <a:avLst/>
              <a:gdLst/>
              <a:ahLst/>
              <a:cxnLst/>
              <a:rect l="l" t="t" r="r" b="b"/>
              <a:pathLst>
                <a:path w="95885" h="53975">
                  <a:moveTo>
                    <a:pt x="95444" y="53609"/>
                  </a:moveTo>
                  <a:lnTo>
                    <a:pt x="0" y="53609"/>
                  </a:lnTo>
                  <a:lnTo>
                    <a:pt x="0" y="0"/>
                  </a:lnTo>
                  <a:lnTo>
                    <a:pt x="95444" y="0"/>
                  </a:lnTo>
                  <a:lnTo>
                    <a:pt x="95444" y="536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307676" y="2023987"/>
              <a:ext cx="241300" cy="158750"/>
            </a:xfrm>
            <a:custGeom>
              <a:avLst/>
              <a:gdLst/>
              <a:ahLst/>
              <a:cxnLst/>
              <a:rect l="l" t="t" r="r" b="b"/>
              <a:pathLst>
                <a:path w="241300" h="158750">
                  <a:moveTo>
                    <a:pt x="0" y="104593"/>
                  </a:moveTo>
                  <a:lnTo>
                    <a:pt x="95444" y="104593"/>
                  </a:lnTo>
                  <a:lnTo>
                    <a:pt x="95444" y="158203"/>
                  </a:lnTo>
                  <a:lnTo>
                    <a:pt x="0" y="158203"/>
                  </a:lnTo>
                  <a:lnTo>
                    <a:pt x="0" y="104593"/>
                  </a:lnTo>
                  <a:close/>
                </a:path>
                <a:path w="241300" h="158750">
                  <a:moveTo>
                    <a:pt x="145270" y="2046"/>
                  </a:moveTo>
                  <a:lnTo>
                    <a:pt x="145270" y="916"/>
                  </a:lnTo>
                  <a:lnTo>
                    <a:pt x="146186" y="0"/>
                  </a:lnTo>
                  <a:lnTo>
                    <a:pt x="147317" y="0"/>
                  </a:lnTo>
                  <a:lnTo>
                    <a:pt x="238668" y="0"/>
                  </a:lnTo>
                  <a:lnTo>
                    <a:pt x="239211" y="0"/>
                  </a:lnTo>
                  <a:lnTo>
                    <a:pt x="239731" y="215"/>
                  </a:lnTo>
                  <a:lnTo>
                    <a:pt x="240115" y="599"/>
                  </a:lnTo>
                  <a:lnTo>
                    <a:pt x="240499" y="983"/>
                  </a:lnTo>
                  <a:lnTo>
                    <a:pt x="240715" y="1503"/>
                  </a:lnTo>
                  <a:lnTo>
                    <a:pt x="240715" y="2046"/>
                  </a:lnTo>
                  <a:lnTo>
                    <a:pt x="240715" y="10233"/>
                  </a:lnTo>
                  <a:lnTo>
                    <a:pt x="240715" y="11363"/>
                  </a:lnTo>
                  <a:lnTo>
                    <a:pt x="239799" y="12279"/>
                  </a:lnTo>
                  <a:lnTo>
                    <a:pt x="238668" y="12279"/>
                  </a:lnTo>
                  <a:lnTo>
                    <a:pt x="147317" y="12279"/>
                  </a:lnTo>
                  <a:lnTo>
                    <a:pt x="146186" y="12279"/>
                  </a:lnTo>
                  <a:lnTo>
                    <a:pt x="145270" y="11363"/>
                  </a:lnTo>
                  <a:lnTo>
                    <a:pt x="145270" y="10233"/>
                  </a:lnTo>
                  <a:lnTo>
                    <a:pt x="145270" y="2046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452946" y="2036293"/>
              <a:ext cx="95885" cy="53975"/>
            </a:xfrm>
            <a:custGeom>
              <a:avLst/>
              <a:gdLst/>
              <a:ahLst/>
              <a:cxnLst/>
              <a:rect l="l" t="t" r="r" b="b"/>
              <a:pathLst>
                <a:path w="95885" h="53975">
                  <a:moveTo>
                    <a:pt x="95444" y="53609"/>
                  </a:moveTo>
                  <a:lnTo>
                    <a:pt x="0" y="53609"/>
                  </a:lnTo>
                  <a:lnTo>
                    <a:pt x="0" y="0"/>
                  </a:lnTo>
                  <a:lnTo>
                    <a:pt x="95444" y="0"/>
                  </a:lnTo>
                  <a:lnTo>
                    <a:pt x="95444" y="536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452946" y="2024053"/>
              <a:ext cx="245745" cy="66040"/>
            </a:xfrm>
            <a:custGeom>
              <a:avLst/>
              <a:gdLst/>
              <a:ahLst/>
              <a:cxnLst/>
              <a:rect l="l" t="t" r="r" b="b"/>
              <a:pathLst>
                <a:path w="245745" h="66039">
                  <a:moveTo>
                    <a:pt x="0" y="12239"/>
                  </a:moveTo>
                  <a:lnTo>
                    <a:pt x="95444" y="12239"/>
                  </a:lnTo>
                  <a:lnTo>
                    <a:pt x="95444" y="65849"/>
                  </a:lnTo>
                  <a:lnTo>
                    <a:pt x="0" y="65849"/>
                  </a:lnTo>
                  <a:lnTo>
                    <a:pt x="0" y="12239"/>
                  </a:lnTo>
                  <a:close/>
                </a:path>
                <a:path w="245745" h="66039">
                  <a:moveTo>
                    <a:pt x="150151" y="2046"/>
                  </a:moveTo>
                  <a:lnTo>
                    <a:pt x="150151" y="916"/>
                  </a:lnTo>
                  <a:lnTo>
                    <a:pt x="151067" y="0"/>
                  </a:lnTo>
                  <a:lnTo>
                    <a:pt x="152197" y="0"/>
                  </a:lnTo>
                  <a:lnTo>
                    <a:pt x="243549" y="0"/>
                  </a:lnTo>
                  <a:lnTo>
                    <a:pt x="244092" y="0"/>
                  </a:lnTo>
                  <a:lnTo>
                    <a:pt x="244612" y="215"/>
                  </a:lnTo>
                  <a:lnTo>
                    <a:pt x="244996" y="599"/>
                  </a:lnTo>
                  <a:lnTo>
                    <a:pt x="245380" y="983"/>
                  </a:lnTo>
                  <a:lnTo>
                    <a:pt x="245596" y="1503"/>
                  </a:lnTo>
                  <a:lnTo>
                    <a:pt x="245596" y="2046"/>
                  </a:lnTo>
                  <a:lnTo>
                    <a:pt x="245596" y="10232"/>
                  </a:lnTo>
                  <a:lnTo>
                    <a:pt x="245596" y="11363"/>
                  </a:lnTo>
                  <a:lnTo>
                    <a:pt x="244679" y="12279"/>
                  </a:lnTo>
                  <a:lnTo>
                    <a:pt x="243549" y="12279"/>
                  </a:lnTo>
                  <a:lnTo>
                    <a:pt x="152197" y="12279"/>
                  </a:lnTo>
                  <a:lnTo>
                    <a:pt x="151067" y="12279"/>
                  </a:lnTo>
                  <a:lnTo>
                    <a:pt x="150151" y="11363"/>
                  </a:lnTo>
                  <a:lnTo>
                    <a:pt x="150151" y="10232"/>
                  </a:lnTo>
                  <a:lnTo>
                    <a:pt x="150151" y="2046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603098" y="2036358"/>
              <a:ext cx="95885" cy="53975"/>
            </a:xfrm>
            <a:custGeom>
              <a:avLst/>
              <a:gdLst/>
              <a:ahLst/>
              <a:cxnLst/>
              <a:rect l="l" t="t" r="r" b="b"/>
              <a:pathLst>
                <a:path w="95885" h="53975">
                  <a:moveTo>
                    <a:pt x="95444" y="53609"/>
                  </a:moveTo>
                  <a:lnTo>
                    <a:pt x="0" y="53609"/>
                  </a:lnTo>
                  <a:lnTo>
                    <a:pt x="0" y="0"/>
                  </a:lnTo>
                  <a:lnTo>
                    <a:pt x="95444" y="0"/>
                  </a:lnTo>
                  <a:lnTo>
                    <a:pt x="95444" y="536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603098" y="2036358"/>
              <a:ext cx="95885" cy="53975"/>
            </a:xfrm>
            <a:custGeom>
              <a:avLst/>
              <a:gdLst/>
              <a:ahLst/>
              <a:cxnLst/>
              <a:rect l="l" t="t" r="r" b="b"/>
              <a:pathLst>
                <a:path w="95885" h="53975">
                  <a:moveTo>
                    <a:pt x="0" y="0"/>
                  </a:moveTo>
                  <a:lnTo>
                    <a:pt x="95444" y="0"/>
                  </a:lnTo>
                  <a:lnTo>
                    <a:pt x="95444" y="53609"/>
                  </a:lnTo>
                  <a:lnTo>
                    <a:pt x="0" y="5360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8336" y="2206195"/>
              <a:ext cx="104970" cy="208993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3603091" y="2115832"/>
              <a:ext cx="95885" cy="12700"/>
            </a:xfrm>
            <a:custGeom>
              <a:avLst/>
              <a:gdLst/>
              <a:ahLst/>
              <a:cxnLst/>
              <a:rect l="l" t="t" r="r" b="b"/>
              <a:pathLst>
                <a:path w="95885" h="12700">
                  <a:moveTo>
                    <a:pt x="95440" y="2540"/>
                  </a:moveTo>
                  <a:lnTo>
                    <a:pt x="95427" y="1270"/>
                  </a:lnTo>
                  <a:lnTo>
                    <a:pt x="94373" y="1270"/>
                  </a:lnTo>
                  <a:lnTo>
                    <a:pt x="94373" y="0"/>
                  </a:lnTo>
                  <a:lnTo>
                    <a:pt x="736" y="0"/>
                  </a:lnTo>
                  <a:lnTo>
                    <a:pt x="736" y="127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0" y="11430"/>
                  </a:lnTo>
                  <a:lnTo>
                    <a:pt x="241" y="11430"/>
                  </a:lnTo>
                  <a:lnTo>
                    <a:pt x="241" y="12700"/>
                  </a:lnTo>
                  <a:lnTo>
                    <a:pt x="95199" y="12700"/>
                  </a:lnTo>
                  <a:lnTo>
                    <a:pt x="95199" y="11430"/>
                  </a:lnTo>
                  <a:lnTo>
                    <a:pt x="95440" y="11430"/>
                  </a:lnTo>
                  <a:lnTo>
                    <a:pt x="95440" y="25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603098" y="2116276"/>
              <a:ext cx="95885" cy="12700"/>
            </a:xfrm>
            <a:custGeom>
              <a:avLst/>
              <a:gdLst/>
              <a:ahLst/>
              <a:cxnLst/>
              <a:rect l="l" t="t" r="r" b="b"/>
              <a:pathLst>
                <a:path w="95885" h="12700">
                  <a:moveTo>
                    <a:pt x="0" y="2046"/>
                  </a:moveTo>
                  <a:lnTo>
                    <a:pt x="0" y="916"/>
                  </a:lnTo>
                  <a:lnTo>
                    <a:pt x="916" y="0"/>
                  </a:lnTo>
                  <a:lnTo>
                    <a:pt x="2046" y="0"/>
                  </a:lnTo>
                  <a:lnTo>
                    <a:pt x="93398" y="0"/>
                  </a:lnTo>
                  <a:lnTo>
                    <a:pt x="93940" y="0"/>
                  </a:lnTo>
                  <a:lnTo>
                    <a:pt x="94461" y="215"/>
                  </a:lnTo>
                  <a:lnTo>
                    <a:pt x="94845" y="599"/>
                  </a:lnTo>
                  <a:lnTo>
                    <a:pt x="95229" y="983"/>
                  </a:lnTo>
                  <a:lnTo>
                    <a:pt x="95444" y="1503"/>
                  </a:lnTo>
                  <a:lnTo>
                    <a:pt x="95444" y="2046"/>
                  </a:lnTo>
                  <a:lnTo>
                    <a:pt x="95444" y="10233"/>
                  </a:lnTo>
                  <a:lnTo>
                    <a:pt x="95444" y="11363"/>
                  </a:lnTo>
                  <a:lnTo>
                    <a:pt x="94528" y="12279"/>
                  </a:lnTo>
                  <a:lnTo>
                    <a:pt x="93398" y="12279"/>
                  </a:lnTo>
                  <a:lnTo>
                    <a:pt x="2046" y="12279"/>
                  </a:lnTo>
                  <a:lnTo>
                    <a:pt x="916" y="12279"/>
                  </a:lnTo>
                  <a:lnTo>
                    <a:pt x="0" y="11363"/>
                  </a:lnTo>
                  <a:lnTo>
                    <a:pt x="0" y="10233"/>
                  </a:lnTo>
                  <a:lnTo>
                    <a:pt x="0" y="2046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603098" y="2128581"/>
              <a:ext cx="95885" cy="53975"/>
            </a:xfrm>
            <a:custGeom>
              <a:avLst/>
              <a:gdLst/>
              <a:ahLst/>
              <a:cxnLst/>
              <a:rect l="l" t="t" r="r" b="b"/>
              <a:pathLst>
                <a:path w="95885" h="53975">
                  <a:moveTo>
                    <a:pt x="95444" y="53609"/>
                  </a:moveTo>
                  <a:lnTo>
                    <a:pt x="0" y="53609"/>
                  </a:lnTo>
                  <a:lnTo>
                    <a:pt x="0" y="0"/>
                  </a:lnTo>
                  <a:lnTo>
                    <a:pt x="95444" y="0"/>
                  </a:lnTo>
                  <a:lnTo>
                    <a:pt x="95444" y="536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355398" y="1997673"/>
              <a:ext cx="343535" cy="184785"/>
            </a:xfrm>
            <a:custGeom>
              <a:avLst/>
              <a:gdLst/>
              <a:ahLst/>
              <a:cxnLst/>
              <a:rect l="l" t="t" r="r" b="b"/>
              <a:pathLst>
                <a:path w="343535" h="184785">
                  <a:moveTo>
                    <a:pt x="247699" y="130907"/>
                  </a:moveTo>
                  <a:lnTo>
                    <a:pt x="343144" y="130907"/>
                  </a:lnTo>
                  <a:lnTo>
                    <a:pt x="343144" y="184517"/>
                  </a:lnTo>
                  <a:lnTo>
                    <a:pt x="247699" y="184517"/>
                  </a:lnTo>
                  <a:lnTo>
                    <a:pt x="247699" y="130907"/>
                  </a:lnTo>
                  <a:close/>
                </a:path>
                <a:path w="343535" h="184785">
                  <a:moveTo>
                    <a:pt x="97548" y="65424"/>
                  </a:moveTo>
                  <a:lnTo>
                    <a:pt x="47704" y="65494"/>
                  </a:lnTo>
                </a:path>
                <a:path w="343535" h="184785">
                  <a:moveTo>
                    <a:pt x="0" y="118602"/>
                  </a:moveTo>
                  <a:lnTo>
                    <a:pt x="0" y="92288"/>
                  </a:lnTo>
                </a:path>
                <a:path w="343535" h="184785">
                  <a:moveTo>
                    <a:pt x="145270" y="26313"/>
                  </a:moveTo>
                  <a:lnTo>
                    <a:pt x="145270" y="0"/>
                  </a:lnTo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0226" y="1846283"/>
              <a:ext cx="522317" cy="42118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59914" y="1838578"/>
              <a:ext cx="491034" cy="436598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429335" y="2293087"/>
              <a:ext cx="8337550" cy="344170"/>
            </a:xfrm>
            <a:custGeom>
              <a:avLst/>
              <a:gdLst/>
              <a:ahLst/>
              <a:cxnLst/>
              <a:rect l="l" t="t" r="r" b="b"/>
              <a:pathLst>
                <a:path w="8337550" h="344169">
                  <a:moveTo>
                    <a:pt x="8337299" y="343799"/>
                  </a:moveTo>
                  <a:lnTo>
                    <a:pt x="0" y="343799"/>
                  </a:lnTo>
                  <a:lnTo>
                    <a:pt x="0" y="0"/>
                  </a:lnTo>
                  <a:lnTo>
                    <a:pt x="8337299" y="0"/>
                  </a:lnTo>
                  <a:lnTo>
                    <a:pt x="8337299" y="343799"/>
                  </a:lnTo>
                  <a:close/>
                </a:path>
              </a:pathLst>
            </a:custGeom>
            <a:solidFill>
              <a:srgbClr val="FC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300674" y="1016018"/>
            <a:ext cx="6774815" cy="206375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82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r>
              <a:rPr sz="11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Microservices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139079" y="1016018"/>
            <a:ext cx="1714500" cy="206375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8255" rIns="0" bIns="0" rtlCol="0">
            <a:spAutoFit/>
          </a:bodyPr>
          <a:lstStyle/>
          <a:p>
            <a:pPr marL="254635">
              <a:lnSpc>
                <a:spcPct val="100000"/>
              </a:lnSpc>
              <a:spcBef>
                <a:spcPts val="6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Mobile/Edge</a:t>
            </a:r>
            <a:r>
              <a:rPr sz="11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Apps</a:t>
            </a:r>
            <a:endParaRPr sz="11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150341" y="3123918"/>
            <a:ext cx="23825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solidFill>
                  <a:srgbClr val="FA9240"/>
                </a:solidFill>
                <a:latin typeface="Arial"/>
                <a:cs typeface="Arial"/>
              </a:rPr>
              <a:t>Deliver</a:t>
            </a:r>
            <a:r>
              <a:rPr sz="1500" b="1" spc="-50" dirty="0">
                <a:solidFill>
                  <a:srgbClr val="FA9240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A9240"/>
                </a:solidFill>
                <a:latin typeface="Arial"/>
                <a:cs typeface="Arial"/>
              </a:rPr>
              <a:t>Great</a:t>
            </a:r>
            <a:r>
              <a:rPr sz="1500" b="1" spc="-45" dirty="0">
                <a:solidFill>
                  <a:srgbClr val="FA9240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A9240"/>
                </a:solidFill>
                <a:latin typeface="Arial"/>
                <a:cs typeface="Arial"/>
              </a:rPr>
              <a:t>Experiences </a:t>
            </a:r>
            <a:r>
              <a:rPr sz="1500" b="1" spc="-400" dirty="0">
                <a:solidFill>
                  <a:srgbClr val="FA9240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A9240"/>
                </a:solidFill>
                <a:latin typeface="Arial"/>
                <a:cs typeface="Arial"/>
              </a:rPr>
              <a:t>Deploy</a:t>
            </a:r>
            <a:r>
              <a:rPr sz="1500" b="1" spc="405" dirty="0">
                <a:solidFill>
                  <a:srgbClr val="FA9240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A9240"/>
                </a:solidFill>
                <a:latin typeface="Arial"/>
                <a:cs typeface="Arial"/>
              </a:rPr>
              <a:t>Efficiently </a:t>
            </a:r>
            <a:r>
              <a:rPr sz="1500" b="1" dirty="0">
                <a:solidFill>
                  <a:srgbClr val="FA9240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A9240"/>
                </a:solidFill>
                <a:latin typeface="Arial"/>
                <a:cs typeface="Arial"/>
              </a:rPr>
              <a:t>Develop</a:t>
            </a:r>
            <a:r>
              <a:rPr sz="1500" b="1" spc="-15" dirty="0">
                <a:solidFill>
                  <a:srgbClr val="FA9240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A9240"/>
                </a:solidFill>
                <a:latin typeface="Arial"/>
                <a:cs typeface="Arial"/>
              </a:rPr>
              <a:t>Efficiently</a:t>
            </a:r>
            <a:endParaRPr sz="150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492453" y="2831735"/>
            <a:ext cx="246379" cy="1309370"/>
          </a:xfrm>
          <a:custGeom>
            <a:avLst/>
            <a:gdLst/>
            <a:ahLst/>
            <a:cxnLst/>
            <a:rect l="l" t="t" r="r" b="b"/>
            <a:pathLst>
              <a:path w="246379" h="1309370">
                <a:moveTo>
                  <a:pt x="0" y="1308899"/>
                </a:moveTo>
                <a:lnTo>
                  <a:pt x="0" y="0"/>
                </a:lnTo>
                <a:lnTo>
                  <a:pt x="245999" y="654449"/>
                </a:lnTo>
                <a:lnTo>
                  <a:pt x="0" y="1308899"/>
                </a:lnTo>
                <a:close/>
              </a:path>
            </a:pathLst>
          </a:custGeom>
          <a:solidFill>
            <a:srgbClr val="BEBEBE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194984" y="4991096"/>
            <a:ext cx="388048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Confidential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and 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Proprietary.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Do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not distribute without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consent.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©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2023.</a:t>
            </a:r>
            <a:r>
              <a:rPr sz="6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All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rights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reserved.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8772211" y="4995908"/>
            <a:ext cx="124460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262626"/>
                </a:solidFill>
                <a:latin typeface="Arial MT"/>
                <a:cs typeface="Arial MT"/>
              </a:rPr>
              <a:t>23</a:t>
            </a:r>
            <a:endParaRPr sz="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33676" y="257729"/>
            <a:ext cx="340360" cy="340995"/>
          </a:xfrm>
          <a:custGeom>
            <a:avLst/>
            <a:gdLst/>
            <a:ahLst/>
            <a:cxnLst/>
            <a:rect l="l" t="t" r="r" b="b"/>
            <a:pathLst>
              <a:path w="340359" h="340995">
                <a:moveTo>
                  <a:pt x="172949" y="340407"/>
                </a:moveTo>
                <a:lnTo>
                  <a:pt x="102666" y="326572"/>
                </a:lnTo>
                <a:lnTo>
                  <a:pt x="61081" y="301020"/>
                </a:lnTo>
                <a:lnTo>
                  <a:pt x="28628" y="264933"/>
                </a:lnTo>
                <a:lnTo>
                  <a:pt x="7527" y="220568"/>
                </a:lnTo>
                <a:lnTo>
                  <a:pt x="0" y="170179"/>
                </a:lnTo>
                <a:lnTo>
                  <a:pt x="6105" y="125074"/>
                </a:lnTo>
                <a:lnTo>
                  <a:pt x="23320" y="84459"/>
                </a:lnTo>
                <a:lnTo>
                  <a:pt x="49990" y="49990"/>
                </a:lnTo>
                <a:lnTo>
                  <a:pt x="84459" y="23320"/>
                </a:lnTo>
                <a:lnTo>
                  <a:pt x="125074" y="6105"/>
                </a:lnTo>
                <a:lnTo>
                  <a:pt x="170179" y="0"/>
                </a:lnTo>
                <a:lnTo>
                  <a:pt x="215285" y="6105"/>
                </a:lnTo>
                <a:lnTo>
                  <a:pt x="255900" y="23320"/>
                </a:lnTo>
                <a:lnTo>
                  <a:pt x="290369" y="49990"/>
                </a:lnTo>
                <a:lnTo>
                  <a:pt x="317038" y="84459"/>
                </a:lnTo>
                <a:lnTo>
                  <a:pt x="328125" y="110616"/>
                </a:lnTo>
                <a:lnTo>
                  <a:pt x="103809" y="110616"/>
                </a:lnTo>
                <a:lnTo>
                  <a:pt x="95194" y="110763"/>
                </a:lnTo>
                <a:lnTo>
                  <a:pt x="57502" y="126199"/>
                </a:lnTo>
                <a:lnTo>
                  <a:pt x="56159" y="133591"/>
                </a:lnTo>
                <a:lnTo>
                  <a:pt x="56159" y="199961"/>
                </a:lnTo>
                <a:lnTo>
                  <a:pt x="91418" y="223600"/>
                </a:lnTo>
                <a:lnTo>
                  <a:pt x="141621" y="226738"/>
                </a:lnTo>
                <a:lnTo>
                  <a:pt x="168478" y="227190"/>
                </a:lnTo>
                <a:lnTo>
                  <a:pt x="168478" y="227647"/>
                </a:lnTo>
                <a:lnTo>
                  <a:pt x="329310" y="227647"/>
                </a:lnTo>
                <a:lnTo>
                  <a:pt x="312359" y="263737"/>
                </a:lnTo>
                <a:lnTo>
                  <a:pt x="280590" y="299763"/>
                </a:lnTo>
                <a:lnTo>
                  <a:pt x="239846" y="325615"/>
                </a:lnTo>
                <a:lnTo>
                  <a:pt x="192282" y="339037"/>
                </a:lnTo>
                <a:lnTo>
                  <a:pt x="174907" y="340377"/>
                </a:lnTo>
                <a:lnTo>
                  <a:pt x="172949" y="340407"/>
                </a:lnTo>
                <a:close/>
              </a:path>
              <a:path w="340359" h="340995">
                <a:moveTo>
                  <a:pt x="110616" y="165074"/>
                </a:moveTo>
                <a:lnTo>
                  <a:pt x="110616" y="113169"/>
                </a:lnTo>
                <a:lnTo>
                  <a:pt x="107213" y="110616"/>
                </a:lnTo>
                <a:lnTo>
                  <a:pt x="233145" y="110616"/>
                </a:lnTo>
                <a:lnTo>
                  <a:pt x="229742" y="113169"/>
                </a:lnTo>
                <a:lnTo>
                  <a:pt x="229742" y="163372"/>
                </a:lnTo>
                <a:lnTo>
                  <a:pt x="170179" y="163372"/>
                </a:lnTo>
                <a:lnTo>
                  <a:pt x="155129" y="163638"/>
                </a:lnTo>
                <a:lnTo>
                  <a:pt x="125666" y="164808"/>
                </a:lnTo>
                <a:lnTo>
                  <a:pt x="110616" y="165074"/>
                </a:lnTo>
                <a:close/>
              </a:path>
              <a:path w="340359" h="340995">
                <a:moveTo>
                  <a:pt x="329310" y="227647"/>
                </a:moveTo>
                <a:lnTo>
                  <a:pt x="175285" y="227647"/>
                </a:lnTo>
                <a:lnTo>
                  <a:pt x="175285" y="227190"/>
                </a:lnTo>
                <a:lnTo>
                  <a:pt x="201370" y="226379"/>
                </a:lnTo>
                <a:lnTo>
                  <a:pt x="226977" y="225169"/>
                </a:lnTo>
                <a:lnTo>
                  <a:pt x="267181" y="221233"/>
                </a:lnTo>
                <a:lnTo>
                  <a:pt x="284199" y="199961"/>
                </a:lnTo>
                <a:lnTo>
                  <a:pt x="284199" y="133591"/>
                </a:lnTo>
                <a:lnTo>
                  <a:pt x="245524" y="110763"/>
                </a:lnTo>
                <a:lnTo>
                  <a:pt x="237400" y="110616"/>
                </a:lnTo>
                <a:lnTo>
                  <a:pt x="328125" y="110616"/>
                </a:lnTo>
                <a:lnTo>
                  <a:pt x="334253" y="125074"/>
                </a:lnTo>
                <a:lnTo>
                  <a:pt x="340359" y="170179"/>
                </a:lnTo>
                <a:lnTo>
                  <a:pt x="333000" y="219791"/>
                </a:lnTo>
                <a:lnTo>
                  <a:pt x="329310" y="227647"/>
                </a:lnTo>
                <a:close/>
              </a:path>
              <a:path w="340359" h="340995">
                <a:moveTo>
                  <a:pt x="229742" y="165074"/>
                </a:moveTo>
                <a:lnTo>
                  <a:pt x="214692" y="164808"/>
                </a:lnTo>
                <a:lnTo>
                  <a:pt x="185230" y="163638"/>
                </a:lnTo>
                <a:lnTo>
                  <a:pt x="170179" y="163372"/>
                </a:lnTo>
                <a:lnTo>
                  <a:pt x="229742" y="163372"/>
                </a:lnTo>
                <a:lnTo>
                  <a:pt x="229742" y="165074"/>
                </a:lnTo>
                <a:close/>
              </a:path>
            </a:pathLst>
          </a:custGeom>
          <a:solidFill>
            <a:srgbClr val="EA2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0304" y="763787"/>
            <a:ext cx="8403590" cy="0"/>
          </a:xfrm>
          <a:custGeom>
            <a:avLst/>
            <a:gdLst/>
            <a:ahLst/>
            <a:cxnLst/>
            <a:rect l="l" t="t" r="r" b="b"/>
            <a:pathLst>
              <a:path w="8403590">
                <a:moveTo>
                  <a:pt x="0" y="0"/>
                </a:moveTo>
                <a:lnTo>
                  <a:pt x="840329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6376" y="2076061"/>
            <a:ext cx="2345055" cy="11169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23520">
              <a:lnSpc>
                <a:spcPct val="100000"/>
              </a:lnSpc>
              <a:spcBef>
                <a:spcPts val="675"/>
              </a:spcBef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Database-as-a-Service</a:t>
            </a:r>
            <a:endParaRPr sz="14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spcBef>
                <a:spcPts val="455"/>
              </a:spcBef>
              <a:buClr>
                <a:srgbClr val="00ABE0"/>
              </a:buClr>
              <a:buChar char="•"/>
              <a:tabLst>
                <a:tab pos="175895" algn="l"/>
              </a:tabLst>
            </a:pP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Maximize</a:t>
            </a:r>
            <a:r>
              <a:rPr sz="1100" spc="-5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convenience</a:t>
            </a:r>
            <a:endParaRPr sz="1100">
              <a:latin typeface="Arial MT"/>
              <a:cs typeface="Arial MT"/>
            </a:endParaRPr>
          </a:p>
          <a:p>
            <a:pPr marL="175260" indent="-163195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175895" algn="l"/>
              </a:tabLst>
            </a:pP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Easy</a:t>
            </a:r>
            <a:r>
              <a:rPr sz="1100" spc="-2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to</a:t>
            </a:r>
            <a:r>
              <a:rPr sz="1100" spc="-2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start,</a:t>
            </a:r>
            <a:r>
              <a:rPr sz="1100" spc="-2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manage,</a:t>
            </a:r>
            <a:r>
              <a:rPr sz="1100" spc="-1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and</a:t>
            </a:r>
            <a:r>
              <a:rPr sz="1100" spc="-2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scale</a:t>
            </a:r>
            <a:endParaRPr sz="1100">
              <a:latin typeface="Arial MT"/>
              <a:cs typeface="Arial MT"/>
            </a:endParaRPr>
          </a:p>
          <a:p>
            <a:pPr marL="175260" indent="-163195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175895" algn="l"/>
              </a:tabLst>
            </a:pP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Industry</a:t>
            </a:r>
            <a:r>
              <a:rPr sz="1100" spc="-4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leading</a:t>
            </a:r>
            <a:r>
              <a:rPr sz="11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price-performance</a:t>
            </a:r>
            <a:endParaRPr sz="1100">
              <a:latin typeface="Arial MT"/>
              <a:cs typeface="Arial MT"/>
            </a:endParaRPr>
          </a:p>
          <a:p>
            <a:pPr marL="175260" indent="-163195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175895" algn="l"/>
              </a:tabLst>
            </a:pP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Highly</a:t>
            </a:r>
            <a:r>
              <a:rPr sz="1100" spc="-3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available</a:t>
            </a:r>
            <a:r>
              <a:rPr sz="1100" spc="-2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and</a:t>
            </a:r>
            <a:r>
              <a:rPr sz="1100" spc="-2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secure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3558" y="2076061"/>
            <a:ext cx="2524760" cy="11169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1305">
              <a:lnSpc>
                <a:spcPct val="100000"/>
              </a:lnSpc>
              <a:spcBef>
                <a:spcPts val="675"/>
              </a:spcBef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Self-Managed-Cloud</a:t>
            </a:r>
            <a:endParaRPr sz="14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spcBef>
                <a:spcPts val="455"/>
              </a:spcBef>
              <a:buClr>
                <a:srgbClr val="00ABE0"/>
              </a:buClr>
              <a:buChar char="•"/>
              <a:tabLst>
                <a:tab pos="175895" algn="l"/>
              </a:tabLst>
            </a:pP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Maximize</a:t>
            </a:r>
            <a:r>
              <a:rPr sz="1100" spc="-4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control</a:t>
            </a:r>
            <a:r>
              <a:rPr sz="1100" spc="-4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&amp;</a:t>
            </a:r>
            <a:r>
              <a:rPr sz="11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customizability</a:t>
            </a:r>
            <a:endParaRPr sz="1100">
              <a:latin typeface="Arial MT"/>
              <a:cs typeface="Arial MT"/>
            </a:endParaRPr>
          </a:p>
          <a:p>
            <a:pPr marL="175260" indent="-163195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175895" algn="l"/>
              </a:tabLst>
            </a:pP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Leverage</a:t>
            </a:r>
            <a:r>
              <a:rPr sz="1100" spc="-2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262626"/>
                </a:solidFill>
                <a:latin typeface="Arial MT"/>
                <a:cs typeface="Arial MT"/>
              </a:rPr>
              <a:t>DBA’s</a:t>
            </a:r>
            <a:r>
              <a:rPr sz="1100" spc="-2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&amp;</a:t>
            </a:r>
            <a:r>
              <a:rPr sz="1100" spc="-2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OPS</a:t>
            </a:r>
            <a:r>
              <a:rPr sz="1100" spc="-2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team</a:t>
            </a:r>
            <a:r>
              <a:rPr sz="1100" spc="-2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skills</a:t>
            </a:r>
            <a:endParaRPr sz="1100">
              <a:latin typeface="Arial MT"/>
              <a:cs typeface="Arial MT"/>
            </a:endParaRPr>
          </a:p>
          <a:p>
            <a:pPr marL="175260" indent="-163195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175895" algn="l"/>
              </a:tabLst>
            </a:pP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Choose</a:t>
            </a:r>
            <a:r>
              <a:rPr sz="1100" spc="-3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management</a:t>
            </a:r>
            <a:r>
              <a:rPr sz="1100" spc="-2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strategy</a:t>
            </a:r>
            <a:r>
              <a:rPr sz="1100" spc="-2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&amp;</a:t>
            </a:r>
            <a:r>
              <a:rPr sz="1100" spc="-2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tools</a:t>
            </a:r>
            <a:endParaRPr sz="1100">
              <a:latin typeface="Arial MT"/>
              <a:cs typeface="Arial MT"/>
            </a:endParaRPr>
          </a:p>
          <a:p>
            <a:pPr marL="175260" indent="-163195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175895" algn="l"/>
              </a:tabLst>
            </a:pP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Deploy</a:t>
            </a:r>
            <a:r>
              <a:rPr sz="1100" spc="-2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via</a:t>
            </a:r>
            <a:r>
              <a:rPr sz="1100" spc="-2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Kubernetes</a:t>
            </a:r>
            <a:r>
              <a:rPr sz="1100" spc="-2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if</a:t>
            </a:r>
            <a:r>
              <a:rPr sz="1100" spc="-1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you</a:t>
            </a:r>
            <a:r>
              <a:rPr sz="1100" spc="-2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choose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8916" y="1635435"/>
            <a:ext cx="838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C9B0C"/>
                </a:solidFill>
                <a:latin typeface="Arial"/>
                <a:cs typeface="Arial"/>
              </a:rPr>
              <a:t>Capella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13554" y="1619519"/>
            <a:ext cx="735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EA4871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2613" y="352774"/>
            <a:ext cx="70783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/>
              <a:t>Flexible</a:t>
            </a:r>
            <a:r>
              <a:rPr sz="2100" spc="-25" dirty="0"/>
              <a:t> </a:t>
            </a:r>
            <a:r>
              <a:rPr sz="2100" spc="-5" dirty="0"/>
              <a:t>Cloud</a:t>
            </a:r>
            <a:r>
              <a:rPr sz="2100" spc="-15" dirty="0"/>
              <a:t> </a:t>
            </a:r>
            <a:r>
              <a:rPr sz="2100" spc="-5" dirty="0"/>
              <a:t>and</a:t>
            </a:r>
            <a:r>
              <a:rPr sz="2100" spc="-15" dirty="0"/>
              <a:t> </a:t>
            </a:r>
            <a:r>
              <a:rPr sz="2100" spc="-5" dirty="0"/>
              <a:t>Edge</a:t>
            </a:r>
            <a:r>
              <a:rPr sz="2100" spc="-20" dirty="0"/>
              <a:t> </a:t>
            </a:r>
            <a:r>
              <a:rPr sz="2100" spc="-5" dirty="0"/>
              <a:t>Options:</a:t>
            </a:r>
            <a:r>
              <a:rPr sz="2100" spc="70" dirty="0"/>
              <a:t> </a:t>
            </a:r>
            <a:r>
              <a:rPr sz="2100" b="0" spc="-5" dirty="0">
                <a:latin typeface="Arial MT"/>
                <a:cs typeface="Arial MT"/>
              </a:rPr>
              <a:t>Delivering</a:t>
            </a:r>
            <a:r>
              <a:rPr sz="2100" b="0" spc="-20" dirty="0">
                <a:latin typeface="Arial MT"/>
                <a:cs typeface="Arial MT"/>
              </a:rPr>
              <a:t> </a:t>
            </a:r>
            <a:r>
              <a:rPr sz="2100" b="0" spc="-5" dirty="0">
                <a:latin typeface="Arial MT"/>
                <a:cs typeface="Arial MT"/>
              </a:rPr>
              <a:t>Consistency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21478" y="2056285"/>
            <a:ext cx="734060" cy="0"/>
          </a:xfrm>
          <a:custGeom>
            <a:avLst/>
            <a:gdLst/>
            <a:ahLst/>
            <a:cxnLst/>
            <a:rect l="l" t="t" r="r" b="b"/>
            <a:pathLst>
              <a:path w="734060">
                <a:moveTo>
                  <a:pt x="0" y="0"/>
                </a:moveTo>
                <a:lnTo>
                  <a:pt x="733499" y="0"/>
                </a:lnTo>
              </a:path>
            </a:pathLst>
          </a:custGeom>
          <a:ln w="9524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7405" y="2056285"/>
            <a:ext cx="734060" cy="0"/>
          </a:xfrm>
          <a:custGeom>
            <a:avLst/>
            <a:gdLst/>
            <a:ahLst/>
            <a:cxnLst/>
            <a:rect l="l" t="t" r="r" b="b"/>
            <a:pathLst>
              <a:path w="734060">
                <a:moveTo>
                  <a:pt x="0" y="0"/>
                </a:moveTo>
                <a:lnTo>
                  <a:pt x="733499" y="0"/>
                </a:lnTo>
              </a:path>
            </a:pathLst>
          </a:custGeom>
          <a:ln w="9524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7931" y="4275632"/>
            <a:ext cx="6313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3285" marR="5080" indent="-871219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“We </a:t>
            </a:r>
            <a:r>
              <a:rPr sz="1200" b="1" spc="-5" dirty="0">
                <a:latin typeface="Arial"/>
                <a:cs typeface="Arial"/>
              </a:rPr>
              <a:t>wanted </a:t>
            </a:r>
            <a:r>
              <a:rPr sz="1200" b="1" dirty="0">
                <a:latin typeface="Arial"/>
                <a:cs typeface="Arial"/>
              </a:rPr>
              <a:t>a </a:t>
            </a:r>
            <a:r>
              <a:rPr sz="1200" b="1" spc="-5" dirty="0">
                <a:latin typeface="Arial"/>
                <a:cs typeface="Arial"/>
              </a:rPr>
              <a:t>solution </a:t>
            </a:r>
            <a:r>
              <a:rPr sz="1200" b="1" dirty="0">
                <a:latin typeface="Arial"/>
                <a:cs typeface="Arial"/>
              </a:rPr>
              <a:t>that </a:t>
            </a:r>
            <a:r>
              <a:rPr sz="1200" b="1" spc="-5" dirty="0">
                <a:latin typeface="Arial"/>
                <a:cs typeface="Arial"/>
              </a:rPr>
              <a:t>seamlessly works across server and mobile, without lots of </a:t>
            </a:r>
            <a:r>
              <a:rPr sz="1200" b="1" spc="-3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retraining.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No other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solutions came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even close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to</a:t>
            </a:r>
            <a:r>
              <a:rPr sz="1200" b="1" spc="-5" dirty="0">
                <a:latin typeface="Arial"/>
                <a:cs typeface="Arial"/>
              </a:rPr>
              <a:t> Couchbase.”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07306" y="4278477"/>
            <a:ext cx="14719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800" spc="-20" dirty="0">
                <a:latin typeface="Arial MT"/>
                <a:cs typeface="Arial MT"/>
              </a:rPr>
              <a:t>A</a:t>
            </a:r>
            <a:r>
              <a:rPr sz="800" dirty="0">
                <a:latin typeface="Arial MT"/>
                <a:cs typeface="Arial MT"/>
              </a:rPr>
              <a:t>viram</a:t>
            </a:r>
            <a:r>
              <a:rPr sz="800" spc="-4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Agmon</a:t>
            </a:r>
            <a:endParaRPr sz="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800" i="1" spc="-5" dirty="0">
                <a:latin typeface="Arial"/>
                <a:cs typeface="Arial"/>
              </a:rPr>
              <a:t>Chief</a:t>
            </a:r>
            <a:r>
              <a:rPr sz="800" i="1" spc="-25" dirty="0">
                <a:latin typeface="Arial"/>
                <a:cs typeface="Arial"/>
              </a:rPr>
              <a:t> </a:t>
            </a:r>
            <a:r>
              <a:rPr sz="800" i="1" spc="-15" dirty="0">
                <a:latin typeface="Arial"/>
                <a:cs typeface="Arial"/>
              </a:rPr>
              <a:t>Technical</a:t>
            </a:r>
            <a:r>
              <a:rPr sz="800" i="1" spc="-20" dirty="0">
                <a:latin typeface="Arial"/>
                <a:cs typeface="Arial"/>
              </a:rPr>
              <a:t> </a:t>
            </a:r>
            <a:r>
              <a:rPr sz="800" i="1" spc="-5" dirty="0">
                <a:latin typeface="Arial"/>
                <a:cs typeface="Arial"/>
              </a:rPr>
              <a:t>Officer</a:t>
            </a:r>
            <a:r>
              <a:rPr sz="800" i="1" spc="-1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Maccabi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30740" y="2080382"/>
            <a:ext cx="2263140" cy="128016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594360">
              <a:lnSpc>
                <a:spcPct val="100000"/>
              </a:lnSpc>
              <a:spcBef>
                <a:spcPts val="655"/>
              </a:spcBef>
            </a:pP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Edge</a:t>
            </a:r>
            <a:r>
              <a:rPr sz="1400" b="1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95959"/>
                </a:solidFill>
                <a:latin typeface="Arial"/>
                <a:cs typeface="Arial"/>
              </a:rPr>
              <a:t>&amp;</a:t>
            </a:r>
            <a:r>
              <a:rPr sz="1400" b="1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595959"/>
                </a:solidFill>
                <a:latin typeface="Arial"/>
                <a:cs typeface="Arial"/>
              </a:rPr>
              <a:t>IoT</a:t>
            </a:r>
            <a:endParaRPr sz="14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spcBef>
                <a:spcPts val="440"/>
              </a:spcBef>
              <a:buClr>
                <a:srgbClr val="00ABE0"/>
              </a:buClr>
              <a:buChar char="•"/>
              <a:tabLst>
                <a:tab pos="175895" algn="l"/>
              </a:tabLst>
            </a:pPr>
            <a:r>
              <a:rPr sz="1100" spc="-10" dirty="0">
                <a:solidFill>
                  <a:srgbClr val="262626"/>
                </a:solidFill>
                <a:latin typeface="Arial MT"/>
                <a:cs typeface="Arial MT"/>
              </a:rPr>
              <a:t>Offline</a:t>
            </a:r>
            <a:r>
              <a:rPr sz="1100" spc="-2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first</a:t>
            </a:r>
            <a:r>
              <a:rPr sz="1100" spc="-1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design</a:t>
            </a:r>
            <a:r>
              <a:rPr sz="1100" spc="-1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for</a:t>
            </a:r>
            <a:r>
              <a:rPr sz="1100" spc="-2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max</a:t>
            </a:r>
            <a:r>
              <a:rPr sz="1100" spc="-1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uptime</a:t>
            </a:r>
            <a:endParaRPr sz="1100">
              <a:latin typeface="Arial MT"/>
              <a:cs typeface="Arial MT"/>
            </a:endParaRPr>
          </a:p>
          <a:p>
            <a:pPr marL="175260" indent="-163195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175895" algn="l"/>
              </a:tabLst>
            </a:pP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Extreme</a:t>
            </a:r>
            <a:r>
              <a:rPr sz="1100" spc="-3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speed</a:t>
            </a:r>
            <a:r>
              <a:rPr sz="1100" spc="-2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and</a:t>
            </a:r>
            <a:r>
              <a:rPr sz="1100" spc="-2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reliability</a:t>
            </a:r>
            <a:endParaRPr sz="1100">
              <a:latin typeface="Arial MT"/>
              <a:cs typeface="Arial MT"/>
            </a:endParaRPr>
          </a:p>
          <a:p>
            <a:pPr marL="175260" marR="22225" indent="-163195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175895" algn="l"/>
              </a:tabLst>
            </a:pP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Data integrity: </a:t>
            </a: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secure, </a:t>
            </a: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automated </a:t>
            </a:r>
            <a:r>
              <a:rPr sz="1100" spc="-29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sync</a:t>
            </a:r>
            <a:endParaRPr sz="1100">
              <a:latin typeface="Arial MT"/>
              <a:cs typeface="Arial MT"/>
            </a:endParaRPr>
          </a:p>
          <a:p>
            <a:pPr marL="175260" indent="-163195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175895" algn="l"/>
              </a:tabLst>
            </a:pP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Broad</a:t>
            </a:r>
            <a:r>
              <a:rPr sz="1100" spc="-2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SQL</a:t>
            </a:r>
            <a:r>
              <a:rPr sz="1100" spc="-5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and</a:t>
            </a:r>
            <a:r>
              <a:rPr sz="1100" spc="-2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262626"/>
                </a:solidFill>
                <a:latin typeface="Arial MT"/>
                <a:cs typeface="Arial MT"/>
              </a:rPr>
              <a:t>device</a:t>
            </a:r>
            <a:r>
              <a:rPr sz="1100" spc="-2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262626"/>
                </a:solidFill>
                <a:latin typeface="Arial MT"/>
                <a:cs typeface="Arial MT"/>
              </a:rPr>
              <a:t>support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14704" y="1628693"/>
            <a:ext cx="749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EA2328"/>
                </a:solidFill>
                <a:latin typeface="Arial"/>
                <a:cs typeface="Arial"/>
              </a:rPr>
              <a:t>Mobile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22617" y="2058186"/>
            <a:ext cx="734060" cy="0"/>
          </a:xfrm>
          <a:custGeom>
            <a:avLst/>
            <a:gdLst/>
            <a:ahLst/>
            <a:cxnLst/>
            <a:rect l="l" t="t" r="r" b="b"/>
            <a:pathLst>
              <a:path w="734059">
                <a:moveTo>
                  <a:pt x="0" y="0"/>
                </a:moveTo>
                <a:lnTo>
                  <a:pt x="733499" y="0"/>
                </a:lnTo>
              </a:path>
            </a:pathLst>
          </a:custGeom>
          <a:ln w="9524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4263386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FA99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" y="4705265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FA99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4984" y="4991096"/>
            <a:ext cx="388048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Confidential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and 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Proprietary.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Do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not distribute without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consent.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©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2023.</a:t>
            </a:r>
            <a:r>
              <a:rPr sz="6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All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rights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reserved.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3714" y="4809309"/>
            <a:ext cx="692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A5A5A5"/>
                </a:solidFill>
                <a:latin typeface="Tahoma"/>
                <a:cs typeface="Tahoma"/>
              </a:rPr>
              <a:t>2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0592" y="1123517"/>
            <a:ext cx="14484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30" dirty="0">
                <a:latin typeface="Arial"/>
                <a:cs typeface="Arial"/>
              </a:rPr>
              <a:t>Agenda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00600" y="971550"/>
            <a:ext cx="2176145" cy="1802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200000"/>
              </a:lnSpc>
              <a:spcBef>
                <a:spcPts val="100"/>
              </a:spcBef>
            </a:pPr>
            <a:br>
              <a:rPr lang="en-US" sz="1200" b="1" spc="30" dirty="0">
                <a:latin typeface="Arial"/>
                <a:cs typeface="Arial"/>
              </a:rPr>
            </a:br>
            <a:r>
              <a:rPr lang="en-US" sz="1200" b="1" spc="-15" dirty="0">
                <a:latin typeface="Arial"/>
                <a:cs typeface="Arial"/>
              </a:rPr>
              <a:t>What is Couchbase</a:t>
            </a:r>
            <a:endParaRPr lang="en-US" sz="1200" dirty="0">
              <a:latin typeface="Arial"/>
              <a:cs typeface="Arial"/>
            </a:endParaRPr>
          </a:p>
          <a:p>
            <a:pPr marL="12700" algn="just">
              <a:lnSpc>
                <a:spcPct val="200000"/>
              </a:lnSpc>
              <a:spcBef>
                <a:spcPts val="100"/>
              </a:spcBef>
            </a:pPr>
            <a:r>
              <a:rPr sz="1200" b="1" spc="30" dirty="0">
                <a:latin typeface="Arial"/>
                <a:cs typeface="Arial"/>
              </a:rPr>
              <a:t>Data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spc="25" dirty="0">
                <a:latin typeface="Arial"/>
                <a:cs typeface="Arial"/>
              </a:rPr>
              <a:t>management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landscape </a:t>
            </a:r>
            <a:r>
              <a:rPr lang="en-US" sz="1200" b="1" spc="15" dirty="0">
                <a:latin typeface="Arial"/>
                <a:cs typeface="Arial"/>
              </a:rPr>
              <a:t>AI </a:t>
            </a:r>
            <a:r>
              <a:rPr lang="en-US" sz="1200" b="1" spc="15" dirty="0" err="1">
                <a:latin typeface="Arial"/>
                <a:cs typeface="Arial"/>
              </a:rPr>
              <a:t>Capabilites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200000"/>
              </a:lnSpc>
            </a:pPr>
            <a:r>
              <a:rPr sz="1200" b="1" spc="-20" dirty="0">
                <a:latin typeface="Arial"/>
                <a:cs typeface="Arial"/>
              </a:rPr>
              <a:t>Q&amp;A</a:t>
            </a:r>
            <a:endParaRPr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54" y="1666431"/>
            <a:ext cx="4871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Couchbase</a:t>
            </a:r>
            <a:r>
              <a:rPr sz="3600" spc="-50" dirty="0"/>
              <a:t> </a:t>
            </a:r>
            <a:r>
              <a:rPr sz="3600" spc="-5" dirty="0"/>
              <a:t>is</a:t>
            </a:r>
            <a:r>
              <a:rPr sz="3600" spc="-55" dirty="0"/>
              <a:t> </a:t>
            </a:r>
            <a:r>
              <a:rPr sz="3600" spc="-5" dirty="0"/>
              <a:t>Familiar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686840" y="2058033"/>
            <a:ext cx="91440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7F7F7F"/>
                </a:solidFill>
                <a:latin typeface="Arial"/>
                <a:cs typeface="Arial"/>
              </a:rPr>
              <a:t>Flexible </a:t>
            </a:r>
            <a:r>
              <a:rPr sz="1400" b="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EE556F"/>
                </a:solidFill>
                <a:latin typeface="Arial"/>
                <a:cs typeface="Arial"/>
              </a:rPr>
              <a:t>Familiar </a:t>
            </a:r>
            <a:r>
              <a:rPr sz="1400" b="1" dirty="0">
                <a:solidFill>
                  <a:srgbClr val="EE556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7F7F7F"/>
                </a:solidFill>
                <a:latin typeface="Arial"/>
                <a:cs typeface="Arial"/>
              </a:rPr>
              <a:t>Fast </a:t>
            </a:r>
            <a:r>
              <a:rPr sz="1400" b="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7F7F7F"/>
                </a:solidFill>
                <a:latin typeface="Arial"/>
                <a:cs typeface="Arial"/>
              </a:rPr>
              <a:t>Affordable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5540" y="2321264"/>
            <a:ext cx="7077709" cy="1334135"/>
            <a:chOff x="555540" y="2321264"/>
            <a:chExt cx="7077709" cy="1334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54735" y="2321264"/>
              <a:ext cx="178199" cy="1424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5918" y="2558062"/>
              <a:ext cx="2141823" cy="10970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540" y="2558062"/>
              <a:ext cx="2031416" cy="109704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4984" y="4991096"/>
            <a:ext cx="388048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Confidential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and 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Proprietary.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Do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not distribute without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consent.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©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2023.</a:t>
            </a:r>
            <a:r>
              <a:rPr sz="6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All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rights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reserved.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33676" y="257729"/>
            <a:ext cx="340360" cy="340995"/>
          </a:xfrm>
          <a:custGeom>
            <a:avLst/>
            <a:gdLst/>
            <a:ahLst/>
            <a:cxnLst/>
            <a:rect l="l" t="t" r="r" b="b"/>
            <a:pathLst>
              <a:path w="340359" h="340995">
                <a:moveTo>
                  <a:pt x="172949" y="340407"/>
                </a:moveTo>
                <a:lnTo>
                  <a:pt x="102666" y="326572"/>
                </a:lnTo>
                <a:lnTo>
                  <a:pt x="61081" y="301020"/>
                </a:lnTo>
                <a:lnTo>
                  <a:pt x="28628" y="264933"/>
                </a:lnTo>
                <a:lnTo>
                  <a:pt x="7527" y="220568"/>
                </a:lnTo>
                <a:lnTo>
                  <a:pt x="0" y="170179"/>
                </a:lnTo>
                <a:lnTo>
                  <a:pt x="6105" y="125074"/>
                </a:lnTo>
                <a:lnTo>
                  <a:pt x="23320" y="84459"/>
                </a:lnTo>
                <a:lnTo>
                  <a:pt x="49990" y="49990"/>
                </a:lnTo>
                <a:lnTo>
                  <a:pt x="84459" y="23320"/>
                </a:lnTo>
                <a:lnTo>
                  <a:pt x="125074" y="6105"/>
                </a:lnTo>
                <a:lnTo>
                  <a:pt x="170179" y="0"/>
                </a:lnTo>
                <a:lnTo>
                  <a:pt x="215285" y="6105"/>
                </a:lnTo>
                <a:lnTo>
                  <a:pt x="255900" y="23320"/>
                </a:lnTo>
                <a:lnTo>
                  <a:pt x="290369" y="49990"/>
                </a:lnTo>
                <a:lnTo>
                  <a:pt x="317038" y="84459"/>
                </a:lnTo>
                <a:lnTo>
                  <a:pt x="328125" y="110616"/>
                </a:lnTo>
                <a:lnTo>
                  <a:pt x="103809" y="110616"/>
                </a:lnTo>
                <a:lnTo>
                  <a:pt x="95194" y="110763"/>
                </a:lnTo>
                <a:lnTo>
                  <a:pt x="57502" y="126199"/>
                </a:lnTo>
                <a:lnTo>
                  <a:pt x="56159" y="133591"/>
                </a:lnTo>
                <a:lnTo>
                  <a:pt x="56159" y="199961"/>
                </a:lnTo>
                <a:lnTo>
                  <a:pt x="91418" y="223600"/>
                </a:lnTo>
                <a:lnTo>
                  <a:pt x="141621" y="226738"/>
                </a:lnTo>
                <a:lnTo>
                  <a:pt x="168478" y="227190"/>
                </a:lnTo>
                <a:lnTo>
                  <a:pt x="168478" y="227647"/>
                </a:lnTo>
                <a:lnTo>
                  <a:pt x="329310" y="227647"/>
                </a:lnTo>
                <a:lnTo>
                  <a:pt x="312359" y="263737"/>
                </a:lnTo>
                <a:lnTo>
                  <a:pt x="280590" y="299763"/>
                </a:lnTo>
                <a:lnTo>
                  <a:pt x="239846" y="325615"/>
                </a:lnTo>
                <a:lnTo>
                  <a:pt x="192282" y="339037"/>
                </a:lnTo>
                <a:lnTo>
                  <a:pt x="174907" y="340377"/>
                </a:lnTo>
                <a:lnTo>
                  <a:pt x="172949" y="340407"/>
                </a:lnTo>
                <a:close/>
              </a:path>
              <a:path w="340359" h="340995">
                <a:moveTo>
                  <a:pt x="110616" y="165074"/>
                </a:moveTo>
                <a:lnTo>
                  <a:pt x="110616" y="113169"/>
                </a:lnTo>
                <a:lnTo>
                  <a:pt x="107213" y="110616"/>
                </a:lnTo>
                <a:lnTo>
                  <a:pt x="233145" y="110616"/>
                </a:lnTo>
                <a:lnTo>
                  <a:pt x="229742" y="113169"/>
                </a:lnTo>
                <a:lnTo>
                  <a:pt x="229742" y="163372"/>
                </a:lnTo>
                <a:lnTo>
                  <a:pt x="170179" y="163372"/>
                </a:lnTo>
                <a:lnTo>
                  <a:pt x="155129" y="163638"/>
                </a:lnTo>
                <a:lnTo>
                  <a:pt x="125666" y="164808"/>
                </a:lnTo>
                <a:lnTo>
                  <a:pt x="110616" y="165074"/>
                </a:lnTo>
                <a:close/>
              </a:path>
              <a:path w="340359" h="340995">
                <a:moveTo>
                  <a:pt x="329310" y="227647"/>
                </a:moveTo>
                <a:lnTo>
                  <a:pt x="175285" y="227647"/>
                </a:lnTo>
                <a:lnTo>
                  <a:pt x="175285" y="227190"/>
                </a:lnTo>
                <a:lnTo>
                  <a:pt x="201370" y="226379"/>
                </a:lnTo>
                <a:lnTo>
                  <a:pt x="226977" y="225169"/>
                </a:lnTo>
                <a:lnTo>
                  <a:pt x="267181" y="221233"/>
                </a:lnTo>
                <a:lnTo>
                  <a:pt x="284199" y="199961"/>
                </a:lnTo>
                <a:lnTo>
                  <a:pt x="284199" y="133591"/>
                </a:lnTo>
                <a:lnTo>
                  <a:pt x="245524" y="110763"/>
                </a:lnTo>
                <a:lnTo>
                  <a:pt x="237400" y="110616"/>
                </a:lnTo>
                <a:lnTo>
                  <a:pt x="328125" y="110616"/>
                </a:lnTo>
                <a:lnTo>
                  <a:pt x="334253" y="125074"/>
                </a:lnTo>
                <a:lnTo>
                  <a:pt x="340359" y="170179"/>
                </a:lnTo>
                <a:lnTo>
                  <a:pt x="333000" y="219791"/>
                </a:lnTo>
                <a:lnTo>
                  <a:pt x="329310" y="227647"/>
                </a:lnTo>
                <a:close/>
              </a:path>
              <a:path w="340359" h="340995">
                <a:moveTo>
                  <a:pt x="229742" y="165074"/>
                </a:moveTo>
                <a:lnTo>
                  <a:pt x="214692" y="164808"/>
                </a:lnTo>
                <a:lnTo>
                  <a:pt x="185230" y="163638"/>
                </a:lnTo>
                <a:lnTo>
                  <a:pt x="170179" y="163372"/>
                </a:lnTo>
                <a:lnTo>
                  <a:pt x="229742" y="163372"/>
                </a:lnTo>
                <a:lnTo>
                  <a:pt x="229742" y="165074"/>
                </a:lnTo>
                <a:close/>
              </a:path>
            </a:pathLst>
          </a:custGeom>
          <a:solidFill>
            <a:srgbClr val="EA2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0304" y="763787"/>
            <a:ext cx="8403590" cy="0"/>
          </a:xfrm>
          <a:custGeom>
            <a:avLst/>
            <a:gdLst/>
            <a:ahLst/>
            <a:cxnLst/>
            <a:rect l="l" t="t" r="r" b="b"/>
            <a:pathLst>
              <a:path w="8403590">
                <a:moveTo>
                  <a:pt x="0" y="0"/>
                </a:moveTo>
                <a:lnTo>
                  <a:pt x="840329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1420" y="1046946"/>
            <a:ext cx="1900530" cy="31332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2716" y="364795"/>
            <a:ext cx="66211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solidFill>
                  <a:srgbClr val="262626"/>
                </a:solidFill>
              </a:rPr>
              <a:t>SQL++:</a:t>
            </a:r>
            <a:r>
              <a:rPr sz="2100" spc="5" dirty="0">
                <a:solidFill>
                  <a:srgbClr val="262626"/>
                </a:solidFill>
              </a:rPr>
              <a:t> </a:t>
            </a:r>
            <a:r>
              <a:rPr sz="2100" b="0" spc="-5" dirty="0">
                <a:latin typeface="Arial MT"/>
                <a:cs typeface="Arial MT"/>
              </a:rPr>
              <a:t>ANSI</a:t>
            </a:r>
            <a:r>
              <a:rPr sz="2100" b="0" spc="-20" dirty="0">
                <a:latin typeface="Arial MT"/>
                <a:cs typeface="Arial MT"/>
              </a:rPr>
              <a:t> </a:t>
            </a:r>
            <a:r>
              <a:rPr sz="2100" b="0" spc="-5" dirty="0">
                <a:latin typeface="Arial MT"/>
                <a:cs typeface="Arial MT"/>
              </a:rPr>
              <a:t>Standard,</a:t>
            </a:r>
            <a:r>
              <a:rPr sz="2100" b="0" spc="-25" dirty="0">
                <a:latin typeface="Arial MT"/>
                <a:cs typeface="Arial MT"/>
              </a:rPr>
              <a:t> </a:t>
            </a:r>
            <a:r>
              <a:rPr sz="2100" b="0" dirty="0">
                <a:latin typeface="Arial MT"/>
                <a:cs typeface="Arial MT"/>
              </a:rPr>
              <a:t>JOINS,</a:t>
            </a:r>
            <a:r>
              <a:rPr sz="2100" b="0" spc="-15" dirty="0">
                <a:latin typeface="Arial MT"/>
                <a:cs typeface="Arial MT"/>
              </a:rPr>
              <a:t> </a:t>
            </a:r>
            <a:r>
              <a:rPr sz="2100" b="0" spc="-5" dirty="0">
                <a:latin typeface="Arial MT"/>
                <a:cs typeface="Arial MT"/>
              </a:rPr>
              <a:t>Nested</a:t>
            </a:r>
            <a:r>
              <a:rPr sz="2100" b="0" spc="-20" dirty="0">
                <a:latin typeface="Arial MT"/>
                <a:cs typeface="Arial MT"/>
              </a:rPr>
              <a:t> </a:t>
            </a:r>
            <a:r>
              <a:rPr sz="2100" b="0" spc="-5" dirty="0">
                <a:latin typeface="Arial MT"/>
                <a:cs typeface="Arial MT"/>
              </a:rPr>
              <a:t>Objects,</a:t>
            </a:r>
            <a:r>
              <a:rPr sz="2100" b="0" spc="-135" dirty="0">
                <a:latin typeface="Arial MT"/>
                <a:cs typeface="Arial MT"/>
              </a:rPr>
              <a:t> </a:t>
            </a:r>
            <a:r>
              <a:rPr sz="2100" b="0" spc="-5" dirty="0">
                <a:latin typeface="Arial MT"/>
                <a:cs typeface="Arial MT"/>
              </a:rPr>
              <a:t>Arrays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1771" y="4275632"/>
            <a:ext cx="5349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6559" marR="5080" indent="-404495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3E3E3E"/>
                </a:solidFill>
                <a:latin typeface="Arial"/>
                <a:cs typeface="Arial"/>
              </a:rPr>
              <a:t>“SQL++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was so much easier </a:t>
            </a:r>
            <a:r>
              <a:rPr sz="1200" b="1" dirty="0">
                <a:solidFill>
                  <a:srgbClr val="3E3E3E"/>
                </a:solidFill>
                <a:latin typeface="Arial"/>
                <a:cs typeface="Arial"/>
              </a:rPr>
              <a:t>for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our </a:t>
            </a:r>
            <a:r>
              <a:rPr sz="1200" b="1" dirty="0">
                <a:solidFill>
                  <a:srgbClr val="3E3E3E"/>
                </a:solidFill>
                <a:latin typeface="Arial"/>
                <a:cs typeface="Arial"/>
              </a:rPr>
              <a:t>teams.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All of our critical microservice </a:t>
            </a:r>
            <a:r>
              <a:rPr sz="1200" b="1" spc="-3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applications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have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been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moved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3E3E3E"/>
                </a:solidFill>
                <a:latin typeface="Arial"/>
                <a:cs typeface="Arial"/>
              </a:rPr>
              <a:t>from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3E3E3E"/>
                </a:solidFill>
                <a:latin typeface="Arial"/>
                <a:cs typeface="Arial"/>
              </a:rPr>
              <a:t>MongoDB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Couchbase.”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26029" y="4286161"/>
            <a:ext cx="778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800" spc="-35" dirty="0">
                <a:latin typeface="Arial MT"/>
                <a:cs typeface="Arial MT"/>
              </a:rPr>
              <a:t>W</a:t>
            </a:r>
            <a:r>
              <a:rPr sz="800" spc="-5" dirty="0">
                <a:latin typeface="Arial MT"/>
                <a:cs typeface="Arial MT"/>
              </a:rPr>
              <a:t>ayn</a:t>
            </a:r>
            <a:r>
              <a:rPr sz="800" dirty="0">
                <a:latin typeface="Arial MT"/>
                <a:cs typeface="Arial MT"/>
              </a:rPr>
              <a:t>e</a:t>
            </a:r>
            <a:r>
              <a:rPr sz="800" spc="-5" dirty="0">
                <a:latin typeface="Arial MT"/>
                <a:cs typeface="Arial MT"/>
              </a:rPr>
              <a:t> Chandler  </a:t>
            </a:r>
            <a:r>
              <a:rPr sz="800" i="1" spc="-5" dirty="0">
                <a:latin typeface="Arial"/>
                <a:cs typeface="Arial"/>
              </a:rPr>
              <a:t>Data Architect </a:t>
            </a:r>
            <a:r>
              <a:rPr sz="800" i="1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Microlise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08230" y="1770776"/>
            <a:ext cx="2469515" cy="1813560"/>
          </a:xfrm>
          <a:prstGeom prst="rect">
            <a:avLst/>
          </a:prstGeom>
          <a:solidFill>
            <a:srgbClr val="FACECA"/>
          </a:solidFill>
        </p:spPr>
        <p:txBody>
          <a:bodyPr vert="horz" wrap="square" lIns="0" tIns="100330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790"/>
              </a:spcBef>
            </a:pPr>
            <a:r>
              <a:rPr sz="800" spc="-5" dirty="0">
                <a:latin typeface="Arial MT"/>
                <a:cs typeface="Arial MT"/>
              </a:rPr>
              <a:t>SELEC</a:t>
            </a:r>
            <a:r>
              <a:rPr sz="800" dirty="0">
                <a:latin typeface="Arial MT"/>
                <a:cs typeface="Arial MT"/>
              </a:rPr>
              <a:t>T</a:t>
            </a:r>
            <a:r>
              <a:rPr sz="800" spc="-2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ac.industr</a:t>
            </a:r>
            <a:r>
              <a:rPr sz="800" spc="-60" dirty="0">
                <a:latin typeface="Arial MT"/>
                <a:cs typeface="Arial MT"/>
              </a:rPr>
              <a:t>y</a:t>
            </a:r>
            <a:r>
              <a:rPr sz="800" dirty="0">
                <a:latin typeface="Arial MT"/>
                <a:cs typeface="Arial MT"/>
              </a:rPr>
              <a:t>,</a:t>
            </a:r>
            <a:endParaRPr sz="800">
              <a:latin typeface="Arial MT"/>
              <a:cs typeface="Arial MT"/>
            </a:endParaRPr>
          </a:p>
          <a:p>
            <a:pPr marL="177165" marR="515620" indent="-83185">
              <a:lnSpc>
                <a:spcPct val="120800"/>
              </a:lnSpc>
            </a:pPr>
            <a:r>
              <a:rPr sz="800" spc="-5" dirty="0">
                <a:latin typeface="Arial MT"/>
                <a:cs typeface="Arial MT"/>
              </a:rPr>
              <a:t>SUM(CASE WHEN a.activitytype </a:t>
            </a:r>
            <a:r>
              <a:rPr sz="800" dirty="0">
                <a:latin typeface="Arial MT"/>
                <a:cs typeface="Arial MT"/>
              </a:rPr>
              <a:t>= </a:t>
            </a:r>
            <a:r>
              <a:rPr sz="800" spc="-20" dirty="0">
                <a:latin typeface="Arial MT"/>
                <a:cs typeface="Arial MT"/>
              </a:rPr>
              <a:t>'Task' </a:t>
            </a:r>
            <a:r>
              <a:rPr sz="800" spc="-2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THEN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1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ELSE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0</a:t>
            </a:r>
            <a:r>
              <a:rPr sz="800" spc="-5" dirty="0">
                <a:latin typeface="Arial MT"/>
                <a:cs typeface="Arial MT"/>
              </a:rPr>
              <a:t> END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)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task,</a:t>
            </a:r>
            <a:endParaRPr sz="800">
              <a:latin typeface="Arial MT"/>
              <a:cs typeface="Arial MT"/>
            </a:endParaRPr>
          </a:p>
          <a:p>
            <a:pPr marL="177165" marR="184785" indent="-83185">
              <a:lnSpc>
                <a:spcPct val="120800"/>
              </a:lnSpc>
            </a:pPr>
            <a:r>
              <a:rPr sz="800" spc="-5" dirty="0">
                <a:latin typeface="Arial MT"/>
                <a:cs typeface="Arial MT"/>
              </a:rPr>
              <a:t>SUM(CASE WHEN a.activitytype ='Appointment' </a:t>
            </a:r>
            <a:r>
              <a:rPr sz="800" spc="-2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THEN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1</a:t>
            </a:r>
            <a:r>
              <a:rPr sz="800" spc="-5" dirty="0">
                <a:latin typeface="Arial MT"/>
                <a:cs typeface="Arial MT"/>
              </a:rPr>
              <a:t> ELSE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0</a:t>
            </a:r>
            <a:r>
              <a:rPr sz="800" spc="-5" dirty="0">
                <a:latin typeface="Arial MT"/>
                <a:cs typeface="Arial MT"/>
              </a:rPr>
              <a:t> END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)</a:t>
            </a:r>
            <a:r>
              <a:rPr sz="800" spc="-5" dirty="0">
                <a:latin typeface="Arial MT"/>
                <a:cs typeface="Arial MT"/>
              </a:rPr>
              <a:t> appts</a:t>
            </a:r>
            <a:endParaRPr sz="800">
              <a:latin typeface="Arial MT"/>
              <a:cs typeface="Arial MT"/>
            </a:endParaRPr>
          </a:p>
          <a:p>
            <a:pPr marL="6604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Arial MT"/>
                <a:cs typeface="Arial MT"/>
              </a:rPr>
              <a:t>FROM</a:t>
            </a:r>
            <a:r>
              <a:rPr sz="800" spc="-3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crm.activity</a:t>
            </a:r>
            <a:r>
              <a:rPr sz="800" spc="-3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a</a:t>
            </a:r>
            <a:endParaRPr sz="800">
              <a:latin typeface="Arial MT"/>
              <a:cs typeface="Arial MT"/>
            </a:endParaRPr>
          </a:p>
          <a:p>
            <a:pPr marL="234950" marR="1046480" indent="-113030">
              <a:lnSpc>
                <a:spcPct val="120800"/>
              </a:lnSpc>
            </a:pPr>
            <a:r>
              <a:rPr sz="800" spc="-5" dirty="0">
                <a:latin typeface="Arial MT"/>
                <a:cs typeface="Arial MT"/>
              </a:rPr>
              <a:t>INNER</a:t>
            </a:r>
            <a:r>
              <a:rPr sz="800" spc="-3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JOIN</a:t>
            </a:r>
            <a:r>
              <a:rPr sz="800" spc="-3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crm.account</a:t>
            </a:r>
            <a:r>
              <a:rPr sz="800" spc="-3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ac </a:t>
            </a:r>
            <a:r>
              <a:rPr sz="800" spc="-204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ON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(a.accid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=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ac.id)</a:t>
            </a:r>
            <a:endParaRPr sz="800">
              <a:latin typeface="Arial MT"/>
              <a:cs typeface="Arial MT"/>
            </a:endParaRPr>
          </a:p>
          <a:p>
            <a:pPr marL="398780" marR="395605" indent="-332740">
              <a:lnSpc>
                <a:spcPct val="120800"/>
              </a:lnSpc>
            </a:pPr>
            <a:r>
              <a:rPr sz="800" spc="-5" dirty="0">
                <a:latin typeface="Arial MT"/>
                <a:cs typeface="Arial MT"/>
              </a:rPr>
              <a:t>WHERE a.startdate BETWEEN '2018-10-01' </a:t>
            </a:r>
            <a:r>
              <a:rPr sz="800" spc="-2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AND</a:t>
            </a:r>
            <a:r>
              <a:rPr sz="80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'2018-12-31'</a:t>
            </a:r>
            <a:endParaRPr sz="800">
              <a:latin typeface="Arial MT"/>
              <a:cs typeface="Arial MT"/>
            </a:endParaRPr>
          </a:p>
          <a:p>
            <a:pPr marL="6604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Arial MT"/>
                <a:cs typeface="Arial MT"/>
              </a:rPr>
              <a:t>GROUP</a:t>
            </a:r>
            <a:r>
              <a:rPr sz="800" spc="-5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BY</a:t>
            </a:r>
            <a:r>
              <a:rPr sz="800" spc="-4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ac.industry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43319" y="1770776"/>
            <a:ext cx="2469515" cy="1828800"/>
          </a:xfrm>
          <a:prstGeom prst="rect">
            <a:avLst/>
          </a:prstGeom>
          <a:solidFill>
            <a:srgbClr val="FACECA"/>
          </a:solidFill>
        </p:spPr>
        <p:txBody>
          <a:bodyPr vert="horz" wrap="square" lIns="0" tIns="100330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790"/>
              </a:spcBef>
            </a:pPr>
            <a:r>
              <a:rPr sz="800" spc="-5" dirty="0">
                <a:latin typeface="Arial MT"/>
                <a:cs typeface="Arial MT"/>
              </a:rPr>
              <a:t>SELEC</a:t>
            </a:r>
            <a:r>
              <a:rPr sz="800" dirty="0">
                <a:latin typeface="Arial MT"/>
                <a:cs typeface="Arial MT"/>
              </a:rPr>
              <a:t>T</a:t>
            </a:r>
            <a:r>
              <a:rPr sz="800" spc="-2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ac.industr</a:t>
            </a:r>
            <a:r>
              <a:rPr sz="800" spc="-60" dirty="0">
                <a:latin typeface="Arial MT"/>
                <a:cs typeface="Arial MT"/>
              </a:rPr>
              <a:t>y</a:t>
            </a:r>
            <a:r>
              <a:rPr sz="800" dirty="0">
                <a:latin typeface="Arial MT"/>
                <a:cs typeface="Arial MT"/>
              </a:rPr>
              <a:t>,</a:t>
            </a:r>
            <a:endParaRPr sz="800">
              <a:latin typeface="Arial MT"/>
              <a:cs typeface="Arial MT"/>
            </a:endParaRPr>
          </a:p>
          <a:p>
            <a:pPr marL="177165" marR="515620" indent="-83185">
              <a:lnSpc>
                <a:spcPct val="120800"/>
              </a:lnSpc>
            </a:pPr>
            <a:r>
              <a:rPr sz="800" spc="-5" dirty="0">
                <a:latin typeface="Arial MT"/>
                <a:cs typeface="Arial MT"/>
              </a:rPr>
              <a:t>SUM(CASE WHEN a.activitytype </a:t>
            </a:r>
            <a:r>
              <a:rPr sz="800" dirty="0">
                <a:latin typeface="Arial MT"/>
                <a:cs typeface="Arial MT"/>
              </a:rPr>
              <a:t>= </a:t>
            </a:r>
            <a:r>
              <a:rPr sz="800" spc="-20" dirty="0">
                <a:latin typeface="Arial MT"/>
                <a:cs typeface="Arial MT"/>
              </a:rPr>
              <a:t>'Task' </a:t>
            </a:r>
            <a:r>
              <a:rPr sz="800" spc="-2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THEN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1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ELSE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0</a:t>
            </a:r>
            <a:r>
              <a:rPr sz="800" spc="-5" dirty="0">
                <a:latin typeface="Arial MT"/>
                <a:cs typeface="Arial MT"/>
              </a:rPr>
              <a:t> END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)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task,</a:t>
            </a:r>
            <a:endParaRPr sz="800">
              <a:latin typeface="Arial MT"/>
              <a:cs typeface="Arial MT"/>
            </a:endParaRPr>
          </a:p>
          <a:p>
            <a:pPr marL="177165" marR="184785" indent="-83185">
              <a:lnSpc>
                <a:spcPct val="120800"/>
              </a:lnSpc>
            </a:pPr>
            <a:r>
              <a:rPr sz="800" spc="-5" dirty="0">
                <a:latin typeface="Arial MT"/>
                <a:cs typeface="Arial MT"/>
              </a:rPr>
              <a:t>SUM(CASE WHEN a.activitytype ='Appointment' </a:t>
            </a:r>
            <a:r>
              <a:rPr sz="800" spc="-2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THEN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1</a:t>
            </a:r>
            <a:r>
              <a:rPr sz="800" spc="-5" dirty="0">
                <a:latin typeface="Arial MT"/>
                <a:cs typeface="Arial MT"/>
              </a:rPr>
              <a:t> ELSE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0</a:t>
            </a:r>
            <a:r>
              <a:rPr sz="800" spc="-5" dirty="0">
                <a:latin typeface="Arial MT"/>
                <a:cs typeface="Arial MT"/>
              </a:rPr>
              <a:t> END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)</a:t>
            </a:r>
            <a:r>
              <a:rPr sz="800" spc="-5" dirty="0">
                <a:latin typeface="Arial MT"/>
                <a:cs typeface="Arial MT"/>
              </a:rPr>
              <a:t> appts</a:t>
            </a:r>
            <a:endParaRPr sz="800">
              <a:latin typeface="Arial MT"/>
              <a:cs typeface="Arial MT"/>
            </a:endParaRPr>
          </a:p>
          <a:p>
            <a:pPr marL="66675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Arial MT"/>
                <a:cs typeface="Arial MT"/>
              </a:rPr>
              <a:t>FROM</a:t>
            </a:r>
            <a:r>
              <a:rPr sz="800" spc="-3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crm.activity</a:t>
            </a:r>
            <a:r>
              <a:rPr sz="800" spc="-3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a</a:t>
            </a:r>
            <a:endParaRPr sz="800">
              <a:latin typeface="Arial MT"/>
              <a:cs typeface="Arial MT"/>
            </a:endParaRPr>
          </a:p>
          <a:p>
            <a:pPr marL="234950" marR="1046480" indent="-113030">
              <a:lnSpc>
                <a:spcPct val="120800"/>
              </a:lnSpc>
            </a:pPr>
            <a:r>
              <a:rPr sz="800" spc="-5" dirty="0">
                <a:latin typeface="Arial MT"/>
                <a:cs typeface="Arial MT"/>
              </a:rPr>
              <a:t>INNER</a:t>
            </a:r>
            <a:r>
              <a:rPr sz="800" spc="-3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JOIN</a:t>
            </a:r>
            <a:r>
              <a:rPr sz="800" spc="-3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crm.account</a:t>
            </a:r>
            <a:r>
              <a:rPr sz="800" spc="-3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ac </a:t>
            </a:r>
            <a:r>
              <a:rPr sz="800" spc="-204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ON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(a.accid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=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ac.id)</a:t>
            </a:r>
            <a:endParaRPr sz="800">
              <a:latin typeface="Arial MT"/>
              <a:cs typeface="Arial MT"/>
            </a:endParaRPr>
          </a:p>
          <a:p>
            <a:pPr marL="398780" marR="395605" indent="-332740">
              <a:lnSpc>
                <a:spcPct val="120800"/>
              </a:lnSpc>
            </a:pPr>
            <a:r>
              <a:rPr sz="800" spc="-5" dirty="0">
                <a:latin typeface="Arial MT"/>
                <a:cs typeface="Arial MT"/>
              </a:rPr>
              <a:t>WHERE a.startdate BETWEEN '2018-10-01' </a:t>
            </a:r>
            <a:r>
              <a:rPr sz="800" spc="-2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AND</a:t>
            </a:r>
            <a:r>
              <a:rPr sz="80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'2018-12-31’</a:t>
            </a:r>
            <a:r>
              <a:rPr sz="800" spc="-4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`</a:t>
            </a:r>
            <a:endParaRPr sz="800">
              <a:latin typeface="Arial MT"/>
              <a:cs typeface="Arial MT"/>
            </a:endParaRPr>
          </a:p>
          <a:p>
            <a:pPr marL="66675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Arial MT"/>
                <a:cs typeface="Arial MT"/>
              </a:rPr>
              <a:t>GROUP</a:t>
            </a:r>
            <a:r>
              <a:rPr sz="800" spc="-5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BY</a:t>
            </a:r>
            <a:r>
              <a:rPr sz="800" spc="-4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ac.industry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8230" y="1562876"/>
            <a:ext cx="2469515" cy="208279"/>
          </a:xfrm>
          <a:prstGeom prst="rect">
            <a:avLst/>
          </a:prstGeom>
          <a:solidFill>
            <a:srgbClr val="F16253"/>
          </a:solidFill>
        </p:spPr>
        <p:txBody>
          <a:bodyPr vert="horz" wrap="square" lIns="0" tIns="30480" rIns="0" bIns="0" rtlCol="0">
            <a:spAutoFit/>
          </a:bodyPr>
          <a:lstStyle/>
          <a:p>
            <a:pPr marL="916305">
              <a:lnSpc>
                <a:spcPct val="100000"/>
              </a:lnSpc>
              <a:spcBef>
                <a:spcPts val="240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Relational</a:t>
            </a:r>
            <a:r>
              <a:rPr sz="9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SQL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43319" y="1562876"/>
            <a:ext cx="2469515" cy="208279"/>
          </a:xfrm>
          <a:prstGeom prst="rect">
            <a:avLst/>
          </a:prstGeom>
          <a:solidFill>
            <a:srgbClr val="F16253"/>
          </a:solidFill>
        </p:spPr>
        <p:txBody>
          <a:bodyPr vert="horz" wrap="square" lIns="0" tIns="30480" rIns="0" bIns="0" rtlCol="0">
            <a:spAutoFit/>
          </a:bodyPr>
          <a:lstStyle/>
          <a:p>
            <a:pPr marL="814705">
              <a:lnSpc>
                <a:spcPct val="100000"/>
              </a:lnSpc>
              <a:spcBef>
                <a:spcPts val="240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Couchbase</a:t>
            </a:r>
            <a:r>
              <a:rPr sz="9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SQL++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7200" y="4263386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FA99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4705265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FA99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30643" y="1089224"/>
            <a:ext cx="1832610" cy="213995"/>
          </a:xfrm>
          <a:prstGeom prst="rect">
            <a:avLst/>
          </a:prstGeom>
          <a:solidFill>
            <a:srgbClr val="CCCCCC"/>
          </a:solidFill>
          <a:ln w="9524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265"/>
              </a:spcBef>
            </a:pPr>
            <a:r>
              <a:rPr sz="900" b="1" spc="-5" dirty="0">
                <a:latin typeface="Arial"/>
                <a:cs typeface="Arial"/>
              </a:rPr>
              <a:t>Other</a:t>
            </a:r>
            <a:r>
              <a:rPr sz="900" b="1" spc="-30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NoSQL</a:t>
            </a:r>
            <a:r>
              <a:rPr sz="900" b="1" spc="-35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Query</a:t>
            </a:r>
            <a:r>
              <a:rPr sz="900" b="1" spc="-25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Language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4984" y="4991096"/>
            <a:ext cx="388048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Confidential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and 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Proprietary.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Do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not distribute without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consent.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©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2023.</a:t>
            </a:r>
            <a:r>
              <a:rPr sz="6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All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rights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reserved.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33676" y="257729"/>
            <a:ext cx="340360" cy="340995"/>
          </a:xfrm>
          <a:custGeom>
            <a:avLst/>
            <a:gdLst/>
            <a:ahLst/>
            <a:cxnLst/>
            <a:rect l="l" t="t" r="r" b="b"/>
            <a:pathLst>
              <a:path w="340359" h="340995">
                <a:moveTo>
                  <a:pt x="172949" y="340407"/>
                </a:moveTo>
                <a:lnTo>
                  <a:pt x="102666" y="326572"/>
                </a:lnTo>
                <a:lnTo>
                  <a:pt x="61081" y="301020"/>
                </a:lnTo>
                <a:lnTo>
                  <a:pt x="28628" y="264933"/>
                </a:lnTo>
                <a:lnTo>
                  <a:pt x="7527" y="220568"/>
                </a:lnTo>
                <a:lnTo>
                  <a:pt x="0" y="170179"/>
                </a:lnTo>
                <a:lnTo>
                  <a:pt x="6105" y="125074"/>
                </a:lnTo>
                <a:lnTo>
                  <a:pt x="23320" y="84459"/>
                </a:lnTo>
                <a:lnTo>
                  <a:pt x="49990" y="49990"/>
                </a:lnTo>
                <a:lnTo>
                  <a:pt x="84459" y="23320"/>
                </a:lnTo>
                <a:lnTo>
                  <a:pt x="125074" y="6105"/>
                </a:lnTo>
                <a:lnTo>
                  <a:pt x="170179" y="0"/>
                </a:lnTo>
                <a:lnTo>
                  <a:pt x="215285" y="6105"/>
                </a:lnTo>
                <a:lnTo>
                  <a:pt x="255900" y="23320"/>
                </a:lnTo>
                <a:lnTo>
                  <a:pt x="290369" y="49990"/>
                </a:lnTo>
                <a:lnTo>
                  <a:pt x="317038" y="84459"/>
                </a:lnTo>
                <a:lnTo>
                  <a:pt x="328125" y="110616"/>
                </a:lnTo>
                <a:lnTo>
                  <a:pt x="103809" y="110616"/>
                </a:lnTo>
                <a:lnTo>
                  <a:pt x="95194" y="110763"/>
                </a:lnTo>
                <a:lnTo>
                  <a:pt x="57502" y="126199"/>
                </a:lnTo>
                <a:lnTo>
                  <a:pt x="56159" y="133591"/>
                </a:lnTo>
                <a:lnTo>
                  <a:pt x="56159" y="199961"/>
                </a:lnTo>
                <a:lnTo>
                  <a:pt x="91418" y="223600"/>
                </a:lnTo>
                <a:lnTo>
                  <a:pt x="141621" y="226738"/>
                </a:lnTo>
                <a:lnTo>
                  <a:pt x="168478" y="227190"/>
                </a:lnTo>
                <a:lnTo>
                  <a:pt x="168478" y="227647"/>
                </a:lnTo>
                <a:lnTo>
                  <a:pt x="329310" y="227647"/>
                </a:lnTo>
                <a:lnTo>
                  <a:pt x="312359" y="263737"/>
                </a:lnTo>
                <a:lnTo>
                  <a:pt x="280590" y="299763"/>
                </a:lnTo>
                <a:lnTo>
                  <a:pt x="239846" y="325615"/>
                </a:lnTo>
                <a:lnTo>
                  <a:pt x="192282" y="339037"/>
                </a:lnTo>
                <a:lnTo>
                  <a:pt x="174907" y="340377"/>
                </a:lnTo>
                <a:lnTo>
                  <a:pt x="172949" y="340407"/>
                </a:lnTo>
                <a:close/>
              </a:path>
              <a:path w="340359" h="340995">
                <a:moveTo>
                  <a:pt x="110616" y="165074"/>
                </a:moveTo>
                <a:lnTo>
                  <a:pt x="110616" y="113169"/>
                </a:lnTo>
                <a:lnTo>
                  <a:pt x="107213" y="110616"/>
                </a:lnTo>
                <a:lnTo>
                  <a:pt x="233145" y="110616"/>
                </a:lnTo>
                <a:lnTo>
                  <a:pt x="229742" y="113169"/>
                </a:lnTo>
                <a:lnTo>
                  <a:pt x="229742" y="163372"/>
                </a:lnTo>
                <a:lnTo>
                  <a:pt x="170179" y="163372"/>
                </a:lnTo>
                <a:lnTo>
                  <a:pt x="155129" y="163638"/>
                </a:lnTo>
                <a:lnTo>
                  <a:pt x="125666" y="164808"/>
                </a:lnTo>
                <a:lnTo>
                  <a:pt x="110616" y="165074"/>
                </a:lnTo>
                <a:close/>
              </a:path>
              <a:path w="340359" h="340995">
                <a:moveTo>
                  <a:pt x="329310" y="227647"/>
                </a:moveTo>
                <a:lnTo>
                  <a:pt x="175285" y="227647"/>
                </a:lnTo>
                <a:lnTo>
                  <a:pt x="175285" y="227190"/>
                </a:lnTo>
                <a:lnTo>
                  <a:pt x="201370" y="226379"/>
                </a:lnTo>
                <a:lnTo>
                  <a:pt x="226977" y="225169"/>
                </a:lnTo>
                <a:lnTo>
                  <a:pt x="267181" y="221233"/>
                </a:lnTo>
                <a:lnTo>
                  <a:pt x="284199" y="199961"/>
                </a:lnTo>
                <a:lnTo>
                  <a:pt x="284199" y="133591"/>
                </a:lnTo>
                <a:lnTo>
                  <a:pt x="245524" y="110763"/>
                </a:lnTo>
                <a:lnTo>
                  <a:pt x="237400" y="110616"/>
                </a:lnTo>
                <a:lnTo>
                  <a:pt x="328125" y="110616"/>
                </a:lnTo>
                <a:lnTo>
                  <a:pt x="334253" y="125074"/>
                </a:lnTo>
                <a:lnTo>
                  <a:pt x="340359" y="170179"/>
                </a:lnTo>
                <a:lnTo>
                  <a:pt x="333000" y="219791"/>
                </a:lnTo>
                <a:lnTo>
                  <a:pt x="329310" y="227647"/>
                </a:lnTo>
                <a:close/>
              </a:path>
              <a:path w="340359" h="340995">
                <a:moveTo>
                  <a:pt x="229742" y="165074"/>
                </a:moveTo>
                <a:lnTo>
                  <a:pt x="214692" y="164808"/>
                </a:lnTo>
                <a:lnTo>
                  <a:pt x="185230" y="163638"/>
                </a:lnTo>
                <a:lnTo>
                  <a:pt x="170179" y="163372"/>
                </a:lnTo>
                <a:lnTo>
                  <a:pt x="229742" y="163372"/>
                </a:lnTo>
                <a:lnTo>
                  <a:pt x="229742" y="165074"/>
                </a:lnTo>
                <a:close/>
              </a:path>
            </a:pathLst>
          </a:custGeom>
          <a:solidFill>
            <a:srgbClr val="EA2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0304" y="763787"/>
            <a:ext cx="8403590" cy="0"/>
          </a:xfrm>
          <a:custGeom>
            <a:avLst/>
            <a:gdLst/>
            <a:ahLst/>
            <a:cxnLst/>
            <a:rect l="l" t="t" r="r" b="b"/>
            <a:pathLst>
              <a:path w="8403590">
                <a:moveTo>
                  <a:pt x="0" y="0"/>
                </a:moveTo>
                <a:lnTo>
                  <a:pt x="840329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2716" y="364795"/>
            <a:ext cx="77419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solidFill>
                  <a:srgbClr val="262626"/>
                </a:solidFill>
              </a:rPr>
              <a:t>Blend</a:t>
            </a:r>
            <a:r>
              <a:rPr sz="2100" spc="-10" dirty="0">
                <a:solidFill>
                  <a:srgbClr val="262626"/>
                </a:solidFill>
              </a:rPr>
              <a:t> </a:t>
            </a:r>
            <a:r>
              <a:rPr sz="2100" spc="-5" dirty="0">
                <a:solidFill>
                  <a:srgbClr val="262626"/>
                </a:solidFill>
              </a:rPr>
              <a:t>JSON</a:t>
            </a:r>
            <a:r>
              <a:rPr sz="2100" spc="-10" dirty="0">
                <a:solidFill>
                  <a:srgbClr val="262626"/>
                </a:solidFill>
              </a:rPr>
              <a:t> </a:t>
            </a:r>
            <a:r>
              <a:rPr sz="2100" spc="-5" dirty="0">
                <a:solidFill>
                  <a:srgbClr val="262626"/>
                </a:solidFill>
              </a:rPr>
              <a:t>with</a:t>
            </a:r>
            <a:r>
              <a:rPr sz="2100" spc="-15" dirty="0">
                <a:solidFill>
                  <a:srgbClr val="262626"/>
                </a:solidFill>
              </a:rPr>
              <a:t> </a:t>
            </a:r>
            <a:r>
              <a:rPr sz="2100" dirty="0">
                <a:solidFill>
                  <a:srgbClr val="262626"/>
                </a:solidFill>
              </a:rPr>
              <a:t>the</a:t>
            </a:r>
            <a:r>
              <a:rPr sz="2100" spc="-10" dirty="0">
                <a:solidFill>
                  <a:srgbClr val="262626"/>
                </a:solidFill>
              </a:rPr>
              <a:t> </a:t>
            </a:r>
            <a:r>
              <a:rPr sz="2100" spc="-5" dirty="0">
                <a:solidFill>
                  <a:srgbClr val="262626"/>
                </a:solidFill>
              </a:rPr>
              <a:t>Best</a:t>
            </a:r>
            <a:r>
              <a:rPr sz="2100" spc="-10" dirty="0">
                <a:solidFill>
                  <a:srgbClr val="262626"/>
                </a:solidFill>
              </a:rPr>
              <a:t> </a:t>
            </a:r>
            <a:r>
              <a:rPr sz="2100" spc="-5" dirty="0">
                <a:solidFill>
                  <a:srgbClr val="262626"/>
                </a:solidFill>
              </a:rPr>
              <a:t>of</a:t>
            </a:r>
            <a:r>
              <a:rPr sz="2100" spc="-15" dirty="0">
                <a:solidFill>
                  <a:srgbClr val="262626"/>
                </a:solidFill>
              </a:rPr>
              <a:t> </a:t>
            </a:r>
            <a:r>
              <a:rPr sz="2100" spc="-5" dirty="0">
                <a:solidFill>
                  <a:srgbClr val="262626"/>
                </a:solidFill>
              </a:rPr>
              <a:t>Relational:</a:t>
            </a:r>
            <a:r>
              <a:rPr sz="2100" spc="40" dirty="0">
                <a:solidFill>
                  <a:srgbClr val="262626"/>
                </a:solidFill>
              </a:rPr>
              <a:t> </a:t>
            </a:r>
            <a:r>
              <a:rPr sz="2100" b="0" spc="-5" dirty="0">
                <a:solidFill>
                  <a:srgbClr val="262626"/>
                </a:solidFill>
                <a:latin typeface="Arial MT"/>
                <a:cs typeface="Arial MT"/>
              </a:rPr>
              <a:t>Speed</a:t>
            </a:r>
            <a:r>
              <a:rPr sz="2100" b="0" spc="-5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2100" b="0" spc="-25" dirty="0">
                <a:solidFill>
                  <a:srgbClr val="262626"/>
                </a:solidFill>
                <a:latin typeface="Arial MT"/>
                <a:cs typeface="Arial MT"/>
              </a:rPr>
              <a:t>Time</a:t>
            </a:r>
            <a:r>
              <a:rPr sz="2100" b="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2100" b="0" spc="-5" dirty="0">
                <a:solidFill>
                  <a:srgbClr val="262626"/>
                </a:solidFill>
                <a:latin typeface="Arial MT"/>
                <a:cs typeface="Arial MT"/>
              </a:rPr>
              <a:t>to</a:t>
            </a:r>
            <a:r>
              <a:rPr sz="2100" b="0" spc="-1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2100" b="0" dirty="0">
                <a:solidFill>
                  <a:srgbClr val="262626"/>
                </a:solidFill>
                <a:latin typeface="Arial MT"/>
                <a:cs typeface="Arial MT"/>
              </a:rPr>
              <a:t>Market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984" y="4991096"/>
            <a:ext cx="388048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Confidential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and 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Proprietary.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Do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not distribute without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consent.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©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2023.</a:t>
            </a:r>
            <a:r>
              <a:rPr sz="6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All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rights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reserved.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852530" y="3677344"/>
            <a:ext cx="3417570" cy="57404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11760" indent="-99695">
              <a:lnSpc>
                <a:spcPct val="100000"/>
              </a:lnSpc>
              <a:spcBef>
                <a:spcPts val="820"/>
              </a:spcBef>
              <a:buClr>
                <a:srgbClr val="00ABE0"/>
              </a:buClr>
              <a:buSzPct val="91666"/>
              <a:buChar char="•"/>
              <a:tabLst>
                <a:tab pos="112395" algn="l"/>
              </a:tabLst>
            </a:pPr>
            <a:r>
              <a:rPr sz="1200" spc="-5" dirty="0">
                <a:latin typeface="Arial MT"/>
                <a:cs typeface="Arial MT"/>
              </a:rPr>
              <a:t>Easily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map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relational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schemas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designs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if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needed</a:t>
            </a:r>
            <a:endParaRPr sz="1200">
              <a:latin typeface="Arial MT"/>
              <a:cs typeface="Arial MT"/>
            </a:endParaRPr>
          </a:p>
          <a:p>
            <a:pPr marL="111760" indent="-99695">
              <a:lnSpc>
                <a:spcPct val="100000"/>
              </a:lnSpc>
              <a:spcBef>
                <a:spcPts val="720"/>
              </a:spcBef>
              <a:buClr>
                <a:srgbClr val="00ABE0"/>
              </a:buClr>
              <a:buSzPct val="91666"/>
              <a:buChar char="•"/>
              <a:tabLst>
                <a:tab pos="112395" algn="l"/>
              </a:tabLst>
            </a:pPr>
            <a:r>
              <a:rPr sz="1200" spc="-5" dirty="0">
                <a:latin typeface="Arial MT"/>
                <a:cs typeface="Arial MT"/>
              </a:rPr>
              <a:t>Cost-base</a:t>
            </a:r>
            <a:r>
              <a:rPr sz="1200" dirty="0">
                <a:latin typeface="Arial MT"/>
                <a:cs typeface="Arial MT"/>
              </a:rPr>
              <a:t>d</a:t>
            </a:r>
            <a:r>
              <a:rPr sz="1200" spc="-5" dirty="0">
                <a:latin typeface="Arial MT"/>
                <a:cs typeface="Arial MT"/>
              </a:rPr>
              <a:t> optimized</a:t>
            </a:r>
            <a:r>
              <a:rPr sz="1200" dirty="0">
                <a:latin typeface="Arial MT"/>
                <a:cs typeface="Arial MT"/>
              </a:rPr>
              <a:t>,</a:t>
            </a:r>
            <a:r>
              <a:rPr sz="1200" spc="-5" dirty="0">
                <a:latin typeface="Arial MT"/>
                <a:cs typeface="Arial MT"/>
              </a:rPr>
              <a:t> UDFs</a:t>
            </a:r>
            <a:r>
              <a:rPr sz="1200" dirty="0">
                <a:latin typeface="Arial MT"/>
                <a:cs typeface="Arial MT"/>
              </a:rPr>
              <a:t>,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ACI</a:t>
            </a:r>
            <a:r>
              <a:rPr sz="1200" dirty="0">
                <a:latin typeface="Arial MT"/>
                <a:cs typeface="Arial MT"/>
              </a:rPr>
              <a:t>D</a:t>
            </a:r>
            <a:r>
              <a:rPr sz="1200" spc="-5" dirty="0">
                <a:latin typeface="Arial MT"/>
                <a:cs typeface="Arial MT"/>
              </a:rPr>
              <a:t> transactions</a:t>
            </a:r>
            <a:endParaRPr sz="1200">
              <a:latin typeface="Arial MT"/>
              <a:cs typeface="Arial MT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827725" y="1905585"/>
          <a:ext cx="3343274" cy="1539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1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9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Relational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C9B0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Couchbase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C9B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200" spc="-5" dirty="0">
                          <a:solidFill>
                            <a:srgbClr val="262626"/>
                          </a:solidFill>
                          <a:latin typeface="Arial MT"/>
                          <a:cs typeface="Arial MT"/>
                        </a:rPr>
                        <a:t>Server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2794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A5A5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200" spc="-5" dirty="0">
                          <a:solidFill>
                            <a:srgbClr val="262626"/>
                          </a:solidFill>
                          <a:latin typeface="Arial MT"/>
                          <a:cs typeface="Arial MT"/>
                        </a:rPr>
                        <a:t>Cluster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2794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A5A5A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200" spc="-5" dirty="0">
                          <a:solidFill>
                            <a:srgbClr val="262626"/>
                          </a:solidFill>
                          <a:latin typeface="Arial MT"/>
                          <a:cs typeface="Arial MT"/>
                        </a:rPr>
                        <a:t>Catalog</a:t>
                      </a:r>
                      <a:r>
                        <a:rPr sz="1200" spc="-50" dirty="0">
                          <a:solidFill>
                            <a:srgbClr val="262626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solidFill>
                            <a:srgbClr val="262626"/>
                          </a:solidFill>
                          <a:latin typeface="Arial MT"/>
                          <a:cs typeface="Arial MT"/>
                        </a:rPr>
                        <a:t>(Database)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2794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A5A5A5"/>
                      </a:solidFill>
                      <a:prstDash val="solid"/>
                    </a:lnT>
                    <a:lnB w="12700">
                      <a:solidFill>
                        <a:srgbClr val="A5A5A5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200" spc="-5" dirty="0">
                          <a:solidFill>
                            <a:srgbClr val="262626"/>
                          </a:solidFill>
                          <a:latin typeface="Arial MT"/>
                          <a:cs typeface="Arial MT"/>
                        </a:rPr>
                        <a:t>Bucket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2794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5A5A5"/>
                      </a:solidFill>
                      <a:prstDash val="solid"/>
                    </a:lnT>
                    <a:lnB w="12700">
                      <a:solidFill>
                        <a:srgbClr val="A5A5A5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200" spc="-5" dirty="0">
                          <a:solidFill>
                            <a:srgbClr val="262626"/>
                          </a:solidFill>
                          <a:latin typeface="Arial MT"/>
                          <a:cs typeface="Arial MT"/>
                        </a:rPr>
                        <a:t>Schema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2794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A5A5A5"/>
                      </a:solidFill>
                      <a:prstDash val="solid"/>
                    </a:lnT>
                    <a:lnB w="12700">
                      <a:solidFill>
                        <a:srgbClr val="A5A5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200" b="1" spc="-5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Scope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5A5A5"/>
                      </a:solidFill>
                      <a:prstDash val="solid"/>
                    </a:lnT>
                    <a:lnB w="12700">
                      <a:solidFill>
                        <a:srgbClr val="A5A5A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4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200" spc="-35" dirty="0">
                          <a:solidFill>
                            <a:srgbClr val="262626"/>
                          </a:solidFill>
                          <a:latin typeface="Arial MT"/>
                          <a:cs typeface="Arial MT"/>
                        </a:rPr>
                        <a:t>Table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2794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A5A5A5"/>
                      </a:solidFill>
                      <a:prstDash val="solid"/>
                    </a:lnT>
                    <a:lnB w="12700">
                      <a:solidFill>
                        <a:srgbClr val="A5A5A5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200" b="1" spc="-5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Collection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5A5A5"/>
                      </a:solidFill>
                      <a:prstDash val="solid"/>
                    </a:lnT>
                    <a:lnB w="12700">
                      <a:solidFill>
                        <a:srgbClr val="A5A5A5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200" spc="-5" dirty="0">
                          <a:solidFill>
                            <a:srgbClr val="262626"/>
                          </a:solidFill>
                          <a:latin typeface="Arial MT"/>
                          <a:cs typeface="Arial MT"/>
                        </a:rPr>
                        <a:t>Row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2794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A5A5A5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200" spc="-5" dirty="0">
                          <a:solidFill>
                            <a:srgbClr val="262626"/>
                          </a:solidFill>
                          <a:latin typeface="Arial MT"/>
                          <a:cs typeface="Arial MT"/>
                        </a:rPr>
                        <a:t>Document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2794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A5A5A5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52613" y="808021"/>
            <a:ext cx="31464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Dynamic</a:t>
            </a:r>
            <a:r>
              <a:rPr sz="1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data</a:t>
            </a:r>
            <a:r>
              <a:rPr sz="1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structures</a:t>
            </a:r>
            <a:r>
              <a:rPr sz="1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within</a:t>
            </a:r>
            <a:r>
              <a:rPr sz="1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Couchbase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54" y="1666431"/>
            <a:ext cx="4060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Couchbase</a:t>
            </a:r>
            <a:r>
              <a:rPr sz="3600" spc="-50" dirty="0"/>
              <a:t> </a:t>
            </a:r>
            <a:r>
              <a:rPr sz="3600" spc="-5" dirty="0"/>
              <a:t>is</a:t>
            </a:r>
            <a:r>
              <a:rPr sz="3600" spc="-55" dirty="0"/>
              <a:t> </a:t>
            </a:r>
            <a:r>
              <a:rPr sz="3600" spc="-5" dirty="0"/>
              <a:t>Fast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184594" y="2511138"/>
            <a:ext cx="7448550" cy="1187450"/>
            <a:chOff x="184594" y="2511138"/>
            <a:chExt cx="7448550" cy="11874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594" y="2511138"/>
              <a:ext cx="2016794" cy="11872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919" y="2533363"/>
              <a:ext cx="1896143" cy="10665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0156" y="2528600"/>
              <a:ext cx="1906270" cy="1076325"/>
            </a:xfrm>
            <a:custGeom>
              <a:avLst/>
              <a:gdLst/>
              <a:ahLst/>
              <a:cxnLst/>
              <a:rect l="l" t="t" r="r" b="b"/>
              <a:pathLst>
                <a:path w="1906270" h="1076325">
                  <a:moveTo>
                    <a:pt x="0" y="0"/>
                  </a:moveTo>
                  <a:lnTo>
                    <a:pt x="1905668" y="0"/>
                  </a:lnTo>
                  <a:lnTo>
                    <a:pt x="1905668" y="1076105"/>
                  </a:lnTo>
                  <a:lnTo>
                    <a:pt x="0" y="107610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1843" y="2511138"/>
              <a:ext cx="2016794" cy="118723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2168" y="2533363"/>
              <a:ext cx="1896143" cy="10665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07406" y="2528600"/>
              <a:ext cx="1906270" cy="1076325"/>
            </a:xfrm>
            <a:custGeom>
              <a:avLst/>
              <a:gdLst/>
              <a:ahLst/>
              <a:cxnLst/>
              <a:rect l="l" t="t" r="r" b="b"/>
              <a:pathLst>
                <a:path w="1906270" h="1076325">
                  <a:moveTo>
                    <a:pt x="0" y="0"/>
                  </a:moveTo>
                  <a:lnTo>
                    <a:pt x="1905668" y="0"/>
                  </a:lnTo>
                  <a:lnTo>
                    <a:pt x="1905668" y="1076105"/>
                  </a:lnTo>
                  <a:lnTo>
                    <a:pt x="0" y="107610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9092" y="2511138"/>
              <a:ext cx="2016794" cy="11872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9417" y="2533363"/>
              <a:ext cx="1896144" cy="10665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4654" y="2528600"/>
              <a:ext cx="1906270" cy="1076325"/>
            </a:xfrm>
            <a:custGeom>
              <a:avLst/>
              <a:gdLst/>
              <a:ahLst/>
              <a:cxnLst/>
              <a:rect l="l" t="t" r="r" b="b"/>
              <a:pathLst>
                <a:path w="1906270" h="1076325">
                  <a:moveTo>
                    <a:pt x="0" y="0"/>
                  </a:moveTo>
                  <a:lnTo>
                    <a:pt x="1905669" y="0"/>
                  </a:lnTo>
                  <a:lnTo>
                    <a:pt x="1905669" y="1076105"/>
                  </a:lnTo>
                  <a:lnTo>
                    <a:pt x="0" y="107610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4735" y="2526113"/>
              <a:ext cx="178199" cy="14249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686840" y="2058033"/>
            <a:ext cx="91440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7F7F7F"/>
                </a:solidFill>
                <a:latin typeface="Arial"/>
                <a:cs typeface="Arial"/>
              </a:rPr>
              <a:t>Flexible </a:t>
            </a:r>
            <a:r>
              <a:rPr sz="1400" b="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7F7F7F"/>
                </a:solidFill>
                <a:latin typeface="Arial"/>
                <a:cs typeface="Arial"/>
              </a:rPr>
              <a:t>Familiar </a:t>
            </a:r>
            <a:r>
              <a:rPr sz="1400" b="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EE556F"/>
                </a:solidFill>
                <a:latin typeface="Arial"/>
                <a:cs typeface="Arial"/>
              </a:rPr>
              <a:t>Fast </a:t>
            </a:r>
            <a:r>
              <a:rPr sz="1400" b="1" dirty="0">
                <a:solidFill>
                  <a:srgbClr val="EE556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7F7F7F"/>
                </a:solidFill>
                <a:latin typeface="Arial"/>
                <a:cs typeface="Arial"/>
              </a:rPr>
              <a:t>Affordable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4984" y="4991096"/>
            <a:ext cx="388048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Confidential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and 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Proprietary.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Do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not distribute without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consent.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©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2023.</a:t>
            </a:r>
            <a:r>
              <a:rPr sz="6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All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rights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reserved.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33676" y="257729"/>
            <a:ext cx="340360" cy="340995"/>
          </a:xfrm>
          <a:custGeom>
            <a:avLst/>
            <a:gdLst/>
            <a:ahLst/>
            <a:cxnLst/>
            <a:rect l="l" t="t" r="r" b="b"/>
            <a:pathLst>
              <a:path w="340359" h="340995">
                <a:moveTo>
                  <a:pt x="172949" y="340407"/>
                </a:moveTo>
                <a:lnTo>
                  <a:pt x="102666" y="326572"/>
                </a:lnTo>
                <a:lnTo>
                  <a:pt x="61081" y="301020"/>
                </a:lnTo>
                <a:lnTo>
                  <a:pt x="28628" y="264933"/>
                </a:lnTo>
                <a:lnTo>
                  <a:pt x="7527" y="220568"/>
                </a:lnTo>
                <a:lnTo>
                  <a:pt x="0" y="170179"/>
                </a:lnTo>
                <a:lnTo>
                  <a:pt x="6105" y="125074"/>
                </a:lnTo>
                <a:lnTo>
                  <a:pt x="23320" y="84459"/>
                </a:lnTo>
                <a:lnTo>
                  <a:pt x="49990" y="49990"/>
                </a:lnTo>
                <a:lnTo>
                  <a:pt x="84459" y="23320"/>
                </a:lnTo>
                <a:lnTo>
                  <a:pt x="125074" y="6105"/>
                </a:lnTo>
                <a:lnTo>
                  <a:pt x="170179" y="0"/>
                </a:lnTo>
                <a:lnTo>
                  <a:pt x="215285" y="6105"/>
                </a:lnTo>
                <a:lnTo>
                  <a:pt x="255900" y="23320"/>
                </a:lnTo>
                <a:lnTo>
                  <a:pt x="290369" y="49990"/>
                </a:lnTo>
                <a:lnTo>
                  <a:pt x="317038" y="84459"/>
                </a:lnTo>
                <a:lnTo>
                  <a:pt x="328125" y="110616"/>
                </a:lnTo>
                <a:lnTo>
                  <a:pt x="103809" y="110616"/>
                </a:lnTo>
                <a:lnTo>
                  <a:pt x="95194" y="110763"/>
                </a:lnTo>
                <a:lnTo>
                  <a:pt x="57502" y="126199"/>
                </a:lnTo>
                <a:lnTo>
                  <a:pt x="56159" y="133591"/>
                </a:lnTo>
                <a:lnTo>
                  <a:pt x="56159" y="199961"/>
                </a:lnTo>
                <a:lnTo>
                  <a:pt x="91418" y="223600"/>
                </a:lnTo>
                <a:lnTo>
                  <a:pt x="141621" y="226738"/>
                </a:lnTo>
                <a:lnTo>
                  <a:pt x="168478" y="227190"/>
                </a:lnTo>
                <a:lnTo>
                  <a:pt x="168478" y="227647"/>
                </a:lnTo>
                <a:lnTo>
                  <a:pt x="329310" y="227647"/>
                </a:lnTo>
                <a:lnTo>
                  <a:pt x="312359" y="263737"/>
                </a:lnTo>
                <a:lnTo>
                  <a:pt x="280590" y="299763"/>
                </a:lnTo>
                <a:lnTo>
                  <a:pt x="239846" y="325615"/>
                </a:lnTo>
                <a:lnTo>
                  <a:pt x="192282" y="339037"/>
                </a:lnTo>
                <a:lnTo>
                  <a:pt x="174907" y="340377"/>
                </a:lnTo>
                <a:lnTo>
                  <a:pt x="172949" y="340407"/>
                </a:lnTo>
                <a:close/>
              </a:path>
              <a:path w="340359" h="340995">
                <a:moveTo>
                  <a:pt x="110616" y="165074"/>
                </a:moveTo>
                <a:lnTo>
                  <a:pt x="110616" y="113169"/>
                </a:lnTo>
                <a:lnTo>
                  <a:pt x="107213" y="110616"/>
                </a:lnTo>
                <a:lnTo>
                  <a:pt x="233145" y="110616"/>
                </a:lnTo>
                <a:lnTo>
                  <a:pt x="229742" y="113169"/>
                </a:lnTo>
                <a:lnTo>
                  <a:pt x="229742" y="163372"/>
                </a:lnTo>
                <a:lnTo>
                  <a:pt x="170179" y="163372"/>
                </a:lnTo>
                <a:lnTo>
                  <a:pt x="155129" y="163638"/>
                </a:lnTo>
                <a:lnTo>
                  <a:pt x="125666" y="164808"/>
                </a:lnTo>
                <a:lnTo>
                  <a:pt x="110616" y="165074"/>
                </a:lnTo>
                <a:close/>
              </a:path>
              <a:path w="340359" h="340995">
                <a:moveTo>
                  <a:pt x="329310" y="227647"/>
                </a:moveTo>
                <a:lnTo>
                  <a:pt x="175285" y="227647"/>
                </a:lnTo>
                <a:lnTo>
                  <a:pt x="175285" y="227190"/>
                </a:lnTo>
                <a:lnTo>
                  <a:pt x="201370" y="226379"/>
                </a:lnTo>
                <a:lnTo>
                  <a:pt x="226977" y="225169"/>
                </a:lnTo>
                <a:lnTo>
                  <a:pt x="267181" y="221233"/>
                </a:lnTo>
                <a:lnTo>
                  <a:pt x="284199" y="199961"/>
                </a:lnTo>
                <a:lnTo>
                  <a:pt x="284199" y="133591"/>
                </a:lnTo>
                <a:lnTo>
                  <a:pt x="245524" y="110763"/>
                </a:lnTo>
                <a:lnTo>
                  <a:pt x="237400" y="110616"/>
                </a:lnTo>
                <a:lnTo>
                  <a:pt x="328125" y="110616"/>
                </a:lnTo>
                <a:lnTo>
                  <a:pt x="334253" y="125074"/>
                </a:lnTo>
                <a:lnTo>
                  <a:pt x="340359" y="170179"/>
                </a:lnTo>
                <a:lnTo>
                  <a:pt x="333000" y="219791"/>
                </a:lnTo>
                <a:lnTo>
                  <a:pt x="329310" y="227647"/>
                </a:lnTo>
                <a:close/>
              </a:path>
              <a:path w="340359" h="340995">
                <a:moveTo>
                  <a:pt x="229742" y="165074"/>
                </a:moveTo>
                <a:lnTo>
                  <a:pt x="214692" y="164808"/>
                </a:lnTo>
                <a:lnTo>
                  <a:pt x="185230" y="163638"/>
                </a:lnTo>
                <a:lnTo>
                  <a:pt x="170179" y="163372"/>
                </a:lnTo>
                <a:lnTo>
                  <a:pt x="229742" y="163372"/>
                </a:lnTo>
                <a:lnTo>
                  <a:pt x="229742" y="165074"/>
                </a:lnTo>
                <a:close/>
              </a:path>
            </a:pathLst>
          </a:custGeom>
          <a:solidFill>
            <a:srgbClr val="EA2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0304" y="763787"/>
            <a:ext cx="8403590" cy="0"/>
          </a:xfrm>
          <a:custGeom>
            <a:avLst/>
            <a:gdLst/>
            <a:ahLst/>
            <a:cxnLst/>
            <a:rect l="l" t="t" r="r" b="b"/>
            <a:pathLst>
              <a:path w="8403590">
                <a:moveTo>
                  <a:pt x="0" y="0"/>
                </a:moveTo>
                <a:lnTo>
                  <a:pt x="840329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2716" y="364795"/>
            <a:ext cx="657733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/>
              <a:t>Memory</a:t>
            </a:r>
            <a:r>
              <a:rPr sz="2100" spc="-25" dirty="0"/>
              <a:t> </a:t>
            </a:r>
            <a:r>
              <a:rPr sz="2100" spc="-5" dirty="0"/>
              <a:t>First</a:t>
            </a:r>
            <a:r>
              <a:rPr sz="2100" spc="-105" dirty="0"/>
              <a:t> </a:t>
            </a:r>
            <a:r>
              <a:rPr sz="2100" spc="-5" dirty="0"/>
              <a:t>Architecture:</a:t>
            </a:r>
            <a:r>
              <a:rPr sz="2100" spc="5" dirty="0"/>
              <a:t> </a:t>
            </a:r>
            <a:r>
              <a:rPr sz="2100" b="0" spc="-5" dirty="0">
                <a:solidFill>
                  <a:srgbClr val="262626"/>
                </a:solidFill>
                <a:latin typeface="Arial MT"/>
                <a:cs typeface="Arial MT"/>
              </a:rPr>
              <a:t>Ensuring</a:t>
            </a:r>
            <a:r>
              <a:rPr sz="2100" b="0" spc="-3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2100" b="0" spc="-5" dirty="0">
                <a:solidFill>
                  <a:srgbClr val="262626"/>
                </a:solidFill>
                <a:latin typeface="Arial MT"/>
                <a:cs typeface="Arial MT"/>
              </a:rPr>
              <a:t>Responsiveness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7729" y="1185015"/>
            <a:ext cx="3404235" cy="17602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42875" indent="-130810">
              <a:lnSpc>
                <a:spcPct val="100000"/>
              </a:lnSpc>
              <a:spcBef>
                <a:spcPts val="315"/>
              </a:spcBef>
              <a:buClr>
                <a:srgbClr val="00ABE0"/>
              </a:buClr>
              <a:buChar char="•"/>
              <a:tabLst>
                <a:tab pos="143510" algn="l"/>
              </a:tabLst>
            </a:pPr>
            <a:r>
              <a:rPr sz="1500" dirty="0">
                <a:solidFill>
                  <a:srgbClr val="262626"/>
                </a:solidFill>
                <a:latin typeface="Arial MT"/>
                <a:cs typeface="Arial MT"/>
              </a:rPr>
              <a:t>Memory</a:t>
            </a:r>
            <a:r>
              <a:rPr sz="1500" spc="-3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62626"/>
                </a:solidFill>
                <a:latin typeface="Arial MT"/>
                <a:cs typeface="Arial MT"/>
              </a:rPr>
              <a:t>&amp;</a:t>
            </a:r>
            <a:r>
              <a:rPr sz="1500" spc="-2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262626"/>
                </a:solidFill>
                <a:latin typeface="Arial MT"/>
                <a:cs typeface="Arial MT"/>
              </a:rPr>
              <a:t>network</a:t>
            </a:r>
            <a:r>
              <a:rPr sz="1500" spc="-2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62626"/>
                </a:solidFill>
                <a:latin typeface="Arial MT"/>
                <a:cs typeface="Arial MT"/>
              </a:rPr>
              <a:t>centric</a:t>
            </a:r>
            <a:r>
              <a:rPr sz="1500" spc="-2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262626"/>
                </a:solidFill>
                <a:latin typeface="Arial MT"/>
                <a:cs typeface="Arial MT"/>
              </a:rPr>
              <a:t>architecture</a:t>
            </a:r>
            <a:endParaRPr sz="1500">
              <a:latin typeface="Arial MT"/>
              <a:cs typeface="Arial MT"/>
            </a:endParaRPr>
          </a:p>
          <a:p>
            <a:pPr marL="485775" lvl="1" indent="-139065">
              <a:lnSpc>
                <a:spcPct val="100000"/>
              </a:lnSpc>
              <a:spcBef>
                <a:spcPts val="204"/>
              </a:spcBef>
              <a:buClr>
                <a:srgbClr val="00ABE0"/>
              </a:buClr>
              <a:buChar char="•"/>
              <a:tabLst>
                <a:tab pos="486409" algn="l"/>
              </a:tabLst>
            </a:pPr>
            <a:r>
              <a:rPr sz="1400" spc="-5" dirty="0">
                <a:latin typeface="Arial MT"/>
                <a:cs typeface="Arial MT"/>
              </a:rPr>
              <a:t>Every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node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active</a:t>
            </a:r>
            <a:endParaRPr sz="1400">
              <a:latin typeface="Arial MT"/>
              <a:cs typeface="Arial MT"/>
            </a:endParaRPr>
          </a:p>
          <a:p>
            <a:pPr marL="485775" lvl="1" indent="-139065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486409" algn="l"/>
              </a:tabLst>
            </a:pPr>
            <a:r>
              <a:rPr sz="1400" spc="-5" dirty="0">
                <a:latin typeface="Arial MT"/>
                <a:cs typeface="Arial MT"/>
              </a:rPr>
              <a:t>No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read-only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nodes</a:t>
            </a:r>
            <a:endParaRPr sz="1400">
              <a:latin typeface="Arial MT"/>
              <a:cs typeface="Arial MT"/>
            </a:endParaRPr>
          </a:p>
          <a:p>
            <a:pPr marL="485775" lvl="1" indent="-139065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486409" algn="l"/>
              </a:tabLst>
            </a:pPr>
            <a:r>
              <a:rPr sz="1400" spc="-5" dirty="0">
                <a:latin typeface="Arial MT"/>
                <a:cs typeface="Arial MT"/>
              </a:rPr>
              <a:t>No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write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slowdowns</a:t>
            </a:r>
            <a:endParaRPr sz="1400">
              <a:latin typeface="Arial MT"/>
              <a:cs typeface="Arial MT"/>
            </a:endParaRPr>
          </a:p>
          <a:p>
            <a:pPr marL="142875" indent="-130810">
              <a:lnSpc>
                <a:spcPct val="100000"/>
              </a:lnSpc>
              <a:spcBef>
                <a:spcPts val="195"/>
              </a:spcBef>
              <a:buClr>
                <a:srgbClr val="00ABE0"/>
              </a:buClr>
              <a:buChar char="•"/>
              <a:tabLst>
                <a:tab pos="143510" algn="l"/>
              </a:tabLst>
            </a:pPr>
            <a:r>
              <a:rPr sz="1500" spc="-5" dirty="0">
                <a:solidFill>
                  <a:srgbClr val="262626"/>
                </a:solidFill>
                <a:latin typeface="Arial MT"/>
                <a:cs typeface="Arial MT"/>
              </a:rPr>
              <a:t>Asynchronous</a:t>
            </a:r>
            <a:r>
              <a:rPr sz="1500" spc="-5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62626"/>
                </a:solidFill>
                <a:latin typeface="Arial MT"/>
                <a:cs typeface="Arial MT"/>
              </a:rPr>
              <a:t>communication</a:t>
            </a:r>
            <a:endParaRPr sz="1500">
              <a:latin typeface="Arial MT"/>
              <a:cs typeface="Arial MT"/>
            </a:endParaRPr>
          </a:p>
          <a:p>
            <a:pPr marL="142875" indent="-130810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143510" algn="l"/>
              </a:tabLst>
            </a:pPr>
            <a:r>
              <a:rPr sz="1500" spc="-5" dirty="0">
                <a:solidFill>
                  <a:srgbClr val="262626"/>
                </a:solidFill>
                <a:latin typeface="Arial MT"/>
                <a:cs typeface="Arial MT"/>
              </a:rPr>
              <a:t>High</a:t>
            </a:r>
            <a:r>
              <a:rPr sz="15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262626"/>
                </a:solidFill>
                <a:latin typeface="Arial MT"/>
                <a:cs typeface="Arial MT"/>
              </a:rPr>
              <a:t>performance</a:t>
            </a:r>
            <a:r>
              <a:rPr sz="15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262626"/>
                </a:solidFill>
                <a:latin typeface="Arial MT"/>
                <a:cs typeface="Arial MT"/>
              </a:rPr>
              <a:t>indexing</a:t>
            </a:r>
            <a:endParaRPr sz="1500">
              <a:latin typeface="Arial MT"/>
              <a:cs typeface="Arial MT"/>
            </a:endParaRPr>
          </a:p>
          <a:p>
            <a:pPr marL="142875" indent="-130810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143510" algn="l"/>
              </a:tabLst>
            </a:pPr>
            <a:r>
              <a:rPr sz="1500" spc="-5" dirty="0">
                <a:solidFill>
                  <a:srgbClr val="262626"/>
                </a:solidFill>
                <a:latin typeface="Arial MT"/>
                <a:cs typeface="Arial MT"/>
              </a:rPr>
              <a:t>Sub-millisecond</a:t>
            </a:r>
            <a:r>
              <a:rPr sz="15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262626"/>
                </a:solidFill>
                <a:latin typeface="Arial MT"/>
                <a:cs typeface="Arial MT"/>
              </a:rPr>
              <a:t>across</a:t>
            </a:r>
            <a:r>
              <a:rPr sz="15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262626"/>
                </a:solidFill>
                <a:latin typeface="Arial MT"/>
                <a:cs typeface="Arial MT"/>
              </a:rPr>
              <a:t>workloads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7984" y="4275632"/>
            <a:ext cx="6534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955" marR="5080" indent="-26289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“We </a:t>
            </a:r>
            <a:r>
              <a:rPr sz="1200" b="1" spc="-5" dirty="0">
                <a:latin typeface="Arial"/>
                <a:cs typeface="Arial"/>
              </a:rPr>
              <a:t>chose Couchbase </a:t>
            </a:r>
            <a:r>
              <a:rPr sz="1200" b="1" dirty="0">
                <a:latin typeface="Arial"/>
                <a:cs typeface="Arial"/>
              </a:rPr>
              <a:t>for </a:t>
            </a:r>
            <a:r>
              <a:rPr sz="1200" b="1" spc="-5" dirty="0">
                <a:latin typeface="Arial"/>
                <a:cs typeface="Arial"/>
              </a:rPr>
              <a:t>its memory-first architecture </a:t>
            </a:r>
            <a:r>
              <a:rPr sz="1200" b="1" dirty="0">
                <a:latin typeface="Arial"/>
                <a:cs typeface="Arial"/>
              </a:rPr>
              <a:t>to </a:t>
            </a:r>
            <a:r>
              <a:rPr sz="1200" b="1" spc="-5" dirty="0">
                <a:latin typeface="Arial"/>
                <a:cs typeface="Arial"/>
              </a:rPr>
              <a:t>perform writes of our catalog at </a:t>
            </a:r>
            <a:r>
              <a:rPr sz="1200" b="1" spc="-3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peak load </a:t>
            </a:r>
            <a:r>
              <a:rPr sz="1200" b="1" spc="-15" dirty="0">
                <a:latin typeface="Arial"/>
                <a:cs typeface="Arial"/>
              </a:rPr>
              <a:t>consistently.</a:t>
            </a:r>
            <a:r>
              <a:rPr sz="1200" b="1" spc="-5" dirty="0">
                <a:latin typeface="Arial"/>
                <a:cs typeface="Arial"/>
              </a:rPr>
              <a:t> Instead of every </a:t>
            </a:r>
            <a:r>
              <a:rPr sz="1200" b="1" dirty="0">
                <a:latin typeface="Arial"/>
                <a:cs typeface="Arial"/>
              </a:rPr>
              <a:t>two</a:t>
            </a:r>
            <a:r>
              <a:rPr sz="1200" b="1" spc="-5" dirty="0">
                <a:latin typeface="Arial"/>
                <a:cs typeface="Arial"/>
              </a:rPr>
              <a:t> hours, we can do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it every 15 minutes.”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48619" y="4279017"/>
            <a:ext cx="779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670" algn="just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Mritunjay </a:t>
            </a:r>
            <a:r>
              <a:rPr sz="800" spc="-5" dirty="0">
                <a:latin typeface="Arial MT"/>
                <a:cs typeface="Arial MT"/>
              </a:rPr>
              <a:t>Singh </a:t>
            </a:r>
            <a:r>
              <a:rPr sz="800" spc="-210" dirty="0">
                <a:latin typeface="Arial MT"/>
                <a:cs typeface="Arial MT"/>
              </a:rPr>
              <a:t> </a:t>
            </a:r>
            <a:r>
              <a:rPr sz="800" i="1" spc="-5" dirty="0">
                <a:latin typeface="Arial"/>
                <a:cs typeface="Arial"/>
              </a:rPr>
              <a:t>Lea</a:t>
            </a:r>
            <a:r>
              <a:rPr sz="800" i="1" dirty="0">
                <a:latin typeface="Arial"/>
                <a:cs typeface="Arial"/>
              </a:rPr>
              <a:t>d</a:t>
            </a:r>
            <a:r>
              <a:rPr sz="800" i="1" spc="-5" dirty="0">
                <a:latin typeface="Arial"/>
                <a:cs typeface="Arial"/>
              </a:rPr>
              <a:t> Consultant  </a:t>
            </a:r>
            <a:r>
              <a:rPr sz="800" b="1" spc="-5" dirty="0">
                <a:latin typeface="Arial"/>
                <a:cs typeface="Arial"/>
              </a:rPr>
              <a:t>Britis</a:t>
            </a:r>
            <a:r>
              <a:rPr sz="800" b="1" dirty="0">
                <a:latin typeface="Arial"/>
                <a:cs typeface="Arial"/>
              </a:rPr>
              <a:t>h</a:t>
            </a:r>
            <a:r>
              <a:rPr sz="800" b="1" spc="-5" dirty="0">
                <a:latin typeface="Arial"/>
                <a:cs typeface="Arial"/>
              </a:rPr>
              <a:t> </a:t>
            </a:r>
            <a:r>
              <a:rPr sz="800" b="1" spc="-60" dirty="0">
                <a:latin typeface="Arial"/>
                <a:cs typeface="Arial"/>
              </a:rPr>
              <a:t>T</a:t>
            </a:r>
            <a:r>
              <a:rPr sz="800" b="1" spc="-5" dirty="0">
                <a:latin typeface="Arial"/>
                <a:cs typeface="Arial"/>
              </a:rPr>
              <a:t>elecom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200" y="4263386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FA99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4705265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FA99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19780" y="962947"/>
            <a:ext cx="31318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b="1" i="1" spc="-5" dirty="0">
                <a:latin typeface="Arial"/>
                <a:cs typeface="Arial"/>
              </a:rPr>
              <a:t>YCSB</a:t>
            </a:r>
            <a:r>
              <a:rPr sz="1100" b="1" i="1" spc="-15" dirty="0">
                <a:latin typeface="Arial"/>
                <a:cs typeface="Arial"/>
              </a:rPr>
              <a:t> </a:t>
            </a:r>
            <a:r>
              <a:rPr sz="1100" b="1" i="1" spc="-10" dirty="0">
                <a:latin typeface="Arial"/>
                <a:cs typeface="Arial"/>
              </a:rPr>
              <a:t>Workload</a:t>
            </a:r>
            <a:r>
              <a:rPr sz="1100" b="1" i="1" spc="-55" dirty="0">
                <a:latin typeface="Arial"/>
                <a:cs typeface="Arial"/>
              </a:rPr>
              <a:t> </a:t>
            </a:r>
            <a:r>
              <a:rPr sz="1100" b="1" i="1" spc="-5" dirty="0">
                <a:latin typeface="Arial"/>
                <a:cs typeface="Arial"/>
              </a:rPr>
              <a:t>A:</a:t>
            </a:r>
            <a:r>
              <a:rPr sz="1100" b="1" i="1" spc="-15" dirty="0">
                <a:latin typeface="Arial"/>
                <a:cs typeface="Arial"/>
              </a:rPr>
              <a:t> </a:t>
            </a:r>
            <a:r>
              <a:rPr sz="1100" b="1" i="1" spc="-5" dirty="0">
                <a:latin typeface="Arial"/>
                <a:cs typeface="Arial"/>
              </a:rPr>
              <a:t>Inventory</a:t>
            </a:r>
            <a:r>
              <a:rPr sz="1100" b="1" i="1" spc="-15" dirty="0">
                <a:latin typeface="Arial"/>
                <a:cs typeface="Arial"/>
              </a:rPr>
              <a:t> </a:t>
            </a:r>
            <a:r>
              <a:rPr sz="1100" b="1" i="1" spc="-5" dirty="0">
                <a:latin typeface="Arial"/>
                <a:cs typeface="Arial"/>
              </a:rPr>
              <a:t>Updates</a:t>
            </a:r>
            <a:r>
              <a:rPr sz="1100" b="1" i="1" spc="-10" dirty="0">
                <a:latin typeface="Arial"/>
                <a:cs typeface="Arial"/>
              </a:rPr>
              <a:t> </a:t>
            </a:r>
            <a:r>
              <a:rPr sz="1100" b="1" i="1" spc="-5" dirty="0">
                <a:latin typeface="Arial"/>
                <a:cs typeface="Arial"/>
              </a:rPr>
              <a:t>Example</a:t>
            </a:r>
            <a:endParaRPr sz="11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1100" i="1" spc="-5" dirty="0">
                <a:latin typeface="Arial"/>
                <a:cs typeface="Arial"/>
              </a:rPr>
              <a:t>Operations</a:t>
            </a:r>
            <a:r>
              <a:rPr sz="1100" i="1" spc="-35" dirty="0">
                <a:latin typeface="Arial"/>
                <a:cs typeface="Arial"/>
              </a:rPr>
              <a:t> </a:t>
            </a:r>
            <a:r>
              <a:rPr sz="1100" i="1" spc="-5" dirty="0">
                <a:latin typeface="Arial"/>
                <a:cs typeface="Arial"/>
              </a:rPr>
              <a:t>per</a:t>
            </a:r>
            <a:r>
              <a:rPr sz="1100" i="1" spc="-35" dirty="0">
                <a:latin typeface="Arial"/>
                <a:cs typeface="Arial"/>
              </a:rPr>
              <a:t> </a:t>
            </a:r>
            <a:r>
              <a:rPr sz="1100" i="1" spc="-5" dirty="0">
                <a:latin typeface="Arial"/>
                <a:cs typeface="Arial"/>
              </a:rPr>
              <a:t>Second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9580" y="869033"/>
            <a:ext cx="3298725" cy="28365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39459" y="3187982"/>
            <a:ext cx="2457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595959"/>
                </a:solidFill>
                <a:latin typeface="Arial MT"/>
                <a:cs typeface="Arial MT"/>
              </a:rPr>
              <a:t>Nodes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87248" y="3415043"/>
            <a:ext cx="628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Capella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305476" y="3477042"/>
            <a:ext cx="1170940" cy="129539"/>
            <a:chOff x="6305476" y="3477042"/>
            <a:chExt cx="1170940" cy="129539"/>
          </a:xfrm>
        </p:grpSpPr>
        <p:sp>
          <p:nvSpPr>
            <p:cNvPr id="15" name="object 15"/>
            <p:cNvSpPr/>
            <p:nvPr/>
          </p:nvSpPr>
          <p:spPr>
            <a:xfrm>
              <a:off x="6305476" y="3477042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70" h="129539">
                  <a:moveTo>
                    <a:pt x="127799" y="129149"/>
                  </a:moveTo>
                  <a:lnTo>
                    <a:pt x="0" y="129149"/>
                  </a:lnTo>
                  <a:lnTo>
                    <a:pt x="0" y="0"/>
                  </a:lnTo>
                  <a:lnTo>
                    <a:pt x="127799" y="0"/>
                  </a:lnTo>
                  <a:lnTo>
                    <a:pt x="127799" y="129149"/>
                  </a:lnTo>
                  <a:close/>
                </a:path>
              </a:pathLst>
            </a:custGeom>
            <a:solidFill>
              <a:srgbClr val="EA23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48368" y="3477042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70" h="129539">
                  <a:moveTo>
                    <a:pt x="127799" y="129149"/>
                  </a:moveTo>
                  <a:lnTo>
                    <a:pt x="0" y="129149"/>
                  </a:lnTo>
                  <a:lnTo>
                    <a:pt x="0" y="0"/>
                  </a:lnTo>
                  <a:lnTo>
                    <a:pt x="127799" y="0"/>
                  </a:lnTo>
                  <a:lnTo>
                    <a:pt x="127799" y="12914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530141" y="3415043"/>
            <a:ext cx="420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B050"/>
                </a:solidFill>
                <a:latin typeface="Arial MT"/>
                <a:cs typeface="Arial MT"/>
              </a:rPr>
              <a:t>Atlas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4984" y="4991096"/>
            <a:ext cx="388048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Confidential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and 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Proprietary.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Do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not distribute without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consent.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©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2023.</a:t>
            </a:r>
            <a:r>
              <a:rPr sz="6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All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rights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reserved.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33676" y="257729"/>
            <a:ext cx="340360" cy="340995"/>
          </a:xfrm>
          <a:custGeom>
            <a:avLst/>
            <a:gdLst/>
            <a:ahLst/>
            <a:cxnLst/>
            <a:rect l="l" t="t" r="r" b="b"/>
            <a:pathLst>
              <a:path w="340359" h="340995">
                <a:moveTo>
                  <a:pt x="172949" y="340407"/>
                </a:moveTo>
                <a:lnTo>
                  <a:pt x="102666" y="326572"/>
                </a:lnTo>
                <a:lnTo>
                  <a:pt x="61081" y="301020"/>
                </a:lnTo>
                <a:lnTo>
                  <a:pt x="28628" y="264933"/>
                </a:lnTo>
                <a:lnTo>
                  <a:pt x="7527" y="220568"/>
                </a:lnTo>
                <a:lnTo>
                  <a:pt x="0" y="170179"/>
                </a:lnTo>
                <a:lnTo>
                  <a:pt x="6105" y="125074"/>
                </a:lnTo>
                <a:lnTo>
                  <a:pt x="23320" y="84459"/>
                </a:lnTo>
                <a:lnTo>
                  <a:pt x="49990" y="49990"/>
                </a:lnTo>
                <a:lnTo>
                  <a:pt x="84459" y="23320"/>
                </a:lnTo>
                <a:lnTo>
                  <a:pt x="125074" y="6105"/>
                </a:lnTo>
                <a:lnTo>
                  <a:pt x="170179" y="0"/>
                </a:lnTo>
                <a:lnTo>
                  <a:pt x="215285" y="6105"/>
                </a:lnTo>
                <a:lnTo>
                  <a:pt x="255900" y="23320"/>
                </a:lnTo>
                <a:lnTo>
                  <a:pt x="290369" y="49990"/>
                </a:lnTo>
                <a:lnTo>
                  <a:pt x="317038" y="84459"/>
                </a:lnTo>
                <a:lnTo>
                  <a:pt x="328125" y="110616"/>
                </a:lnTo>
                <a:lnTo>
                  <a:pt x="103809" y="110616"/>
                </a:lnTo>
                <a:lnTo>
                  <a:pt x="95194" y="110763"/>
                </a:lnTo>
                <a:lnTo>
                  <a:pt x="57502" y="126199"/>
                </a:lnTo>
                <a:lnTo>
                  <a:pt x="56159" y="133591"/>
                </a:lnTo>
                <a:lnTo>
                  <a:pt x="56159" y="199961"/>
                </a:lnTo>
                <a:lnTo>
                  <a:pt x="91418" y="223600"/>
                </a:lnTo>
                <a:lnTo>
                  <a:pt x="141621" y="226738"/>
                </a:lnTo>
                <a:lnTo>
                  <a:pt x="168478" y="227190"/>
                </a:lnTo>
                <a:lnTo>
                  <a:pt x="168478" y="227647"/>
                </a:lnTo>
                <a:lnTo>
                  <a:pt x="329310" y="227647"/>
                </a:lnTo>
                <a:lnTo>
                  <a:pt x="312359" y="263737"/>
                </a:lnTo>
                <a:lnTo>
                  <a:pt x="280590" y="299763"/>
                </a:lnTo>
                <a:lnTo>
                  <a:pt x="239846" y="325615"/>
                </a:lnTo>
                <a:lnTo>
                  <a:pt x="192282" y="339037"/>
                </a:lnTo>
                <a:lnTo>
                  <a:pt x="174907" y="340377"/>
                </a:lnTo>
                <a:lnTo>
                  <a:pt x="172949" y="340407"/>
                </a:lnTo>
                <a:close/>
              </a:path>
              <a:path w="340359" h="340995">
                <a:moveTo>
                  <a:pt x="110616" y="165074"/>
                </a:moveTo>
                <a:lnTo>
                  <a:pt x="110616" y="113169"/>
                </a:lnTo>
                <a:lnTo>
                  <a:pt x="107213" y="110616"/>
                </a:lnTo>
                <a:lnTo>
                  <a:pt x="233145" y="110616"/>
                </a:lnTo>
                <a:lnTo>
                  <a:pt x="229742" y="113169"/>
                </a:lnTo>
                <a:lnTo>
                  <a:pt x="229742" y="163372"/>
                </a:lnTo>
                <a:lnTo>
                  <a:pt x="170179" y="163372"/>
                </a:lnTo>
                <a:lnTo>
                  <a:pt x="155129" y="163638"/>
                </a:lnTo>
                <a:lnTo>
                  <a:pt x="125666" y="164808"/>
                </a:lnTo>
                <a:lnTo>
                  <a:pt x="110616" y="165074"/>
                </a:lnTo>
                <a:close/>
              </a:path>
              <a:path w="340359" h="340995">
                <a:moveTo>
                  <a:pt x="329310" y="227647"/>
                </a:moveTo>
                <a:lnTo>
                  <a:pt x="175285" y="227647"/>
                </a:lnTo>
                <a:lnTo>
                  <a:pt x="175285" y="227190"/>
                </a:lnTo>
                <a:lnTo>
                  <a:pt x="201370" y="226379"/>
                </a:lnTo>
                <a:lnTo>
                  <a:pt x="226977" y="225169"/>
                </a:lnTo>
                <a:lnTo>
                  <a:pt x="267181" y="221233"/>
                </a:lnTo>
                <a:lnTo>
                  <a:pt x="284199" y="199961"/>
                </a:lnTo>
                <a:lnTo>
                  <a:pt x="284199" y="133591"/>
                </a:lnTo>
                <a:lnTo>
                  <a:pt x="245524" y="110763"/>
                </a:lnTo>
                <a:lnTo>
                  <a:pt x="237400" y="110616"/>
                </a:lnTo>
                <a:lnTo>
                  <a:pt x="328125" y="110616"/>
                </a:lnTo>
                <a:lnTo>
                  <a:pt x="334253" y="125074"/>
                </a:lnTo>
                <a:lnTo>
                  <a:pt x="340359" y="170179"/>
                </a:lnTo>
                <a:lnTo>
                  <a:pt x="333000" y="219791"/>
                </a:lnTo>
                <a:lnTo>
                  <a:pt x="329310" y="227647"/>
                </a:lnTo>
                <a:close/>
              </a:path>
              <a:path w="340359" h="340995">
                <a:moveTo>
                  <a:pt x="229742" y="165074"/>
                </a:moveTo>
                <a:lnTo>
                  <a:pt x="214692" y="164808"/>
                </a:lnTo>
                <a:lnTo>
                  <a:pt x="185230" y="163638"/>
                </a:lnTo>
                <a:lnTo>
                  <a:pt x="170179" y="163372"/>
                </a:lnTo>
                <a:lnTo>
                  <a:pt x="229742" y="163372"/>
                </a:lnTo>
                <a:lnTo>
                  <a:pt x="229742" y="165074"/>
                </a:lnTo>
                <a:close/>
              </a:path>
            </a:pathLst>
          </a:custGeom>
          <a:solidFill>
            <a:srgbClr val="EA2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0304" y="763787"/>
            <a:ext cx="8403590" cy="0"/>
          </a:xfrm>
          <a:custGeom>
            <a:avLst/>
            <a:gdLst/>
            <a:ahLst/>
            <a:cxnLst/>
            <a:rect l="l" t="t" r="r" b="b"/>
            <a:pathLst>
              <a:path w="8403590">
                <a:moveTo>
                  <a:pt x="0" y="0"/>
                </a:moveTo>
                <a:lnTo>
                  <a:pt x="840329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2716" y="364795"/>
            <a:ext cx="521081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262626"/>
                </a:solidFill>
              </a:rPr>
              <a:t>Memory</a:t>
            </a:r>
            <a:r>
              <a:rPr sz="2100" spc="-25" dirty="0">
                <a:solidFill>
                  <a:srgbClr val="262626"/>
                </a:solidFill>
              </a:rPr>
              <a:t> </a:t>
            </a:r>
            <a:r>
              <a:rPr sz="2100" spc="-5" dirty="0">
                <a:solidFill>
                  <a:srgbClr val="262626"/>
                </a:solidFill>
              </a:rPr>
              <a:t>First</a:t>
            </a:r>
            <a:r>
              <a:rPr sz="2100" spc="-95" dirty="0">
                <a:solidFill>
                  <a:srgbClr val="262626"/>
                </a:solidFill>
              </a:rPr>
              <a:t> </a:t>
            </a:r>
            <a:r>
              <a:rPr sz="2100" spc="-5" dirty="0">
                <a:solidFill>
                  <a:srgbClr val="262626"/>
                </a:solidFill>
              </a:rPr>
              <a:t>Architecture:</a:t>
            </a:r>
            <a:r>
              <a:rPr sz="2100" spc="-20" dirty="0">
                <a:solidFill>
                  <a:srgbClr val="262626"/>
                </a:solidFill>
              </a:rPr>
              <a:t> </a:t>
            </a:r>
            <a:r>
              <a:rPr sz="2100" spc="-5" dirty="0">
                <a:solidFill>
                  <a:srgbClr val="262626"/>
                </a:solidFill>
              </a:rPr>
              <a:t>How</a:t>
            </a:r>
            <a:r>
              <a:rPr sz="2100" spc="-20" dirty="0">
                <a:solidFill>
                  <a:srgbClr val="262626"/>
                </a:solidFill>
              </a:rPr>
              <a:t> </a:t>
            </a:r>
            <a:r>
              <a:rPr sz="2100" spc="-5" dirty="0">
                <a:solidFill>
                  <a:srgbClr val="262626"/>
                </a:solidFill>
              </a:rPr>
              <a:t>it</a:t>
            </a:r>
            <a:r>
              <a:rPr sz="2100" spc="-25" dirty="0">
                <a:solidFill>
                  <a:srgbClr val="262626"/>
                </a:solidFill>
              </a:rPr>
              <a:t> </a:t>
            </a:r>
            <a:r>
              <a:rPr sz="2100" spc="-5" dirty="0">
                <a:solidFill>
                  <a:srgbClr val="262626"/>
                </a:solidFill>
              </a:rPr>
              <a:t>works.</a:t>
            </a:r>
            <a:endParaRPr sz="2100"/>
          </a:p>
        </p:txBody>
      </p:sp>
      <p:sp>
        <p:nvSpPr>
          <p:cNvPr id="5" name="object 5"/>
          <p:cNvSpPr txBox="1"/>
          <p:nvPr/>
        </p:nvSpPr>
        <p:spPr>
          <a:xfrm>
            <a:off x="350647" y="1318914"/>
            <a:ext cx="2748280" cy="271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1005" marR="5080" indent="-408940">
              <a:lnSpc>
                <a:spcPct val="100000"/>
              </a:lnSpc>
              <a:spcBef>
                <a:spcPts val="100"/>
              </a:spcBef>
              <a:buClr>
                <a:srgbClr val="00ABE0"/>
              </a:buClr>
              <a:buAutoNum type="arabicPeriod"/>
              <a:tabLst>
                <a:tab pos="421005" algn="l"/>
                <a:tab pos="421640" algn="l"/>
              </a:tabLst>
            </a:pPr>
            <a:r>
              <a:rPr sz="1700" spc="-5" dirty="0">
                <a:solidFill>
                  <a:srgbClr val="262626"/>
                </a:solidFill>
                <a:latin typeface="Arial MT"/>
                <a:cs typeface="Arial MT"/>
              </a:rPr>
              <a:t>Data</a:t>
            </a:r>
            <a:r>
              <a:rPr sz="17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62626"/>
                </a:solidFill>
                <a:latin typeface="Arial MT"/>
                <a:cs typeface="Arial MT"/>
              </a:rPr>
              <a:t>sent</a:t>
            </a:r>
            <a:r>
              <a:rPr sz="17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262626"/>
                </a:solidFill>
                <a:latin typeface="Arial MT"/>
                <a:cs typeface="Arial MT"/>
              </a:rPr>
              <a:t>to</a:t>
            </a:r>
            <a:r>
              <a:rPr sz="17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262626"/>
                </a:solidFill>
                <a:latin typeface="Arial MT"/>
                <a:cs typeface="Arial MT"/>
              </a:rPr>
              <a:t>Couchbase </a:t>
            </a:r>
            <a:r>
              <a:rPr sz="1700" spc="-45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262626"/>
                </a:solidFill>
                <a:latin typeface="Arial MT"/>
                <a:cs typeface="Arial MT"/>
              </a:rPr>
              <a:t>immediately is added to </a:t>
            </a:r>
            <a:r>
              <a:rPr sz="1700" spc="-459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62626"/>
                </a:solidFill>
                <a:latin typeface="Arial MT"/>
                <a:cs typeface="Arial MT"/>
              </a:rPr>
              <a:t>memory </a:t>
            </a:r>
            <a:r>
              <a:rPr sz="1700" spc="-5" dirty="0">
                <a:solidFill>
                  <a:srgbClr val="262626"/>
                </a:solidFill>
                <a:latin typeface="Arial MT"/>
                <a:cs typeface="Arial MT"/>
              </a:rPr>
              <a:t>and then </a:t>
            </a:r>
            <a:r>
              <a:rPr sz="170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262626"/>
                </a:solidFill>
                <a:latin typeface="Arial MT"/>
                <a:cs typeface="Arial MT"/>
              </a:rPr>
              <a:t>processed in the </a:t>
            </a:r>
            <a:r>
              <a:rPr sz="1700" dirty="0">
                <a:solidFill>
                  <a:srgbClr val="262626"/>
                </a:solidFill>
                <a:latin typeface="Arial MT"/>
                <a:cs typeface="Arial MT"/>
              </a:rPr>
              <a:t> message </a:t>
            </a:r>
            <a:r>
              <a:rPr sz="1700" spc="-5" dirty="0">
                <a:solidFill>
                  <a:srgbClr val="262626"/>
                </a:solidFill>
                <a:latin typeface="Arial MT"/>
                <a:cs typeface="Arial MT"/>
              </a:rPr>
              <a:t>queue for </a:t>
            </a:r>
            <a:r>
              <a:rPr sz="170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262626"/>
                </a:solidFill>
                <a:latin typeface="Arial MT"/>
                <a:cs typeface="Arial MT"/>
              </a:rPr>
              <a:t>persistent</a:t>
            </a:r>
            <a:r>
              <a:rPr sz="1700" spc="-1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62626"/>
                </a:solidFill>
                <a:latin typeface="Arial MT"/>
                <a:cs typeface="Arial MT"/>
              </a:rPr>
              <a:t>storage.</a:t>
            </a:r>
            <a:endParaRPr sz="1700" dirty="0">
              <a:latin typeface="Arial MT"/>
              <a:cs typeface="Arial MT"/>
            </a:endParaRPr>
          </a:p>
          <a:p>
            <a:pPr marL="421005" marR="113664" indent="-408940">
              <a:lnSpc>
                <a:spcPct val="100000"/>
              </a:lnSpc>
              <a:spcBef>
                <a:spcPts val="800"/>
              </a:spcBef>
              <a:buClr>
                <a:srgbClr val="00ABE0"/>
              </a:buClr>
              <a:buAutoNum type="arabicPeriod"/>
              <a:tabLst>
                <a:tab pos="421005" algn="l"/>
                <a:tab pos="421640" algn="l"/>
              </a:tabLst>
            </a:pPr>
            <a:r>
              <a:rPr sz="1700" spc="-5" dirty="0">
                <a:solidFill>
                  <a:srgbClr val="262626"/>
                </a:solidFill>
                <a:latin typeface="Arial MT"/>
                <a:cs typeface="Arial MT"/>
              </a:rPr>
              <a:t>The</a:t>
            </a:r>
            <a:r>
              <a:rPr sz="1700" spc="-3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262626"/>
                </a:solidFill>
                <a:latin typeface="Arial MT"/>
                <a:cs typeface="Arial MT"/>
              </a:rPr>
              <a:t>RAM</a:t>
            </a:r>
            <a:r>
              <a:rPr sz="1700" spc="-2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262626"/>
                </a:solidFill>
                <a:latin typeface="Arial MT"/>
                <a:cs typeface="Arial MT"/>
              </a:rPr>
              <a:t>may</a:t>
            </a:r>
            <a:r>
              <a:rPr sz="1700" spc="-2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262626"/>
                </a:solidFill>
                <a:latin typeface="Arial MT"/>
                <a:cs typeface="Arial MT"/>
              </a:rPr>
              <a:t>not</a:t>
            </a:r>
            <a:r>
              <a:rPr sz="1700" spc="-2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262626"/>
                </a:solidFill>
                <a:latin typeface="Arial MT"/>
                <a:cs typeface="Arial MT"/>
              </a:rPr>
              <a:t>hold </a:t>
            </a:r>
            <a:r>
              <a:rPr sz="1700" spc="-45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262626"/>
                </a:solidFill>
                <a:latin typeface="Arial MT"/>
                <a:cs typeface="Arial MT"/>
              </a:rPr>
              <a:t>all of the data available </a:t>
            </a:r>
            <a:r>
              <a:rPr sz="1700" spc="-46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262626"/>
                </a:solidFill>
                <a:latin typeface="Arial MT"/>
                <a:cs typeface="Arial MT"/>
              </a:rPr>
              <a:t>as it not being actively </a:t>
            </a:r>
            <a:r>
              <a:rPr sz="170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262626"/>
                </a:solidFill>
                <a:latin typeface="Arial MT"/>
                <a:cs typeface="Arial MT"/>
              </a:rPr>
              <a:t>used</a:t>
            </a:r>
            <a:r>
              <a:rPr sz="1700" spc="-2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262626"/>
                </a:solidFill>
                <a:latin typeface="Arial MT"/>
                <a:cs typeface="Arial MT"/>
              </a:rPr>
              <a:t>by</a:t>
            </a:r>
            <a:r>
              <a:rPr sz="1700" spc="-2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262626"/>
                </a:solidFill>
                <a:latin typeface="Arial MT"/>
                <a:cs typeface="Arial MT"/>
              </a:rPr>
              <a:t>applications.</a:t>
            </a:r>
            <a:endParaRPr sz="17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0413" y="849169"/>
            <a:ext cx="6044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Why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caching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data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in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memory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provides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superior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performance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3E3E3E"/>
                </a:solidFill>
                <a:latin typeface="Arial"/>
                <a:cs typeface="Arial"/>
              </a:rPr>
              <a:t>for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data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management.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94636" y="1146654"/>
            <a:ext cx="4812665" cy="1082675"/>
            <a:chOff x="3694636" y="1146654"/>
            <a:chExt cx="4812665" cy="1082675"/>
          </a:xfrm>
        </p:grpSpPr>
        <p:sp>
          <p:nvSpPr>
            <p:cNvPr id="8" name="object 8"/>
            <p:cNvSpPr/>
            <p:nvPr/>
          </p:nvSpPr>
          <p:spPr>
            <a:xfrm>
              <a:off x="3807917" y="1463585"/>
              <a:ext cx="4429125" cy="691515"/>
            </a:xfrm>
            <a:custGeom>
              <a:avLst/>
              <a:gdLst/>
              <a:ahLst/>
              <a:cxnLst/>
              <a:rect l="l" t="t" r="r" b="b"/>
              <a:pathLst>
                <a:path w="4429125" h="691514">
                  <a:moveTo>
                    <a:pt x="802208" y="345744"/>
                  </a:moveTo>
                  <a:lnTo>
                    <a:pt x="629335" y="0"/>
                  </a:lnTo>
                  <a:lnTo>
                    <a:pt x="172885" y="0"/>
                  </a:lnTo>
                  <a:lnTo>
                    <a:pt x="0" y="345744"/>
                  </a:lnTo>
                  <a:lnTo>
                    <a:pt x="172885" y="691489"/>
                  </a:lnTo>
                  <a:lnTo>
                    <a:pt x="629335" y="691489"/>
                  </a:lnTo>
                  <a:lnTo>
                    <a:pt x="802208" y="345744"/>
                  </a:lnTo>
                  <a:close/>
                </a:path>
                <a:path w="4429125" h="691514">
                  <a:moveTo>
                    <a:pt x="2011146" y="345744"/>
                  </a:moveTo>
                  <a:lnTo>
                    <a:pt x="1838274" y="0"/>
                  </a:lnTo>
                  <a:lnTo>
                    <a:pt x="1381823" y="0"/>
                  </a:lnTo>
                  <a:lnTo>
                    <a:pt x="1208951" y="345744"/>
                  </a:lnTo>
                  <a:lnTo>
                    <a:pt x="1381823" y="691489"/>
                  </a:lnTo>
                  <a:lnTo>
                    <a:pt x="1838274" y="691489"/>
                  </a:lnTo>
                  <a:lnTo>
                    <a:pt x="2011146" y="345744"/>
                  </a:lnTo>
                  <a:close/>
                </a:path>
                <a:path w="4429125" h="691514">
                  <a:moveTo>
                    <a:pt x="3220097" y="345744"/>
                  </a:moveTo>
                  <a:lnTo>
                    <a:pt x="3047225" y="0"/>
                  </a:lnTo>
                  <a:lnTo>
                    <a:pt x="2590774" y="0"/>
                  </a:lnTo>
                  <a:lnTo>
                    <a:pt x="2417889" y="345744"/>
                  </a:lnTo>
                  <a:lnTo>
                    <a:pt x="2590774" y="691489"/>
                  </a:lnTo>
                  <a:lnTo>
                    <a:pt x="3047225" y="691489"/>
                  </a:lnTo>
                  <a:lnTo>
                    <a:pt x="3220097" y="345744"/>
                  </a:lnTo>
                  <a:close/>
                </a:path>
                <a:path w="4429125" h="691514">
                  <a:moveTo>
                    <a:pt x="4429036" y="345744"/>
                  </a:moveTo>
                  <a:lnTo>
                    <a:pt x="4256163" y="0"/>
                  </a:lnTo>
                  <a:lnTo>
                    <a:pt x="3799713" y="0"/>
                  </a:lnTo>
                  <a:lnTo>
                    <a:pt x="3626840" y="345744"/>
                  </a:lnTo>
                  <a:lnTo>
                    <a:pt x="3799713" y="691489"/>
                  </a:lnTo>
                  <a:lnTo>
                    <a:pt x="4256163" y="691489"/>
                  </a:lnTo>
                  <a:lnTo>
                    <a:pt x="4429036" y="345744"/>
                  </a:lnTo>
                  <a:close/>
                </a:path>
              </a:pathLst>
            </a:custGeom>
            <a:solidFill>
              <a:srgbClr val="D9D9D9">
                <a:alpha val="686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99400" y="1151416"/>
              <a:ext cx="4803140" cy="1073150"/>
            </a:xfrm>
            <a:custGeom>
              <a:avLst/>
              <a:gdLst/>
              <a:ahLst/>
              <a:cxnLst/>
              <a:rect l="l" t="t" r="r" b="b"/>
              <a:pathLst>
                <a:path w="4803140" h="1073150">
                  <a:moveTo>
                    <a:pt x="0" y="0"/>
                  </a:moveTo>
                  <a:lnTo>
                    <a:pt x="4802700" y="0"/>
                  </a:lnTo>
                  <a:lnTo>
                    <a:pt x="4802700" y="1072799"/>
                  </a:lnTo>
                  <a:lnTo>
                    <a:pt x="0" y="107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99398" y="1154123"/>
              <a:ext cx="4803140" cy="259715"/>
            </a:xfrm>
            <a:custGeom>
              <a:avLst/>
              <a:gdLst/>
              <a:ahLst/>
              <a:cxnLst/>
              <a:rect l="l" t="t" r="r" b="b"/>
              <a:pathLst>
                <a:path w="4803140" h="259715">
                  <a:moveTo>
                    <a:pt x="4802700" y="259199"/>
                  </a:moveTo>
                  <a:lnTo>
                    <a:pt x="0" y="259199"/>
                  </a:lnTo>
                  <a:lnTo>
                    <a:pt x="0" y="0"/>
                  </a:lnTo>
                  <a:lnTo>
                    <a:pt x="4802700" y="0"/>
                  </a:lnTo>
                  <a:lnTo>
                    <a:pt x="4802700" y="259199"/>
                  </a:lnTo>
                  <a:close/>
                </a:path>
              </a:pathLst>
            </a:custGeom>
            <a:solidFill>
              <a:srgbClr val="0080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99398" y="1154123"/>
              <a:ext cx="4803140" cy="259715"/>
            </a:xfrm>
            <a:custGeom>
              <a:avLst/>
              <a:gdLst/>
              <a:ahLst/>
              <a:cxnLst/>
              <a:rect l="l" t="t" r="r" b="b"/>
              <a:pathLst>
                <a:path w="4803140" h="259715">
                  <a:moveTo>
                    <a:pt x="0" y="0"/>
                  </a:moveTo>
                  <a:lnTo>
                    <a:pt x="4802700" y="0"/>
                  </a:lnTo>
                  <a:lnTo>
                    <a:pt x="4802700" y="259199"/>
                  </a:lnTo>
                  <a:lnTo>
                    <a:pt x="0" y="259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704163" y="1158885"/>
            <a:ext cx="4793615" cy="250190"/>
          </a:xfrm>
          <a:prstGeom prst="rect">
            <a:avLst/>
          </a:prstGeom>
          <a:solidFill>
            <a:srgbClr val="0080A8"/>
          </a:solidFill>
        </p:spPr>
        <p:txBody>
          <a:bodyPr vert="horz" wrap="square" lIns="0" tIns="44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89790" y="1528286"/>
            <a:ext cx="4273550" cy="648335"/>
            <a:chOff x="3889790" y="1528286"/>
            <a:chExt cx="4273550" cy="64833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8454" y="1537273"/>
              <a:ext cx="639020" cy="6390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254" y="1549973"/>
              <a:ext cx="537419" cy="53741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9790" y="1528286"/>
              <a:ext cx="638552" cy="63855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0590" y="1540986"/>
              <a:ext cx="536952" cy="5369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9556" y="1540162"/>
              <a:ext cx="634238" cy="63423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0356" y="1552862"/>
              <a:ext cx="532637" cy="53263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28502" y="1540162"/>
              <a:ext cx="634238" cy="63423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79302" y="1552862"/>
              <a:ext cx="532637" cy="532637"/>
            </a:xfrm>
            <a:prstGeom prst="rect">
              <a:avLst/>
            </a:prstGeom>
          </p:spPr>
        </p:pic>
      </p:grpSp>
      <p:sp>
        <p:nvSpPr>
          <p:cNvPr id="22" name="object 22"/>
          <p:cNvSpPr/>
          <p:nvPr/>
        </p:nvSpPr>
        <p:spPr>
          <a:xfrm>
            <a:off x="5821185" y="2085500"/>
            <a:ext cx="346075" cy="486409"/>
          </a:xfrm>
          <a:custGeom>
            <a:avLst/>
            <a:gdLst/>
            <a:ahLst/>
            <a:cxnLst/>
            <a:rect l="l" t="t" r="r" b="b"/>
            <a:pathLst>
              <a:path w="346075" h="486410">
                <a:moveTo>
                  <a:pt x="259426" y="10809"/>
                </a:moveTo>
                <a:lnTo>
                  <a:pt x="86473" y="10809"/>
                </a:lnTo>
                <a:lnTo>
                  <a:pt x="86473" y="0"/>
                </a:lnTo>
                <a:lnTo>
                  <a:pt x="259426" y="0"/>
                </a:lnTo>
                <a:lnTo>
                  <a:pt x="259426" y="10809"/>
                </a:lnTo>
                <a:close/>
              </a:path>
              <a:path w="346075" h="486410">
                <a:moveTo>
                  <a:pt x="259426" y="43237"/>
                </a:moveTo>
                <a:lnTo>
                  <a:pt x="86473" y="43237"/>
                </a:lnTo>
                <a:lnTo>
                  <a:pt x="86473" y="21618"/>
                </a:lnTo>
                <a:lnTo>
                  <a:pt x="259426" y="21618"/>
                </a:lnTo>
                <a:lnTo>
                  <a:pt x="259426" y="43237"/>
                </a:lnTo>
                <a:close/>
              </a:path>
              <a:path w="346075" h="486410">
                <a:moveTo>
                  <a:pt x="259426" y="285557"/>
                </a:moveTo>
                <a:lnTo>
                  <a:pt x="86473" y="285557"/>
                </a:lnTo>
                <a:lnTo>
                  <a:pt x="86473" y="54046"/>
                </a:lnTo>
                <a:lnTo>
                  <a:pt x="259426" y="54046"/>
                </a:lnTo>
                <a:lnTo>
                  <a:pt x="259426" y="285557"/>
                </a:lnTo>
                <a:close/>
              </a:path>
              <a:path w="346075" h="486410">
                <a:moveTo>
                  <a:pt x="172949" y="486299"/>
                </a:moveTo>
                <a:lnTo>
                  <a:pt x="0" y="285557"/>
                </a:lnTo>
                <a:lnTo>
                  <a:pt x="345899" y="285557"/>
                </a:lnTo>
                <a:lnTo>
                  <a:pt x="172949" y="48629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3855367" y="2322576"/>
            <a:ext cx="4582795" cy="2314575"/>
            <a:chOff x="3855367" y="2322576"/>
            <a:chExt cx="4582795" cy="2314575"/>
          </a:xfrm>
        </p:grpSpPr>
        <p:sp>
          <p:nvSpPr>
            <p:cNvPr id="24" name="object 24"/>
            <p:cNvSpPr/>
            <p:nvPr/>
          </p:nvSpPr>
          <p:spPr>
            <a:xfrm>
              <a:off x="4264672" y="2810229"/>
              <a:ext cx="3242310" cy="547370"/>
            </a:xfrm>
            <a:custGeom>
              <a:avLst/>
              <a:gdLst/>
              <a:ahLst/>
              <a:cxnLst/>
              <a:rect l="l" t="t" r="r" b="b"/>
              <a:pathLst>
                <a:path w="3242309" h="547370">
                  <a:moveTo>
                    <a:pt x="3105074" y="546899"/>
                  </a:moveTo>
                  <a:lnTo>
                    <a:pt x="0" y="546899"/>
                  </a:lnTo>
                  <a:lnTo>
                    <a:pt x="136724" y="0"/>
                  </a:lnTo>
                  <a:lnTo>
                    <a:pt x="3241799" y="0"/>
                  </a:lnTo>
                  <a:lnTo>
                    <a:pt x="3105074" y="5468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64672" y="2810229"/>
              <a:ext cx="3242310" cy="547370"/>
            </a:xfrm>
            <a:custGeom>
              <a:avLst/>
              <a:gdLst/>
              <a:ahLst/>
              <a:cxnLst/>
              <a:rect l="l" t="t" r="r" b="b"/>
              <a:pathLst>
                <a:path w="3242309" h="547370">
                  <a:moveTo>
                    <a:pt x="0" y="546899"/>
                  </a:moveTo>
                  <a:lnTo>
                    <a:pt x="136724" y="0"/>
                  </a:lnTo>
                  <a:lnTo>
                    <a:pt x="3241799" y="0"/>
                  </a:lnTo>
                  <a:lnTo>
                    <a:pt x="3105074" y="546899"/>
                  </a:lnTo>
                  <a:lnTo>
                    <a:pt x="0" y="546899"/>
                  </a:lnTo>
                  <a:close/>
                </a:path>
              </a:pathLst>
            </a:custGeom>
            <a:ln w="25399">
              <a:solidFill>
                <a:srgbClr val="00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93506" y="2704922"/>
              <a:ext cx="537210" cy="537210"/>
            </a:xfrm>
            <a:custGeom>
              <a:avLst/>
              <a:gdLst/>
              <a:ahLst/>
              <a:cxnLst/>
              <a:rect l="l" t="t" r="r" b="b"/>
              <a:pathLst>
                <a:path w="537210" h="537210">
                  <a:moveTo>
                    <a:pt x="268499" y="536999"/>
                  </a:moveTo>
                  <a:lnTo>
                    <a:pt x="220236" y="532674"/>
                  </a:lnTo>
                  <a:lnTo>
                    <a:pt x="174811" y="520201"/>
                  </a:lnTo>
                  <a:lnTo>
                    <a:pt x="132982" y="500341"/>
                  </a:lnTo>
                  <a:lnTo>
                    <a:pt x="95508" y="473852"/>
                  </a:lnTo>
                  <a:lnTo>
                    <a:pt x="63147" y="441491"/>
                  </a:lnTo>
                  <a:lnTo>
                    <a:pt x="36658" y="404017"/>
                  </a:lnTo>
                  <a:lnTo>
                    <a:pt x="16798" y="362188"/>
                  </a:lnTo>
                  <a:lnTo>
                    <a:pt x="4325" y="316763"/>
                  </a:lnTo>
                  <a:lnTo>
                    <a:pt x="0" y="268499"/>
                  </a:lnTo>
                  <a:lnTo>
                    <a:pt x="4325" y="220236"/>
                  </a:lnTo>
                  <a:lnTo>
                    <a:pt x="16798" y="174811"/>
                  </a:lnTo>
                  <a:lnTo>
                    <a:pt x="36658" y="132982"/>
                  </a:lnTo>
                  <a:lnTo>
                    <a:pt x="63147" y="95508"/>
                  </a:lnTo>
                  <a:lnTo>
                    <a:pt x="95508" y="63147"/>
                  </a:lnTo>
                  <a:lnTo>
                    <a:pt x="132982" y="36658"/>
                  </a:lnTo>
                  <a:lnTo>
                    <a:pt x="174811" y="16798"/>
                  </a:lnTo>
                  <a:lnTo>
                    <a:pt x="220236" y="4325"/>
                  </a:lnTo>
                  <a:lnTo>
                    <a:pt x="268499" y="0"/>
                  </a:lnTo>
                  <a:lnTo>
                    <a:pt x="321126" y="5206"/>
                  </a:lnTo>
                  <a:lnTo>
                    <a:pt x="371250" y="20438"/>
                  </a:lnTo>
                  <a:lnTo>
                    <a:pt x="417463" y="45111"/>
                  </a:lnTo>
                  <a:lnTo>
                    <a:pt x="458358" y="78641"/>
                  </a:lnTo>
                  <a:lnTo>
                    <a:pt x="491888" y="119536"/>
                  </a:lnTo>
                  <a:lnTo>
                    <a:pt x="516561" y="165749"/>
                  </a:lnTo>
                  <a:lnTo>
                    <a:pt x="531793" y="215873"/>
                  </a:lnTo>
                  <a:lnTo>
                    <a:pt x="536999" y="268499"/>
                  </a:lnTo>
                  <a:lnTo>
                    <a:pt x="532674" y="316763"/>
                  </a:lnTo>
                  <a:lnTo>
                    <a:pt x="520201" y="362188"/>
                  </a:lnTo>
                  <a:lnTo>
                    <a:pt x="500341" y="404017"/>
                  </a:lnTo>
                  <a:lnTo>
                    <a:pt x="473852" y="441491"/>
                  </a:lnTo>
                  <a:lnTo>
                    <a:pt x="441491" y="473852"/>
                  </a:lnTo>
                  <a:lnTo>
                    <a:pt x="404017" y="500341"/>
                  </a:lnTo>
                  <a:lnTo>
                    <a:pt x="362188" y="520201"/>
                  </a:lnTo>
                  <a:lnTo>
                    <a:pt x="316763" y="532674"/>
                  </a:lnTo>
                  <a:lnTo>
                    <a:pt x="268499" y="536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93506" y="2704922"/>
              <a:ext cx="537210" cy="537210"/>
            </a:xfrm>
            <a:custGeom>
              <a:avLst/>
              <a:gdLst/>
              <a:ahLst/>
              <a:cxnLst/>
              <a:rect l="l" t="t" r="r" b="b"/>
              <a:pathLst>
                <a:path w="537210" h="537210">
                  <a:moveTo>
                    <a:pt x="0" y="268499"/>
                  </a:moveTo>
                  <a:lnTo>
                    <a:pt x="4325" y="220236"/>
                  </a:lnTo>
                  <a:lnTo>
                    <a:pt x="16798" y="174811"/>
                  </a:lnTo>
                  <a:lnTo>
                    <a:pt x="36658" y="132982"/>
                  </a:lnTo>
                  <a:lnTo>
                    <a:pt x="63147" y="95508"/>
                  </a:lnTo>
                  <a:lnTo>
                    <a:pt x="95508" y="63147"/>
                  </a:lnTo>
                  <a:lnTo>
                    <a:pt x="132982" y="36658"/>
                  </a:lnTo>
                  <a:lnTo>
                    <a:pt x="174811" y="16798"/>
                  </a:lnTo>
                  <a:lnTo>
                    <a:pt x="220236" y="4325"/>
                  </a:lnTo>
                  <a:lnTo>
                    <a:pt x="268499" y="0"/>
                  </a:lnTo>
                  <a:lnTo>
                    <a:pt x="321126" y="5206"/>
                  </a:lnTo>
                  <a:lnTo>
                    <a:pt x="371250" y="20438"/>
                  </a:lnTo>
                  <a:lnTo>
                    <a:pt x="417463" y="45111"/>
                  </a:lnTo>
                  <a:lnTo>
                    <a:pt x="458358" y="78641"/>
                  </a:lnTo>
                  <a:lnTo>
                    <a:pt x="491888" y="119536"/>
                  </a:lnTo>
                  <a:lnTo>
                    <a:pt x="516561" y="165749"/>
                  </a:lnTo>
                  <a:lnTo>
                    <a:pt x="531793" y="215873"/>
                  </a:lnTo>
                  <a:lnTo>
                    <a:pt x="536999" y="268499"/>
                  </a:lnTo>
                  <a:lnTo>
                    <a:pt x="532674" y="316763"/>
                  </a:lnTo>
                  <a:lnTo>
                    <a:pt x="520201" y="362188"/>
                  </a:lnTo>
                  <a:lnTo>
                    <a:pt x="500341" y="404017"/>
                  </a:lnTo>
                  <a:lnTo>
                    <a:pt x="473852" y="441491"/>
                  </a:lnTo>
                  <a:lnTo>
                    <a:pt x="441491" y="473852"/>
                  </a:lnTo>
                  <a:lnTo>
                    <a:pt x="404017" y="500341"/>
                  </a:lnTo>
                  <a:lnTo>
                    <a:pt x="362188" y="520201"/>
                  </a:lnTo>
                  <a:lnTo>
                    <a:pt x="316763" y="532674"/>
                  </a:lnTo>
                  <a:lnTo>
                    <a:pt x="268499" y="536999"/>
                  </a:lnTo>
                  <a:lnTo>
                    <a:pt x="220236" y="532674"/>
                  </a:lnTo>
                  <a:lnTo>
                    <a:pt x="174811" y="520201"/>
                  </a:lnTo>
                  <a:lnTo>
                    <a:pt x="132982" y="500341"/>
                  </a:lnTo>
                  <a:lnTo>
                    <a:pt x="95508" y="473852"/>
                  </a:lnTo>
                  <a:lnTo>
                    <a:pt x="63147" y="441491"/>
                  </a:lnTo>
                  <a:lnTo>
                    <a:pt x="36658" y="404017"/>
                  </a:lnTo>
                  <a:lnTo>
                    <a:pt x="16798" y="362188"/>
                  </a:lnTo>
                  <a:lnTo>
                    <a:pt x="4325" y="316763"/>
                  </a:lnTo>
                  <a:lnTo>
                    <a:pt x="0" y="268499"/>
                  </a:lnTo>
                  <a:close/>
                </a:path>
              </a:pathLst>
            </a:custGeom>
            <a:ln w="25399">
              <a:solidFill>
                <a:srgbClr val="00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38109" y="3083679"/>
              <a:ext cx="687705" cy="92075"/>
            </a:xfrm>
            <a:custGeom>
              <a:avLst/>
              <a:gdLst/>
              <a:ahLst/>
              <a:cxnLst/>
              <a:rect l="l" t="t" r="r" b="b"/>
              <a:pathLst>
                <a:path w="687704" h="92075">
                  <a:moveTo>
                    <a:pt x="0" y="0"/>
                  </a:moveTo>
                  <a:lnTo>
                    <a:pt x="687599" y="0"/>
                  </a:lnTo>
                  <a:lnTo>
                    <a:pt x="687599" y="91799"/>
                  </a:lnTo>
                </a:path>
              </a:pathLst>
            </a:custGeom>
            <a:ln w="38099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48595" y="4077054"/>
              <a:ext cx="3242310" cy="547370"/>
            </a:xfrm>
            <a:custGeom>
              <a:avLst/>
              <a:gdLst/>
              <a:ahLst/>
              <a:cxnLst/>
              <a:rect l="l" t="t" r="r" b="b"/>
              <a:pathLst>
                <a:path w="3242309" h="547370">
                  <a:moveTo>
                    <a:pt x="3105074" y="546899"/>
                  </a:moveTo>
                  <a:lnTo>
                    <a:pt x="0" y="546899"/>
                  </a:lnTo>
                  <a:lnTo>
                    <a:pt x="136724" y="0"/>
                  </a:lnTo>
                  <a:lnTo>
                    <a:pt x="3241799" y="0"/>
                  </a:lnTo>
                  <a:lnTo>
                    <a:pt x="3105074" y="5468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48595" y="4077054"/>
              <a:ext cx="3242310" cy="547370"/>
            </a:xfrm>
            <a:custGeom>
              <a:avLst/>
              <a:gdLst/>
              <a:ahLst/>
              <a:cxnLst/>
              <a:rect l="l" t="t" r="r" b="b"/>
              <a:pathLst>
                <a:path w="3242309" h="547370">
                  <a:moveTo>
                    <a:pt x="0" y="546899"/>
                  </a:moveTo>
                  <a:lnTo>
                    <a:pt x="136724" y="0"/>
                  </a:lnTo>
                  <a:lnTo>
                    <a:pt x="3241799" y="0"/>
                  </a:lnTo>
                  <a:lnTo>
                    <a:pt x="3105074" y="546899"/>
                  </a:lnTo>
                  <a:lnTo>
                    <a:pt x="0" y="546899"/>
                  </a:lnTo>
                  <a:close/>
                </a:path>
              </a:pathLst>
            </a:custGeom>
            <a:ln w="25399">
              <a:solidFill>
                <a:srgbClr val="00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77431" y="3971747"/>
              <a:ext cx="537210" cy="537210"/>
            </a:xfrm>
            <a:custGeom>
              <a:avLst/>
              <a:gdLst/>
              <a:ahLst/>
              <a:cxnLst/>
              <a:rect l="l" t="t" r="r" b="b"/>
              <a:pathLst>
                <a:path w="537210" h="537210">
                  <a:moveTo>
                    <a:pt x="268499" y="536999"/>
                  </a:moveTo>
                  <a:lnTo>
                    <a:pt x="220236" y="532674"/>
                  </a:lnTo>
                  <a:lnTo>
                    <a:pt x="174811" y="520201"/>
                  </a:lnTo>
                  <a:lnTo>
                    <a:pt x="132982" y="500341"/>
                  </a:lnTo>
                  <a:lnTo>
                    <a:pt x="95508" y="473852"/>
                  </a:lnTo>
                  <a:lnTo>
                    <a:pt x="63147" y="441491"/>
                  </a:lnTo>
                  <a:lnTo>
                    <a:pt x="36658" y="404016"/>
                  </a:lnTo>
                  <a:lnTo>
                    <a:pt x="16798" y="362188"/>
                  </a:lnTo>
                  <a:lnTo>
                    <a:pt x="4325" y="316763"/>
                  </a:lnTo>
                  <a:lnTo>
                    <a:pt x="0" y="268499"/>
                  </a:lnTo>
                  <a:lnTo>
                    <a:pt x="4325" y="220236"/>
                  </a:lnTo>
                  <a:lnTo>
                    <a:pt x="16798" y="174811"/>
                  </a:lnTo>
                  <a:lnTo>
                    <a:pt x="36658" y="132982"/>
                  </a:lnTo>
                  <a:lnTo>
                    <a:pt x="63147" y="95508"/>
                  </a:lnTo>
                  <a:lnTo>
                    <a:pt x="95508" y="63147"/>
                  </a:lnTo>
                  <a:lnTo>
                    <a:pt x="132982" y="36658"/>
                  </a:lnTo>
                  <a:lnTo>
                    <a:pt x="174811" y="16798"/>
                  </a:lnTo>
                  <a:lnTo>
                    <a:pt x="220236" y="4325"/>
                  </a:lnTo>
                  <a:lnTo>
                    <a:pt x="268499" y="0"/>
                  </a:lnTo>
                  <a:lnTo>
                    <a:pt x="321126" y="5206"/>
                  </a:lnTo>
                  <a:lnTo>
                    <a:pt x="371250" y="20438"/>
                  </a:lnTo>
                  <a:lnTo>
                    <a:pt x="417463" y="45111"/>
                  </a:lnTo>
                  <a:lnTo>
                    <a:pt x="458358" y="78641"/>
                  </a:lnTo>
                  <a:lnTo>
                    <a:pt x="491888" y="119536"/>
                  </a:lnTo>
                  <a:lnTo>
                    <a:pt x="516561" y="165749"/>
                  </a:lnTo>
                  <a:lnTo>
                    <a:pt x="531793" y="215873"/>
                  </a:lnTo>
                  <a:lnTo>
                    <a:pt x="536999" y="268499"/>
                  </a:lnTo>
                  <a:lnTo>
                    <a:pt x="532674" y="316763"/>
                  </a:lnTo>
                  <a:lnTo>
                    <a:pt x="520201" y="362188"/>
                  </a:lnTo>
                  <a:lnTo>
                    <a:pt x="500341" y="404016"/>
                  </a:lnTo>
                  <a:lnTo>
                    <a:pt x="473852" y="441491"/>
                  </a:lnTo>
                  <a:lnTo>
                    <a:pt x="441491" y="473852"/>
                  </a:lnTo>
                  <a:lnTo>
                    <a:pt x="404016" y="500341"/>
                  </a:lnTo>
                  <a:lnTo>
                    <a:pt x="362188" y="520201"/>
                  </a:lnTo>
                  <a:lnTo>
                    <a:pt x="316763" y="532674"/>
                  </a:lnTo>
                  <a:lnTo>
                    <a:pt x="268499" y="536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77431" y="3971747"/>
              <a:ext cx="537210" cy="537210"/>
            </a:xfrm>
            <a:custGeom>
              <a:avLst/>
              <a:gdLst/>
              <a:ahLst/>
              <a:cxnLst/>
              <a:rect l="l" t="t" r="r" b="b"/>
              <a:pathLst>
                <a:path w="537210" h="537210">
                  <a:moveTo>
                    <a:pt x="0" y="268499"/>
                  </a:moveTo>
                  <a:lnTo>
                    <a:pt x="4325" y="220236"/>
                  </a:lnTo>
                  <a:lnTo>
                    <a:pt x="16798" y="174811"/>
                  </a:lnTo>
                  <a:lnTo>
                    <a:pt x="36658" y="132982"/>
                  </a:lnTo>
                  <a:lnTo>
                    <a:pt x="63147" y="95508"/>
                  </a:lnTo>
                  <a:lnTo>
                    <a:pt x="95508" y="63147"/>
                  </a:lnTo>
                  <a:lnTo>
                    <a:pt x="132982" y="36658"/>
                  </a:lnTo>
                  <a:lnTo>
                    <a:pt x="174811" y="16798"/>
                  </a:lnTo>
                  <a:lnTo>
                    <a:pt x="220236" y="4325"/>
                  </a:lnTo>
                  <a:lnTo>
                    <a:pt x="268499" y="0"/>
                  </a:lnTo>
                  <a:lnTo>
                    <a:pt x="321126" y="5206"/>
                  </a:lnTo>
                  <a:lnTo>
                    <a:pt x="371250" y="20438"/>
                  </a:lnTo>
                  <a:lnTo>
                    <a:pt x="417463" y="45111"/>
                  </a:lnTo>
                  <a:lnTo>
                    <a:pt x="458358" y="78641"/>
                  </a:lnTo>
                  <a:lnTo>
                    <a:pt x="491888" y="119536"/>
                  </a:lnTo>
                  <a:lnTo>
                    <a:pt x="516561" y="165749"/>
                  </a:lnTo>
                  <a:lnTo>
                    <a:pt x="531793" y="215873"/>
                  </a:lnTo>
                  <a:lnTo>
                    <a:pt x="536999" y="268499"/>
                  </a:lnTo>
                  <a:lnTo>
                    <a:pt x="532674" y="316763"/>
                  </a:lnTo>
                  <a:lnTo>
                    <a:pt x="520201" y="362188"/>
                  </a:lnTo>
                  <a:lnTo>
                    <a:pt x="500341" y="404016"/>
                  </a:lnTo>
                  <a:lnTo>
                    <a:pt x="473852" y="441491"/>
                  </a:lnTo>
                  <a:lnTo>
                    <a:pt x="441491" y="473852"/>
                  </a:lnTo>
                  <a:lnTo>
                    <a:pt x="404016" y="500341"/>
                  </a:lnTo>
                  <a:lnTo>
                    <a:pt x="362188" y="520201"/>
                  </a:lnTo>
                  <a:lnTo>
                    <a:pt x="316763" y="532674"/>
                  </a:lnTo>
                  <a:lnTo>
                    <a:pt x="268499" y="536999"/>
                  </a:lnTo>
                  <a:lnTo>
                    <a:pt x="220236" y="532674"/>
                  </a:lnTo>
                  <a:lnTo>
                    <a:pt x="174811" y="520201"/>
                  </a:lnTo>
                  <a:lnTo>
                    <a:pt x="132982" y="500341"/>
                  </a:lnTo>
                  <a:lnTo>
                    <a:pt x="95508" y="473852"/>
                  </a:lnTo>
                  <a:lnTo>
                    <a:pt x="63147" y="441491"/>
                  </a:lnTo>
                  <a:lnTo>
                    <a:pt x="36658" y="404016"/>
                  </a:lnTo>
                  <a:lnTo>
                    <a:pt x="16798" y="362188"/>
                  </a:lnTo>
                  <a:lnTo>
                    <a:pt x="4325" y="316763"/>
                  </a:lnTo>
                  <a:lnTo>
                    <a:pt x="0" y="268499"/>
                  </a:lnTo>
                  <a:close/>
                </a:path>
              </a:pathLst>
            </a:custGeom>
            <a:ln w="25399">
              <a:solidFill>
                <a:srgbClr val="00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958857" y="3445884"/>
              <a:ext cx="334010" cy="573405"/>
            </a:xfrm>
            <a:custGeom>
              <a:avLst/>
              <a:gdLst/>
              <a:ahLst/>
              <a:cxnLst/>
              <a:rect l="l" t="t" r="r" b="b"/>
              <a:pathLst>
                <a:path w="334009" h="573404">
                  <a:moveTo>
                    <a:pt x="166949" y="572962"/>
                  </a:moveTo>
                  <a:lnTo>
                    <a:pt x="101965" y="569682"/>
                  </a:lnTo>
                  <a:lnTo>
                    <a:pt x="48898" y="560737"/>
                  </a:lnTo>
                  <a:lnTo>
                    <a:pt x="13119" y="547471"/>
                  </a:lnTo>
                  <a:lnTo>
                    <a:pt x="0" y="531224"/>
                  </a:lnTo>
                  <a:lnTo>
                    <a:pt x="0" y="0"/>
                  </a:lnTo>
                  <a:lnTo>
                    <a:pt x="13119" y="16246"/>
                  </a:lnTo>
                  <a:lnTo>
                    <a:pt x="48898" y="29512"/>
                  </a:lnTo>
                  <a:lnTo>
                    <a:pt x="101965" y="38457"/>
                  </a:lnTo>
                  <a:lnTo>
                    <a:pt x="166949" y="41737"/>
                  </a:lnTo>
                  <a:lnTo>
                    <a:pt x="231934" y="38457"/>
                  </a:lnTo>
                  <a:lnTo>
                    <a:pt x="285001" y="29512"/>
                  </a:lnTo>
                  <a:lnTo>
                    <a:pt x="320780" y="16246"/>
                  </a:lnTo>
                  <a:lnTo>
                    <a:pt x="333899" y="0"/>
                  </a:lnTo>
                  <a:lnTo>
                    <a:pt x="333899" y="531224"/>
                  </a:lnTo>
                  <a:lnTo>
                    <a:pt x="320780" y="547471"/>
                  </a:lnTo>
                  <a:lnTo>
                    <a:pt x="285001" y="560737"/>
                  </a:lnTo>
                  <a:lnTo>
                    <a:pt x="231934" y="569682"/>
                  </a:lnTo>
                  <a:lnTo>
                    <a:pt x="166949" y="572962"/>
                  </a:lnTo>
                  <a:close/>
                </a:path>
              </a:pathLst>
            </a:custGeom>
            <a:solidFill>
              <a:srgbClr val="FA9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958857" y="3404147"/>
              <a:ext cx="334010" cy="83820"/>
            </a:xfrm>
            <a:custGeom>
              <a:avLst/>
              <a:gdLst/>
              <a:ahLst/>
              <a:cxnLst/>
              <a:rect l="l" t="t" r="r" b="b"/>
              <a:pathLst>
                <a:path w="334009" h="83820">
                  <a:moveTo>
                    <a:pt x="166949" y="83474"/>
                  </a:moveTo>
                  <a:lnTo>
                    <a:pt x="101965" y="80195"/>
                  </a:lnTo>
                  <a:lnTo>
                    <a:pt x="48898" y="71250"/>
                  </a:lnTo>
                  <a:lnTo>
                    <a:pt x="13119" y="57983"/>
                  </a:lnTo>
                  <a:lnTo>
                    <a:pt x="0" y="41737"/>
                  </a:lnTo>
                  <a:lnTo>
                    <a:pt x="13119" y="25491"/>
                  </a:lnTo>
                  <a:lnTo>
                    <a:pt x="48898" y="12224"/>
                  </a:lnTo>
                  <a:lnTo>
                    <a:pt x="101965" y="3279"/>
                  </a:lnTo>
                  <a:lnTo>
                    <a:pt x="166949" y="0"/>
                  </a:lnTo>
                  <a:lnTo>
                    <a:pt x="231934" y="3279"/>
                  </a:lnTo>
                  <a:lnTo>
                    <a:pt x="285001" y="12224"/>
                  </a:lnTo>
                  <a:lnTo>
                    <a:pt x="320780" y="25491"/>
                  </a:lnTo>
                  <a:lnTo>
                    <a:pt x="333899" y="41737"/>
                  </a:lnTo>
                  <a:lnTo>
                    <a:pt x="320780" y="57983"/>
                  </a:lnTo>
                  <a:lnTo>
                    <a:pt x="285001" y="71250"/>
                  </a:lnTo>
                  <a:lnTo>
                    <a:pt x="231934" y="80195"/>
                  </a:lnTo>
                  <a:lnTo>
                    <a:pt x="166949" y="83474"/>
                  </a:lnTo>
                  <a:close/>
                </a:path>
              </a:pathLst>
            </a:custGeom>
            <a:solidFill>
              <a:srgbClr val="FCBD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958857" y="3404147"/>
              <a:ext cx="334010" cy="615315"/>
            </a:xfrm>
            <a:custGeom>
              <a:avLst/>
              <a:gdLst/>
              <a:ahLst/>
              <a:cxnLst/>
              <a:rect l="l" t="t" r="r" b="b"/>
              <a:pathLst>
                <a:path w="334009" h="615314">
                  <a:moveTo>
                    <a:pt x="333899" y="41737"/>
                  </a:moveTo>
                  <a:lnTo>
                    <a:pt x="320780" y="57983"/>
                  </a:lnTo>
                  <a:lnTo>
                    <a:pt x="285001" y="71250"/>
                  </a:lnTo>
                  <a:lnTo>
                    <a:pt x="231934" y="80195"/>
                  </a:lnTo>
                  <a:lnTo>
                    <a:pt x="166949" y="83474"/>
                  </a:lnTo>
                  <a:lnTo>
                    <a:pt x="101965" y="80195"/>
                  </a:lnTo>
                  <a:lnTo>
                    <a:pt x="48898" y="71250"/>
                  </a:lnTo>
                  <a:lnTo>
                    <a:pt x="13119" y="57983"/>
                  </a:lnTo>
                  <a:lnTo>
                    <a:pt x="0" y="41737"/>
                  </a:lnTo>
                  <a:lnTo>
                    <a:pt x="13119" y="25491"/>
                  </a:lnTo>
                  <a:lnTo>
                    <a:pt x="48898" y="12224"/>
                  </a:lnTo>
                  <a:lnTo>
                    <a:pt x="101965" y="3279"/>
                  </a:lnTo>
                  <a:lnTo>
                    <a:pt x="166949" y="0"/>
                  </a:lnTo>
                  <a:lnTo>
                    <a:pt x="231934" y="3279"/>
                  </a:lnTo>
                  <a:lnTo>
                    <a:pt x="285001" y="12224"/>
                  </a:lnTo>
                  <a:lnTo>
                    <a:pt x="320780" y="25491"/>
                  </a:lnTo>
                  <a:lnTo>
                    <a:pt x="333899" y="41737"/>
                  </a:lnTo>
                  <a:lnTo>
                    <a:pt x="333899" y="572962"/>
                  </a:lnTo>
                  <a:lnTo>
                    <a:pt x="320780" y="589208"/>
                  </a:lnTo>
                  <a:lnTo>
                    <a:pt x="285001" y="602475"/>
                  </a:lnTo>
                  <a:lnTo>
                    <a:pt x="231934" y="611420"/>
                  </a:lnTo>
                  <a:lnTo>
                    <a:pt x="166949" y="614699"/>
                  </a:lnTo>
                  <a:lnTo>
                    <a:pt x="101965" y="611420"/>
                  </a:lnTo>
                  <a:lnTo>
                    <a:pt x="48898" y="602475"/>
                  </a:lnTo>
                  <a:lnTo>
                    <a:pt x="13119" y="589208"/>
                  </a:lnTo>
                  <a:lnTo>
                    <a:pt x="0" y="572962"/>
                  </a:lnTo>
                  <a:lnTo>
                    <a:pt x="0" y="41737"/>
                  </a:lnTo>
                </a:path>
              </a:pathLst>
            </a:custGeom>
            <a:ln w="25399">
              <a:solidFill>
                <a:srgbClr val="00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95990" y="3560483"/>
              <a:ext cx="1451300" cy="4301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746789" y="3573183"/>
              <a:ext cx="1350010" cy="328930"/>
            </a:xfrm>
            <a:custGeom>
              <a:avLst/>
              <a:gdLst/>
              <a:ahLst/>
              <a:cxnLst/>
              <a:rect l="l" t="t" r="r" b="b"/>
              <a:pathLst>
                <a:path w="1350009" h="328929">
                  <a:moveTo>
                    <a:pt x="1185449" y="328499"/>
                  </a:moveTo>
                  <a:lnTo>
                    <a:pt x="0" y="328499"/>
                  </a:lnTo>
                  <a:lnTo>
                    <a:pt x="0" y="0"/>
                  </a:lnTo>
                  <a:lnTo>
                    <a:pt x="1185449" y="0"/>
                  </a:lnTo>
                  <a:lnTo>
                    <a:pt x="1349699" y="164249"/>
                  </a:lnTo>
                  <a:lnTo>
                    <a:pt x="1185449" y="328499"/>
                  </a:lnTo>
                  <a:close/>
                </a:path>
              </a:pathLst>
            </a:custGeom>
            <a:solidFill>
              <a:srgbClr val="FDD7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3728" y="3156429"/>
              <a:ext cx="163962" cy="21100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650607" y="4018847"/>
              <a:ext cx="475615" cy="332105"/>
            </a:xfrm>
            <a:custGeom>
              <a:avLst/>
              <a:gdLst/>
              <a:ahLst/>
              <a:cxnLst/>
              <a:rect l="l" t="t" r="r" b="b"/>
              <a:pathLst>
                <a:path w="475615" h="332104">
                  <a:moveTo>
                    <a:pt x="475199" y="0"/>
                  </a:moveTo>
                  <a:lnTo>
                    <a:pt x="475199" y="331799"/>
                  </a:lnTo>
                  <a:lnTo>
                    <a:pt x="0" y="331799"/>
                  </a:lnTo>
                </a:path>
              </a:pathLst>
            </a:custGeom>
            <a:ln w="38099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58656" y="4268666"/>
              <a:ext cx="211001" cy="16396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719845" y="2845411"/>
              <a:ext cx="420370" cy="467359"/>
            </a:xfrm>
            <a:custGeom>
              <a:avLst/>
              <a:gdLst/>
              <a:ahLst/>
              <a:cxnLst/>
              <a:rect l="l" t="t" r="r" b="b"/>
              <a:pathLst>
                <a:path w="420370" h="467360">
                  <a:moveTo>
                    <a:pt x="235321" y="467099"/>
                  </a:moveTo>
                  <a:lnTo>
                    <a:pt x="0" y="467099"/>
                  </a:lnTo>
                  <a:lnTo>
                    <a:pt x="0" y="0"/>
                  </a:lnTo>
                  <a:lnTo>
                    <a:pt x="420299" y="0"/>
                  </a:lnTo>
                  <a:lnTo>
                    <a:pt x="420299" y="282121"/>
                  </a:lnTo>
                  <a:lnTo>
                    <a:pt x="235321" y="467099"/>
                  </a:lnTo>
                  <a:close/>
                </a:path>
              </a:pathLst>
            </a:custGeom>
            <a:solidFill>
              <a:srgbClr val="FA9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955167" y="3127533"/>
              <a:ext cx="185420" cy="185420"/>
            </a:xfrm>
            <a:custGeom>
              <a:avLst/>
              <a:gdLst/>
              <a:ahLst/>
              <a:cxnLst/>
              <a:rect l="l" t="t" r="r" b="b"/>
              <a:pathLst>
                <a:path w="185420" h="185420">
                  <a:moveTo>
                    <a:pt x="0" y="184977"/>
                  </a:moveTo>
                  <a:lnTo>
                    <a:pt x="36995" y="36995"/>
                  </a:lnTo>
                  <a:lnTo>
                    <a:pt x="184977" y="0"/>
                  </a:lnTo>
                  <a:lnTo>
                    <a:pt x="0" y="184977"/>
                  </a:lnTo>
                  <a:close/>
                </a:path>
              </a:pathLst>
            </a:custGeom>
            <a:solidFill>
              <a:srgbClr val="C77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19845" y="2845411"/>
              <a:ext cx="420370" cy="467359"/>
            </a:xfrm>
            <a:custGeom>
              <a:avLst/>
              <a:gdLst/>
              <a:ahLst/>
              <a:cxnLst/>
              <a:rect l="l" t="t" r="r" b="b"/>
              <a:pathLst>
                <a:path w="420370" h="467360">
                  <a:moveTo>
                    <a:pt x="235321" y="467099"/>
                  </a:moveTo>
                  <a:lnTo>
                    <a:pt x="272317" y="319117"/>
                  </a:lnTo>
                  <a:lnTo>
                    <a:pt x="420299" y="282121"/>
                  </a:lnTo>
                  <a:lnTo>
                    <a:pt x="235321" y="467099"/>
                  </a:lnTo>
                  <a:lnTo>
                    <a:pt x="0" y="467099"/>
                  </a:lnTo>
                  <a:lnTo>
                    <a:pt x="0" y="0"/>
                  </a:lnTo>
                  <a:lnTo>
                    <a:pt x="420299" y="0"/>
                  </a:lnTo>
                  <a:lnTo>
                    <a:pt x="420299" y="282121"/>
                  </a:lnTo>
                </a:path>
              </a:pathLst>
            </a:custGeom>
            <a:ln w="25399">
              <a:solidFill>
                <a:srgbClr val="00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204861" y="2845411"/>
              <a:ext cx="420370" cy="467359"/>
            </a:xfrm>
            <a:custGeom>
              <a:avLst/>
              <a:gdLst/>
              <a:ahLst/>
              <a:cxnLst/>
              <a:rect l="l" t="t" r="r" b="b"/>
              <a:pathLst>
                <a:path w="420370" h="467360">
                  <a:moveTo>
                    <a:pt x="235321" y="467099"/>
                  </a:moveTo>
                  <a:lnTo>
                    <a:pt x="0" y="467099"/>
                  </a:lnTo>
                  <a:lnTo>
                    <a:pt x="0" y="0"/>
                  </a:lnTo>
                  <a:lnTo>
                    <a:pt x="420299" y="0"/>
                  </a:lnTo>
                  <a:lnTo>
                    <a:pt x="420299" y="282121"/>
                  </a:lnTo>
                  <a:lnTo>
                    <a:pt x="235321" y="467099"/>
                  </a:lnTo>
                  <a:close/>
                </a:path>
              </a:pathLst>
            </a:custGeom>
            <a:solidFill>
              <a:srgbClr val="FA9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440183" y="3127533"/>
              <a:ext cx="185420" cy="185420"/>
            </a:xfrm>
            <a:custGeom>
              <a:avLst/>
              <a:gdLst/>
              <a:ahLst/>
              <a:cxnLst/>
              <a:rect l="l" t="t" r="r" b="b"/>
              <a:pathLst>
                <a:path w="185420" h="185420">
                  <a:moveTo>
                    <a:pt x="0" y="184977"/>
                  </a:moveTo>
                  <a:lnTo>
                    <a:pt x="36995" y="36995"/>
                  </a:lnTo>
                  <a:lnTo>
                    <a:pt x="184977" y="0"/>
                  </a:lnTo>
                  <a:lnTo>
                    <a:pt x="0" y="184977"/>
                  </a:lnTo>
                  <a:close/>
                </a:path>
              </a:pathLst>
            </a:custGeom>
            <a:solidFill>
              <a:srgbClr val="C77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204861" y="2845411"/>
              <a:ext cx="420370" cy="467359"/>
            </a:xfrm>
            <a:custGeom>
              <a:avLst/>
              <a:gdLst/>
              <a:ahLst/>
              <a:cxnLst/>
              <a:rect l="l" t="t" r="r" b="b"/>
              <a:pathLst>
                <a:path w="420370" h="467360">
                  <a:moveTo>
                    <a:pt x="235321" y="467099"/>
                  </a:moveTo>
                  <a:lnTo>
                    <a:pt x="272317" y="319117"/>
                  </a:lnTo>
                  <a:lnTo>
                    <a:pt x="420299" y="282121"/>
                  </a:lnTo>
                  <a:lnTo>
                    <a:pt x="235321" y="467099"/>
                  </a:lnTo>
                  <a:lnTo>
                    <a:pt x="0" y="467099"/>
                  </a:lnTo>
                  <a:lnTo>
                    <a:pt x="0" y="0"/>
                  </a:lnTo>
                  <a:lnTo>
                    <a:pt x="420299" y="0"/>
                  </a:lnTo>
                  <a:lnTo>
                    <a:pt x="420299" y="282121"/>
                  </a:lnTo>
                </a:path>
              </a:pathLst>
            </a:custGeom>
            <a:ln w="25399">
              <a:solidFill>
                <a:srgbClr val="00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692866" y="2845411"/>
              <a:ext cx="420370" cy="467359"/>
            </a:xfrm>
            <a:custGeom>
              <a:avLst/>
              <a:gdLst/>
              <a:ahLst/>
              <a:cxnLst/>
              <a:rect l="l" t="t" r="r" b="b"/>
              <a:pathLst>
                <a:path w="420370" h="467360">
                  <a:moveTo>
                    <a:pt x="235321" y="467099"/>
                  </a:moveTo>
                  <a:lnTo>
                    <a:pt x="0" y="467099"/>
                  </a:lnTo>
                  <a:lnTo>
                    <a:pt x="0" y="0"/>
                  </a:lnTo>
                  <a:lnTo>
                    <a:pt x="420299" y="0"/>
                  </a:lnTo>
                  <a:lnTo>
                    <a:pt x="420299" y="282121"/>
                  </a:lnTo>
                  <a:lnTo>
                    <a:pt x="235321" y="467099"/>
                  </a:lnTo>
                  <a:close/>
                </a:path>
              </a:pathLst>
            </a:custGeom>
            <a:solidFill>
              <a:srgbClr val="FA9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928187" y="3127533"/>
              <a:ext cx="185420" cy="185420"/>
            </a:xfrm>
            <a:custGeom>
              <a:avLst/>
              <a:gdLst/>
              <a:ahLst/>
              <a:cxnLst/>
              <a:rect l="l" t="t" r="r" b="b"/>
              <a:pathLst>
                <a:path w="185420" h="185420">
                  <a:moveTo>
                    <a:pt x="0" y="184977"/>
                  </a:moveTo>
                  <a:lnTo>
                    <a:pt x="36995" y="36995"/>
                  </a:lnTo>
                  <a:lnTo>
                    <a:pt x="184977" y="0"/>
                  </a:lnTo>
                  <a:lnTo>
                    <a:pt x="0" y="184977"/>
                  </a:lnTo>
                  <a:close/>
                </a:path>
              </a:pathLst>
            </a:custGeom>
            <a:solidFill>
              <a:srgbClr val="C77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92866" y="2845411"/>
              <a:ext cx="420370" cy="467359"/>
            </a:xfrm>
            <a:custGeom>
              <a:avLst/>
              <a:gdLst/>
              <a:ahLst/>
              <a:cxnLst/>
              <a:rect l="l" t="t" r="r" b="b"/>
              <a:pathLst>
                <a:path w="420370" h="467360">
                  <a:moveTo>
                    <a:pt x="235321" y="467099"/>
                  </a:moveTo>
                  <a:lnTo>
                    <a:pt x="272317" y="319117"/>
                  </a:lnTo>
                  <a:lnTo>
                    <a:pt x="420299" y="282121"/>
                  </a:lnTo>
                  <a:lnTo>
                    <a:pt x="235321" y="467099"/>
                  </a:lnTo>
                  <a:lnTo>
                    <a:pt x="0" y="467099"/>
                  </a:lnTo>
                  <a:lnTo>
                    <a:pt x="0" y="0"/>
                  </a:lnTo>
                  <a:lnTo>
                    <a:pt x="420299" y="0"/>
                  </a:lnTo>
                  <a:lnTo>
                    <a:pt x="420299" y="282121"/>
                  </a:lnTo>
                </a:path>
              </a:pathLst>
            </a:custGeom>
            <a:ln w="25399">
              <a:solidFill>
                <a:srgbClr val="00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667481" y="4116953"/>
              <a:ext cx="420370" cy="467359"/>
            </a:xfrm>
            <a:custGeom>
              <a:avLst/>
              <a:gdLst/>
              <a:ahLst/>
              <a:cxnLst/>
              <a:rect l="l" t="t" r="r" b="b"/>
              <a:pathLst>
                <a:path w="420370" h="467360">
                  <a:moveTo>
                    <a:pt x="235321" y="467099"/>
                  </a:moveTo>
                  <a:lnTo>
                    <a:pt x="0" y="467099"/>
                  </a:lnTo>
                  <a:lnTo>
                    <a:pt x="0" y="0"/>
                  </a:lnTo>
                  <a:lnTo>
                    <a:pt x="420299" y="0"/>
                  </a:lnTo>
                  <a:lnTo>
                    <a:pt x="420299" y="282121"/>
                  </a:lnTo>
                  <a:lnTo>
                    <a:pt x="235321" y="467099"/>
                  </a:lnTo>
                  <a:close/>
                </a:path>
              </a:pathLst>
            </a:custGeom>
            <a:solidFill>
              <a:srgbClr val="FA9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902803" y="4399075"/>
              <a:ext cx="185420" cy="185420"/>
            </a:xfrm>
            <a:custGeom>
              <a:avLst/>
              <a:gdLst/>
              <a:ahLst/>
              <a:cxnLst/>
              <a:rect l="l" t="t" r="r" b="b"/>
              <a:pathLst>
                <a:path w="185420" h="185420">
                  <a:moveTo>
                    <a:pt x="0" y="184977"/>
                  </a:moveTo>
                  <a:lnTo>
                    <a:pt x="36995" y="36995"/>
                  </a:lnTo>
                  <a:lnTo>
                    <a:pt x="184978" y="0"/>
                  </a:lnTo>
                  <a:lnTo>
                    <a:pt x="0" y="184977"/>
                  </a:lnTo>
                  <a:close/>
                </a:path>
              </a:pathLst>
            </a:custGeom>
            <a:solidFill>
              <a:srgbClr val="C77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667481" y="4116953"/>
              <a:ext cx="420370" cy="467359"/>
            </a:xfrm>
            <a:custGeom>
              <a:avLst/>
              <a:gdLst/>
              <a:ahLst/>
              <a:cxnLst/>
              <a:rect l="l" t="t" r="r" b="b"/>
              <a:pathLst>
                <a:path w="420370" h="467360">
                  <a:moveTo>
                    <a:pt x="235321" y="467099"/>
                  </a:moveTo>
                  <a:lnTo>
                    <a:pt x="272317" y="319117"/>
                  </a:lnTo>
                  <a:lnTo>
                    <a:pt x="420299" y="282121"/>
                  </a:lnTo>
                  <a:lnTo>
                    <a:pt x="235321" y="467099"/>
                  </a:lnTo>
                  <a:lnTo>
                    <a:pt x="0" y="467099"/>
                  </a:lnTo>
                  <a:lnTo>
                    <a:pt x="0" y="0"/>
                  </a:lnTo>
                  <a:lnTo>
                    <a:pt x="420299" y="0"/>
                  </a:lnTo>
                  <a:lnTo>
                    <a:pt x="420299" y="282121"/>
                  </a:lnTo>
                </a:path>
              </a:pathLst>
            </a:custGeom>
            <a:ln w="25399">
              <a:solidFill>
                <a:srgbClr val="00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152497" y="4116953"/>
              <a:ext cx="420370" cy="467359"/>
            </a:xfrm>
            <a:custGeom>
              <a:avLst/>
              <a:gdLst/>
              <a:ahLst/>
              <a:cxnLst/>
              <a:rect l="l" t="t" r="r" b="b"/>
              <a:pathLst>
                <a:path w="420370" h="467360">
                  <a:moveTo>
                    <a:pt x="235321" y="467099"/>
                  </a:moveTo>
                  <a:lnTo>
                    <a:pt x="0" y="467099"/>
                  </a:lnTo>
                  <a:lnTo>
                    <a:pt x="0" y="0"/>
                  </a:lnTo>
                  <a:lnTo>
                    <a:pt x="420299" y="0"/>
                  </a:lnTo>
                  <a:lnTo>
                    <a:pt x="420299" y="282121"/>
                  </a:lnTo>
                  <a:lnTo>
                    <a:pt x="235321" y="467099"/>
                  </a:lnTo>
                  <a:close/>
                </a:path>
              </a:pathLst>
            </a:custGeom>
            <a:solidFill>
              <a:srgbClr val="FA9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387819" y="4399075"/>
              <a:ext cx="185420" cy="185420"/>
            </a:xfrm>
            <a:custGeom>
              <a:avLst/>
              <a:gdLst/>
              <a:ahLst/>
              <a:cxnLst/>
              <a:rect l="l" t="t" r="r" b="b"/>
              <a:pathLst>
                <a:path w="185420" h="185420">
                  <a:moveTo>
                    <a:pt x="0" y="184977"/>
                  </a:moveTo>
                  <a:lnTo>
                    <a:pt x="36995" y="36995"/>
                  </a:lnTo>
                  <a:lnTo>
                    <a:pt x="184977" y="0"/>
                  </a:lnTo>
                  <a:lnTo>
                    <a:pt x="0" y="184977"/>
                  </a:lnTo>
                  <a:close/>
                </a:path>
              </a:pathLst>
            </a:custGeom>
            <a:solidFill>
              <a:srgbClr val="C77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152497" y="4116953"/>
              <a:ext cx="420370" cy="467359"/>
            </a:xfrm>
            <a:custGeom>
              <a:avLst/>
              <a:gdLst/>
              <a:ahLst/>
              <a:cxnLst/>
              <a:rect l="l" t="t" r="r" b="b"/>
              <a:pathLst>
                <a:path w="420370" h="467360">
                  <a:moveTo>
                    <a:pt x="235321" y="467099"/>
                  </a:moveTo>
                  <a:lnTo>
                    <a:pt x="272317" y="319117"/>
                  </a:lnTo>
                  <a:lnTo>
                    <a:pt x="420299" y="282121"/>
                  </a:lnTo>
                  <a:lnTo>
                    <a:pt x="235321" y="467099"/>
                  </a:lnTo>
                  <a:lnTo>
                    <a:pt x="0" y="467099"/>
                  </a:lnTo>
                  <a:lnTo>
                    <a:pt x="0" y="0"/>
                  </a:lnTo>
                  <a:lnTo>
                    <a:pt x="420299" y="0"/>
                  </a:lnTo>
                  <a:lnTo>
                    <a:pt x="420299" y="282121"/>
                  </a:lnTo>
                </a:path>
              </a:pathLst>
            </a:custGeom>
            <a:ln w="25399">
              <a:solidFill>
                <a:srgbClr val="00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640502" y="4116953"/>
              <a:ext cx="420370" cy="467359"/>
            </a:xfrm>
            <a:custGeom>
              <a:avLst/>
              <a:gdLst/>
              <a:ahLst/>
              <a:cxnLst/>
              <a:rect l="l" t="t" r="r" b="b"/>
              <a:pathLst>
                <a:path w="420370" h="467360">
                  <a:moveTo>
                    <a:pt x="235321" y="467099"/>
                  </a:moveTo>
                  <a:lnTo>
                    <a:pt x="0" y="467099"/>
                  </a:lnTo>
                  <a:lnTo>
                    <a:pt x="0" y="0"/>
                  </a:lnTo>
                  <a:lnTo>
                    <a:pt x="420299" y="0"/>
                  </a:lnTo>
                  <a:lnTo>
                    <a:pt x="420299" y="282121"/>
                  </a:lnTo>
                  <a:lnTo>
                    <a:pt x="235321" y="467099"/>
                  </a:lnTo>
                  <a:close/>
                </a:path>
              </a:pathLst>
            </a:custGeom>
            <a:solidFill>
              <a:srgbClr val="FA9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875824" y="4399075"/>
              <a:ext cx="185420" cy="185420"/>
            </a:xfrm>
            <a:custGeom>
              <a:avLst/>
              <a:gdLst/>
              <a:ahLst/>
              <a:cxnLst/>
              <a:rect l="l" t="t" r="r" b="b"/>
              <a:pathLst>
                <a:path w="185420" h="185420">
                  <a:moveTo>
                    <a:pt x="0" y="184977"/>
                  </a:moveTo>
                  <a:lnTo>
                    <a:pt x="36995" y="36995"/>
                  </a:lnTo>
                  <a:lnTo>
                    <a:pt x="184978" y="0"/>
                  </a:lnTo>
                  <a:lnTo>
                    <a:pt x="0" y="184977"/>
                  </a:lnTo>
                  <a:close/>
                </a:path>
              </a:pathLst>
            </a:custGeom>
            <a:solidFill>
              <a:srgbClr val="C77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640502" y="4116953"/>
              <a:ext cx="420370" cy="467359"/>
            </a:xfrm>
            <a:custGeom>
              <a:avLst/>
              <a:gdLst/>
              <a:ahLst/>
              <a:cxnLst/>
              <a:rect l="l" t="t" r="r" b="b"/>
              <a:pathLst>
                <a:path w="420370" h="467360">
                  <a:moveTo>
                    <a:pt x="235321" y="467099"/>
                  </a:moveTo>
                  <a:lnTo>
                    <a:pt x="272317" y="319117"/>
                  </a:lnTo>
                  <a:lnTo>
                    <a:pt x="420299" y="282121"/>
                  </a:lnTo>
                  <a:lnTo>
                    <a:pt x="235321" y="467099"/>
                  </a:lnTo>
                  <a:lnTo>
                    <a:pt x="0" y="467099"/>
                  </a:lnTo>
                  <a:lnTo>
                    <a:pt x="0" y="0"/>
                  </a:lnTo>
                  <a:lnTo>
                    <a:pt x="420299" y="0"/>
                  </a:lnTo>
                  <a:lnTo>
                    <a:pt x="420299" y="282121"/>
                  </a:lnTo>
                </a:path>
              </a:pathLst>
            </a:custGeom>
            <a:ln w="25399">
              <a:solidFill>
                <a:srgbClr val="00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29715" y="4116953"/>
              <a:ext cx="420370" cy="467359"/>
            </a:xfrm>
            <a:custGeom>
              <a:avLst/>
              <a:gdLst/>
              <a:ahLst/>
              <a:cxnLst/>
              <a:rect l="l" t="t" r="r" b="b"/>
              <a:pathLst>
                <a:path w="420370" h="467360">
                  <a:moveTo>
                    <a:pt x="235321" y="467099"/>
                  </a:moveTo>
                  <a:lnTo>
                    <a:pt x="0" y="467099"/>
                  </a:lnTo>
                  <a:lnTo>
                    <a:pt x="0" y="0"/>
                  </a:lnTo>
                  <a:lnTo>
                    <a:pt x="420299" y="0"/>
                  </a:lnTo>
                  <a:lnTo>
                    <a:pt x="420299" y="282121"/>
                  </a:lnTo>
                  <a:lnTo>
                    <a:pt x="235321" y="467099"/>
                  </a:lnTo>
                  <a:close/>
                </a:path>
              </a:pathLst>
            </a:custGeom>
            <a:solidFill>
              <a:srgbClr val="FA9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365037" y="4399075"/>
              <a:ext cx="185420" cy="185420"/>
            </a:xfrm>
            <a:custGeom>
              <a:avLst/>
              <a:gdLst/>
              <a:ahLst/>
              <a:cxnLst/>
              <a:rect l="l" t="t" r="r" b="b"/>
              <a:pathLst>
                <a:path w="185420" h="185420">
                  <a:moveTo>
                    <a:pt x="0" y="184977"/>
                  </a:moveTo>
                  <a:lnTo>
                    <a:pt x="36995" y="36995"/>
                  </a:lnTo>
                  <a:lnTo>
                    <a:pt x="184978" y="0"/>
                  </a:lnTo>
                  <a:lnTo>
                    <a:pt x="0" y="184977"/>
                  </a:lnTo>
                  <a:close/>
                </a:path>
              </a:pathLst>
            </a:custGeom>
            <a:solidFill>
              <a:srgbClr val="C77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129715" y="4116953"/>
              <a:ext cx="420370" cy="467359"/>
            </a:xfrm>
            <a:custGeom>
              <a:avLst/>
              <a:gdLst/>
              <a:ahLst/>
              <a:cxnLst/>
              <a:rect l="l" t="t" r="r" b="b"/>
              <a:pathLst>
                <a:path w="420370" h="467360">
                  <a:moveTo>
                    <a:pt x="235321" y="467099"/>
                  </a:moveTo>
                  <a:lnTo>
                    <a:pt x="272317" y="319117"/>
                  </a:lnTo>
                  <a:lnTo>
                    <a:pt x="420299" y="282121"/>
                  </a:lnTo>
                  <a:lnTo>
                    <a:pt x="235321" y="467099"/>
                  </a:lnTo>
                  <a:lnTo>
                    <a:pt x="0" y="467099"/>
                  </a:lnTo>
                  <a:lnTo>
                    <a:pt x="0" y="0"/>
                  </a:lnTo>
                  <a:lnTo>
                    <a:pt x="420299" y="0"/>
                  </a:lnTo>
                  <a:lnTo>
                    <a:pt x="420299" y="282121"/>
                  </a:lnTo>
                </a:path>
              </a:pathLst>
            </a:custGeom>
            <a:ln w="25399">
              <a:solidFill>
                <a:srgbClr val="00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618927" y="4116953"/>
              <a:ext cx="420370" cy="467359"/>
            </a:xfrm>
            <a:custGeom>
              <a:avLst/>
              <a:gdLst/>
              <a:ahLst/>
              <a:cxnLst/>
              <a:rect l="l" t="t" r="r" b="b"/>
              <a:pathLst>
                <a:path w="420370" h="467360">
                  <a:moveTo>
                    <a:pt x="235321" y="467099"/>
                  </a:moveTo>
                  <a:lnTo>
                    <a:pt x="0" y="467099"/>
                  </a:lnTo>
                  <a:lnTo>
                    <a:pt x="0" y="0"/>
                  </a:lnTo>
                  <a:lnTo>
                    <a:pt x="420299" y="0"/>
                  </a:lnTo>
                  <a:lnTo>
                    <a:pt x="420299" y="282121"/>
                  </a:lnTo>
                  <a:lnTo>
                    <a:pt x="235321" y="467099"/>
                  </a:lnTo>
                  <a:close/>
                </a:path>
              </a:pathLst>
            </a:custGeom>
            <a:solidFill>
              <a:srgbClr val="FA9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854250" y="4399075"/>
              <a:ext cx="185420" cy="185420"/>
            </a:xfrm>
            <a:custGeom>
              <a:avLst/>
              <a:gdLst/>
              <a:ahLst/>
              <a:cxnLst/>
              <a:rect l="l" t="t" r="r" b="b"/>
              <a:pathLst>
                <a:path w="185420" h="185420">
                  <a:moveTo>
                    <a:pt x="0" y="184977"/>
                  </a:moveTo>
                  <a:lnTo>
                    <a:pt x="36995" y="36995"/>
                  </a:lnTo>
                  <a:lnTo>
                    <a:pt x="184977" y="0"/>
                  </a:lnTo>
                  <a:lnTo>
                    <a:pt x="0" y="184977"/>
                  </a:lnTo>
                  <a:close/>
                </a:path>
              </a:pathLst>
            </a:custGeom>
            <a:solidFill>
              <a:srgbClr val="C77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618927" y="4116953"/>
              <a:ext cx="420370" cy="467359"/>
            </a:xfrm>
            <a:custGeom>
              <a:avLst/>
              <a:gdLst/>
              <a:ahLst/>
              <a:cxnLst/>
              <a:rect l="l" t="t" r="r" b="b"/>
              <a:pathLst>
                <a:path w="420370" h="467360">
                  <a:moveTo>
                    <a:pt x="235321" y="467099"/>
                  </a:moveTo>
                  <a:lnTo>
                    <a:pt x="272317" y="319117"/>
                  </a:lnTo>
                  <a:lnTo>
                    <a:pt x="420299" y="282121"/>
                  </a:lnTo>
                  <a:lnTo>
                    <a:pt x="235321" y="467099"/>
                  </a:lnTo>
                  <a:lnTo>
                    <a:pt x="0" y="467099"/>
                  </a:lnTo>
                  <a:lnTo>
                    <a:pt x="0" y="0"/>
                  </a:lnTo>
                  <a:lnTo>
                    <a:pt x="420299" y="0"/>
                  </a:lnTo>
                  <a:lnTo>
                    <a:pt x="420299" y="282121"/>
                  </a:lnTo>
                </a:path>
              </a:pathLst>
            </a:custGeom>
            <a:ln w="25399">
              <a:solidFill>
                <a:srgbClr val="00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55367" y="2775778"/>
              <a:ext cx="786458" cy="48101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6167" y="2788478"/>
              <a:ext cx="684858" cy="37941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99279" y="3971768"/>
              <a:ext cx="634080" cy="57603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50079" y="3984468"/>
              <a:ext cx="532480" cy="47443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48269" y="2322576"/>
              <a:ext cx="1389698" cy="378425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178406" y="2845411"/>
              <a:ext cx="420370" cy="467359"/>
            </a:xfrm>
            <a:custGeom>
              <a:avLst/>
              <a:gdLst/>
              <a:ahLst/>
              <a:cxnLst/>
              <a:rect l="l" t="t" r="r" b="b"/>
              <a:pathLst>
                <a:path w="420370" h="467360">
                  <a:moveTo>
                    <a:pt x="235321" y="467099"/>
                  </a:moveTo>
                  <a:lnTo>
                    <a:pt x="0" y="467099"/>
                  </a:lnTo>
                  <a:lnTo>
                    <a:pt x="0" y="0"/>
                  </a:lnTo>
                  <a:lnTo>
                    <a:pt x="420299" y="0"/>
                  </a:lnTo>
                  <a:lnTo>
                    <a:pt x="420299" y="282121"/>
                  </a:lnTo>
                  <a:lnTo>
                    <a:pt x="235321" y="467099"/>
                  </a:lnTo>
                  <a:close/>
                </a:path>
              </a:pathLst>
            </a:custGeom>
            <a:solidFill>
              <a:srgbClr val="FA9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413729" y="3127533"/>
              <a:ext cx="185420" cy="185420"/>
            </a:xfrm>
            <a:custGeom>
              <a:avLst/>
              <a:gdLst/>
              <a:ahLst/>
              <a:cxnLst/>
              <a:rect l="l" t="t" r="r" b="b"/>
              <a:pathLst>
                <a:path w="185420" h="185420">
                  <a:moveTo>
                    <a:pt x="0" y="184977"/>
                  </a:moveTo>
                  <a:lnTo>
                    <a:pt x="36995" y="36995"/>
                  </a:lnTo>
                  <a:lnTo>
                    <a:pt x="184977" y="0"/>
                  </a:lnTo>
                  <a:lnTo>
                    <a:pt x="0" y="184977"/>
                  </a:lnTo>
                  <a:close/>
                </a:path>
              </a:pathLst>
            </a:custGeom>
            <a:solidFill>
              <a:srgbClr val="C77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178406" y="2845411"/>
              <a:ext cx="420370" cy="467359"/>
            </a:xfrm>
            <a:custGeom>
              <a:avLst/>
              <a:gdLst/>
              <a:ahLst/>
              <a:cxnLst/>
              <a:rect l="l" t="t" r="r" b="b"/>
              <a:pathLst>
                <a:path w="420370" h="467360">
                  <a:moveTo>
                    <a:pt x="235321" y="467099"/>
                  </a:moveTo>
                  <a:lnTo>
                    <a:pt x="272317" y="319117"/>
                  </a:lnTo>
                  <a:lnTo>
                    <a:pt x="420299" y="282121"/>
                  </a:lnTo>
                  <a:lnTo>
                    <a:pt x="235321" y="467099"/>
                  </a:lnTo>
                  <a:lnTo>
                    <a:pt x="0" y="467099"/>
                  </a:lnTo>
                  <a:lnTo>
                    <a:pt x="0" y="0"/>
                  </a:lnTo>
                  <a:lnTo>
                    <a:pt x="420299" y="0"/>
                  </a:lnTo>
                  <a:lnTo>
                    <a:pt x="420299" y="282121"/>
                  </a:lnTo>
                </a:path>
              </a:pathLst>
            </a:custGeom>
            <a:ln w="25399">
              <a:solidFill>
                <a:srgbClr val="00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3699398" y="2310610"/>
            <a:ext cx="4803140" cy="2383790"/>
          </a:xfrm>
          <a:prstGeom prst="rect">
            <a:avLst/>
          </a:prstGeom>
          <a:ln w="25399">
            <a:solidFill>
              <a:srgbClr val="EA232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50">
              <a:latin typeface="Times New Roman"/>
              <a:cs typeface="Times New Roman"/>
            </a:endParaRPr>
          </a:p>
          <a:p>
            <a:pPr marL="90424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RAM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Arial"/>
              <a:cs typeface="Arial"/>
            </a:endParaRPr>
          </a:p>
          <a:p>
            <a:pPr marL="1089025">
              <a:lnSpc>
                <a:spcPct val="100000"/>
              </a:lnSpc>
              <a:tabLst>
                <a:tab pos="1574165" algn="l"/>
                <a:tab pos="2062480" algn="l"/>
                <a:tab pos="2547620" algn="l"/>
              </a:tabLst>
            </a:pP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DOC1	DOC2	DOC3	DOC4</a:t>
            </a:r>
            <a:endParaRPr sz="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900">
              <a:latin typeface="Arial MT"/>
              <a:cs typeface="Arial MT"/>
            </a:endParaRPr>
          </a:p>
          <a:p>
            <a:pPr marL="3149600">
              <a:lnSpc>
                <a:spcPct val="100000"/>
              </a:lnSpc>
              <a:spcBef>
                <a:spcPts val="620"/>
              </a:spcBef>
            </a:pPr>
            <a:r>
              <a:rPr sz="1100" b="1" dirty="0">
                <a:solidFill>
                  <a:srgbClr val="333333"/>
                </a:solidFill>
                <a:latin typeface="Arial"/>
                <a:cs typeface="Arial"/>
              </a:rPr>
              <a:t>Message</a:t>
            </a:r>
            <a:r>
              <a:rPr sz="1100" b="1" spc="-5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333333"/>
                </a:solidFill>
                <a:latin typeface="Arial"/>
                <a:cs typeface="Arial"/>
              </a:rPr>
              <a:t>Queue</a:t>
            </a:r>
            <a:endParaRPr sz="1100">
              <a:latin typeface="Arial"/>
              <a:cs typeface="Arial"/>
            </a:endParaRPr>
          </a:p>
          <a:p>
            <a:pPr marL="943610">
              <a:lnSpc>
                <a:spcPct val="100000"/>
              </a:lnSpc>
              <a:spcBef>
                <a:spcPts val="290"/>
              </a:spcBef>
            </a:pPr>
            <a:r>
              <a:rPr sz="1100" b="1" spc="-5" dirty="0">
                <a:latin typeface="Arial"/>
                <a:cs typeface="Arial"/>
              </a:rPr>
              <a:t>Storage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Arial"/>
              <a:cs typeface="Arial"/>
            </a:endParaRPr>
          </a:p>
          <a:p>
            <a:pPr marL="1036955">
              <a:lnSpc>
                <a:spcPct val="100000"/>
              </a:lnSpc>
              <a:tabLst>
                <a:tab pos="1522095" algn="l"/>
                <a:tab pos="2009775" algn="l"/>
                <a:tab pos="2499360" algn="l"/>
                <a:tab pos="2988310" algn="l"/>
              </a:tabLst>
            </a:pP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DOC1	DOC2	DOC3	DOC4	DOC5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94984" y="4991096"/>
            <a:ext cx="388048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Confidential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and 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Proprietary.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Do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not distribute without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consent.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©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2023.</a:t>
            </a:r>
            <a:r>
              <a:rPr sz="6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All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rights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reserved.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33676" y="257729"/>
            <a:ext cx="340360" cy="340995"/>
          </a:xfrm>
          <a:custGeom>
            <a:avLst/>
            <a:gdLst/>
            <a:ahLst/>
            <a:cxnLst/>
            <a:rect l="l" t="t" r="r" b="b"/>
            <a:pathLst>
              <a:path w="340359" h="340995">
                <a:moveTo>
                  <a:pt x="172949" y="340407"/>
                </a:moveTo>
                <a:lnTo>
                  <a:pt x="102666" y="326572"/>
                </a:lnTo>
                <a:lnTo>
                  <a:pt x="61081" y="301020"/>
                </a:lnTo>
                <a:lnTo>
                  <a:pt x="28628" y="264933"/>
                </a:lnTo>
                <a:lnTo>
                  <a:pt x="7527" y="220568"/>
                </a:lnTo>
                <a:lnTo>
                  <a:pt x="0" y="170179"/>
                </a:lnTo>
                <a:lnTo>
                  <a:pt x="6105" y="125074"/>
                </a:lnTo>
                <a:lnTo>
                  <a:pt x="23320" y="84459"/>
                </a:lnTo>
                <a:lnTo>
                  <a:pt x="49990" y="49990"/>
                </a:lnTo>
                <a:lnTo>
                  <a:pt x="84459" y="23320"/>
                </a:lnTo>
                <a:lnTo>
                  <a:pt x="125074" y="6105"/>
                </a:lnTo>
                <a:lnTo>
                  <a:pt x="170179" y="0"/>
                </a:lnTo>
                <a:lnTo>
                  <a:pt x="215285" y="6105"/>
                </a:lnTo>
                <a:lnTo>
                  <a:pt x="255900" y="23320"/>
                </a:lnTo>
                <a:lnTo>
                  <a:pt x="290369" y="49990"/>
                </a:lnTo>
                <a:lnTo>
                  <a:pt x="317038" y="84459"/>
                </a:lnTo>
                <a:lnTo>
                  <a:pt x="328125" y="110616"/>
                </a:lnTo>
                <a:lnTo>
                  <a:pt x="103809" y="110616"/>
                </a:lnTo>
                <a:lnTo>
                  <a:pt x="95194" y="110763"/>
                </a:lnTo>
                <a:lnTo>
                  <a:pt x="57502" y="126199"/>
                </a:lnTo>
                <a:lnTo>
                  <a:pt x="56159" y="133591"/>
                </a:lnTo>
                <a:lnTo>
                  <a:pt x="56159" y="199961"/>
                </a:lnTo>
                <a:lnTo>
                  <a:pt x="91418" y="223600"/>
                </a:lnTo>
                <a:lnTo>
                  <a:pt x="141621" y="226738"/>
                </a:lnTo>
                <a:lnTo>
                  <a:pt x="168478" y="227190"/>
                </a:lnTo>
                <a:lnTo>
                  <a:pt x="168478" y="227647"/>
                </a:lnTo>
                <a:lnTo>
                  <a:pt x="329310" y="227647"/>
                </a:lnTo>
                <a:lnTo>
                  <a:pt x="312359" y="263737"/>
                </a:lnTo>
                <a:lnTo>
                  <a:pt x="280590" y="299763"/>
                </a:lnTo>
                <a:lnTo>
                  <a:pt x="239846" y="325615"/>
                </a:lnTo>
                <a:lnTo>
                  <a:pt x="192282" y="339037"/>
                </a:lnTo>
                <a:lnTo>
                  <a:pt x="174907" y="340377"/>
                </a:lnTo>
                <a:lnTo>
                  <a:pt x="172949" y="340407"/>
                </a:lnTo>
                <a:close/>
              </a:path>
              <a:path w="340359" h="340995">
                <a:moveTo>
                  <a:pt x="110616" y="165074"/>
                </a:moveTo>
                <a:lnTo>
                  <a:pt x="110616" y="113169"/>
                </a:lnTo>
                <a:lnTo>
                  <a:pt x="107213" y="110616"/>
                </a:lnTo>
                <a:lnTo>
                  <a:pt x="233145" y="110616"/>
                </a:lnTo>
                <a:lnTo>
                  <a:pt x="229742" y="113169"/>
                </a:lnTo>
                <a:lnTo>
                  <a:pt x="229742" y="163372"/>
                </a:lnTo>
                <a:lnTo>
                  <a:pt x="170179" y="163372"/>
                </a:lnTo>
                <a:lnTo>
                  <a:pt x="155129" y="163638"/>
                </a:lnTo>
                <a:lnTo>
                  <a:pt x="125666" y="164808"/>
                </a:lnTo>
                <a:lnTo>
                  <a:pt x="110616" y="165074"/>
                </a:lnTo>
                <a:close/>
              </a:path>
              <a:path w="340359" h="340995">
                <a:moveTo>
                  <a:pt x="329310" y="227647"/>
                </a:moveTo>
                <a:lnTo>
                  <a:pt x="175285" y="227647"/>
                </a:lnTo>
                <a:lnTo>
                  <a:pt x="175285" y="227190"/>
                </a:lnTo>
                <a:lnTo>
                  <a:pt x="201370" y="226379"/>
                </a:lnTo>
                <a:lnTo>
                  <a:pt x="226977" y="225169"/>
                </a:lnTo>
                <a:lnTo>
                  <a:pt x="267181" y="221233"/>
                </a:lnTo>
                <a:lnTo>
                  <a:pt x="284199" y="199961"/>
                </a:lnTo>
                <a:lnTo>
                  <a:pt x="284199" y="133591"/>
                </a:lnTo>
                <a:lnTo>
                  <a:pt x="245524" y="110763"/>
                </a:lnTo>
                <a:lnTo>
                  <a:pt x="237400" y="110616"/>
                </a:lnTo>
                <a:lnTo>
                  <a:pt x="328125" y="110616"/>
                </a:lnTo>
                <a:lnTo>
                  <a:pt x="334253" y="125074"/>
                </a:lnTo>
                <a:lnTo>
                  <a:pt x="340359" y="170179"/>
                </a:lnTo>
                <a:lnTo>
                  <a:pt x="333000" y="219791"/>
                </a:lnTo>
                <a:lnTo>
                  <a:pt x="329310" y="227647"/>
                </a:lnTo>
                <a:close/>
              </a:path>
              <a:path w="340359" h="340995">
                <a:moveTo>
                  <a:pt x="229742" y="165074"/>
                </a:moveTo>
                <a:lnTo>
                  <a:pt x="214692" y="164808"/>
                </a:lnTo>
                <a:lnTo>
                  <a:pt x="185230" y="163638"/>
                </a:lnTo>
                <a:lnTo>
                  <a:pt x="170179" y="163372"/>
                </a:lnTo>
                <a:lnTo>
                  <a:pt x="229742" y="163372"/>
                </a:lnTo>
                <a:lnTo>
                  <a:pt x="229742" y="165074"/>
                </a:lnTo>
                <a:close/>
              </a:path>
            </a:pathLst>
          </a:custGeom>
          <a:solidFill>
            <a:srgbClr val="EA2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0304" y="763787"/>
            <a:ext cx="8403590" cy="0"/>
          </a:xfrm>
          <a:custGeom>
            <a:avLst/>
            <a:gdLst/>
            <a:ahLst/>
            <a:cxnLst/>
            <a:rect l="l" t="t" r="r" b="b"/>
            <a:pathLst>
              <a:path w="8403590">
                <a:moveTo>
                  <a:pt x="0" y="0"/>
                </a:moveTo>
                <a:lnTo>
                  <a:pt x="840329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39631" y="1170250"/>
            <a:ext cx="4925695" cy="2680970"/>
            <a:chOff x="239631" y="1170250"/>
            <a:chExt cx="4925695" cy="26809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631" y="1371599"/>
              <a:ext cx="4798797" cy="24795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8638" y="1170250"/>
              <a:ext cx="4866640" cy="285115"/>
            </a:xfrm>
            <a:custGeom>
              <a:avLst/>
              <a:gdLst/>
              <a:ahLst/>
              <a:cxnLst/>
              <a:rect l="l" t="t" r="r" b="b"/>
              <a:pathLst>
                <a:path w="4866640" h="285115">
                  <a:moveTo>
                    <a:pt x="4866299" y="284699"/>
                  </a:moveTo>
                  <a:lnTo>
                    <a:pt x="0" y="284699"/>
                  </a:lnTo>
                  <a:lnTo>
                    <a:pt x="0" y="0"/>
                  </a:lnTo>
                  <a:lnTo>
                    <a:pt x="4866299" y="0"/>
                  </a:lnTo>
                  <a:lnTo>
                    <a:pt x="4866299" y="284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2716" y="364795"/>
            <a:ext cx="75863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/>
              <a:t>Low</a:t>
            </a:r>
            <a:r>
              <a:rPr sz="2100" spc="-15" dirty="0"/>
              <a:t> </a:t>
            </a:r>
            <a:r>
              <a:rPr sz="2100" spc="-5" dirty="0"/>
              <a:t>Latency</a:t>
            </a:r>
            <a:r>
              <a:rPr sz="2100" spc="-15" dirty="0"/>
              <a:t> </a:t>
            </a:r>
            <a:r>
              <a:rPr sz="2100" spc="-5" dirty="0"/>
              <a:t>Everywhere:</a:t>
            </a:r>
            <a:r>
              <a:rPr sz="2100" spc="55" dirty="0"/>
              <a:t> </a:t>
            </a:r>
            <a:r>
              <a:rPr sz="2100" b="0" spc="-25" dirty="0">
                <a:latin typeface="Arial MT"/>
                <a:cs typeface="Arial MT"/>
              </a:rPr>
              <a:t>Globally,</a:t>
            </a:r>
            <a:r>
              <a:rPr sz="2100" b="0" spc="-15" dirty="0">
                <a:latin typeface="Arial MT"/>
                <a:cs typeface="Arial MT"/>
              </a:rPr>
              <a:t> </a:t>
            </a:r>
            <a:r>
              <a:rPr sz="2100" b="0" spc="-5" dirty="0">
                <a:latin typeface="Arial MT"/>
                <a:cs typeface="Arial MT"/>
              </a:rPr>
              <a:t>to</a:t>
            </a:r>
            <a:r>
              <a:rPr sz="2100" b="0" spc="-15" dirty="0">
                <a:latin typeface="Arial MT"/>
                <a:cs typeface="Arial MT"/>
              </a:rPr>
              <a:t> </a:t>
            </a:r>
            <a:r>
              <a:rPr sz="2100" b="0" spc="-5" dirty="0">
                <a:latin typeface="Arial MT"/>
                <a:cs typeface="Arial MT"/>
              </a:rPr>
              <a:t>the</a:t>
            </a:r>
            <a:r>
              <a:rPr sz="2100" b="0" spc="-10" dirty="0">
                <a:latin typeface="Arial MT"/>
                <a:cs typeface="Arial MT"/>
              </a:rPr>
              <a:t> </a:t>
            </a:r>
            <a:r>
              <a:rPr sz="2100" b="0" spc="-5" dirty="0">
                <a:latin typeface="Arial MT"/>
                <a:cs typeface="Arial MT"/>
              </a:rPr>
              <a:t>Edge,</a:t>
            </a:r>
            <a:r>
              <a:rPr sz="2100" b="0" spc="-15" dirty="0">
                <a:latin typeface="Arial MT"/>
                <a:cs typeface="Arial MT"/>
              </a:rPr>
              <a:t> </a:t>
            </a:r>
            <a:r>
              <a:rPr sz="2100" b="0" spc="-5" dirty="0">
                <a:latin typeface="Arial MT"/>
                <a:cs typeface="Arial MT"/>
              </a:rPr>
              <a:t>and</a:t>
            </a:r>
            <a:r>
              <a:rPr sz="2100" b="0" spc="-10" dirty="0">
                <a:latin typeface="Arial MT"/>
                <a:cs typeface="Arial MT"/>
              </a:rPr>
              <a:t> </a:t>
            </a:r>
            <a:r>
              <a:rPr sz="2100" b="0" spc="-5" dirty="0">
                <a:latin typeface="Arial MT"/>
                <a:cs typeface="Arial MT"/>
              </a:rPr>
              <a:t>in Device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62099" y="2062628"/>
            <a:ext cx="1071880" cy="494030"/>
            <a:chOff x="5662099" y="2062628"/>
            <a:chExt cx="1071880" cy="494030"/>
          </a:xfrm>
        </p:grpSpPr>
        <p:sp>
          <p:nvSpPr>
            <p:cNvPr id="9" name="object 9"/>
            <p:cNvSpPr/>
            <p:nvPr/>
          </p:nvSpPr>
          <p:spPr>
            <a:xfrm>
              <a:off x="5670036" y="2070565"/>
              <a:ext cx="386715" cy="478155"/>
            </a:xfrm>
            <a:custGeom>
              <a:avLst/>
              <a:gdLst/>
              <a:ahLst/>
              <a:cxnLst/>
              <a:rect l="l" t="t" r="r" b="b"/>
              <a:pathLst>
                <a:path w="386714" h="478155">
                  <a:moveTo>
                    <a:pt x="385780" y="32538"/>
                  </a:moveTo>
                  <a:lnTo>
                    <a:pt x="370666" y="45204"/>
                  </a:lnTo>
                  <a:lnTo>
                    <a:pt x="329449" y="55547"/>
                  </a:lnTo>
                  <a:lnTo>
                    <a:pt x="268316" y="62520"/>
                  </a:lnTo>
                  <a:lnTo>
                    <a:pt x="193456" y="65077"/>
                  </a:lnTo>
                  <a:lnTo>
                    <a:pt x="118601" y="62520"/>
                  </a:lnTo>
                  <a:lnTo>
                    <a:pt x="57471" y="55547"/>
                  </a:lnTo>
                  <a:lnTo>
                    <a:pt x="16255" y="45204"/>
                  </a:lnTo>
                  <a:lnTo>
                    <a:pt x="1142" y="32538"/>
                  </a:lnTo>
                  <a:lnTo>
                    <a:pt x="16255" y="19872"/>
                  </a:lnTo>
                  <a:lnTo>
                    <a:pt x="57471" y="9529"/>
                  </a:lnTo>
                  <a:lnTo>
                    <a:pt x="118601" y="2556"/>
                  </a:lnTo>
                  <a:lnTo>
                    <a:pt x="193456" y="0"/>
                  </a:lnTo>
                  <a:lnTo>
                    <a:pt x="268316" y="2556"/>
                  </a:lnTo>
                  <a:lnTo>
                    <a:pt x="329449" y="9529"/>
                  </a:lnTo>
                  <a:lnTo>
                    <a:pt x="370666" y="19872"/>
                  </a:lnTo>
                  <a:lnTo>
                    <a:pt x="385780" y="32538"/>
                  </a:lnTo>
                  <a:close/>
                </a:path>
                <a:path w="386714" h="478155">
                  <a:moveTo>
                    <a:pt x="385780" y="166853"/>
                  </a:moveTo>
                  <a:lnTo>
                    <a:pt x="370666" y="179519"/>
                  </a:lnTo>
                  <a:lnTo>
                    <a:pt x="329449" y="189862"/>
                  </a:lnTo>
                  <a:lnTo>
                    <a:pt x="268316" y="196835"/>
                  </a:lnTo>
                  <a:lnTo>
                    <a:pt x="193456" y="199392"/>
                  </a:lnTo>
                  <a:lnTo>
                    <a:pt x="118601" y="196835"/>
                  </a:lnTo>
                  <a:lnTo>
                    <a:pt x="57471" y="189862"/>
                  </a:lnTo>
                  <a:lnTo>
                    <a:pt x="16255" y="179519"/>
                  </a:lnTo>
                  <a:lnTo>
                    <a:pt x="1142" y="166853"/>
                  </a:lnTo>
                </a:path>
                <a:path w="386714" h="478155">
                  <a:moveTo>
                    <a:pt x="0" y="34276"/>
                  </a:moveTo>
                  <a:lnTo>
                    <a:pt x="0" y="448294"/>
                  </a:lnTo>
                </a:path>
                <a:path w="386714" h="478155">
                  <a:moveTo>
                    <a:pt x="385390" y="25519"/>
                  </a:moveTo>
                  <a:lnTo>
                    <a:pt x="385390" y="459462"/>
                  </a:lnTo>
                </a:path>
                <a:path w="386714" h="478155">
                  <a:moveTo>
                    <a:pt x="385780" y="302766"/>
                  </a:moveTo>
                  <a:lnTo>
                    <a:pt x="370666" y="315433"/>
                  </a:lnTo>
                  <a:lnTo>
                    <a:pt x="329449" y="325775"/>
                  </a:lnTo>
                  <a:lnTo>
                    <a:pt x="268316" y="332748"/>
                  </a:lnTo>
                  <a:lnTo>
                    <a:pt x="193456" y="335305"/>
                  </a:lnTo>
                  <a:lnTo>
                    <a:pt x="118601" y="332748"/>
                  </a:lnTo>
                  <a:lnTo>
                    <a:pt x="57471" y="325775"/>
                  </a:lnTo>
                  <a:lnTo>
                    <a:pt x="16255" y="315433"/>
                  </a:lnTo>
                  <a:lnTo>
                    <a:pt x="1142" y="302766"/>
                  </a:lnTo>
                </a:path>
                <a:path w="386714" h="478155">
                  <a:moveTo>
                    <a:pt x="386218" y="445391"/>
                  </a:moveTo>
                  <a:lnTo>
                    <a:pt x="371088" y="458058"/>
                  </a:lnTo>
                  <a:lnTo>
                    <a:pt x="329827" y="468400"/>
                  </a:lnTo>
                  <a:lnTo>
                    <a:pt x="268629" y="475373"/>
                  </a:lnTo>
                  <a:lnTo>
                    <a:pt x="193689" y="477930"/>
                  </a:lnTo>
                  <a:lnTo>
                    <a:pt x="118755" y="475373"/>
                  </a:lnTo>
                  <a:lnTo>
                    <a:pt x="57560" y="468400"/>
                  </a:lnTo>
                  <a:lnTo>
                    <a:pt x="16301" y="458058"/>
                  </a:lnTo>
                  <a:lnTo>
                    <a:pt x="1171" y="445391"/>
                  </a:lnTo>
                </a:path>
              </a:pathLst>
            </a:custGeom>
            <a:ln w="15874">
              <a:solidFill>
                <a:srgbClr val="F98C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94293" y="2307260"/>
              <a:ext cx="443865" cy="0"/>
            </a:xfrm>
            <a:custGeom>
              <a:avLst/>
              <a:gdLst/>
              <a:ahLst/>
              <a:cxnLst/>
              <a:rect l="l" t="t" r="r" b="b"/>
              <a:pathLst>
                <a:path w="443865">
                  <a:moveTo>
                    <a:pt x="0" y="0"/>
                  </a:moveTo>
                  <a:lnTo>
                    <a:pt x="443400" y="0"/>
                  </a:lnTo>
                </a:path>
              </a:pathLst>
            </a:custGeom>
            <a:ln w="19049">
              <a:solidFill>
                <a:srgbClr val="F98C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8317" y="2266269"/>
              <a:ext cx="105500" cy="819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8168" y="2266269"/>
              <a:ext cx="105500" cy="81980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6810665" y="2064347"/>
            <a:ext cx="386715" cy="478155"/>
          </a:xfrm>
          <a:custGeom>
            <a:avLst/>
            <a:gdLst/>
            <a:ahLst/>
            <a:cxnLst/>
            <a:rect l="l" t="t" r="r" b="b"/>
            <a:pathLst>
              <a:path w="386715" h="478155">
                <a:moveTo>
                  <a:pt x="385780" y="32538"/>
                </a:moveTo>
                <a:lnTo>
                  <a:pt x="370666" y="45205"/>
                </a:lnTo>
                <a:lnTo>
                  <a:pt x="329449" y="55547"/>
                </a:lnTo>
                <a:lnTo>
                  <a:pt x="268316" y="62520"/>
                </a:lnTo>
                <a:lnTo>
                  <a:pt x="193455" y="65077"/>
                </a:lnTo>
                <a:lnTo>
                  <a:pt x="118600" y="62520"/>
                </a:lnTo>
                <a:lnTo>
                  <a:pt x="57471" y="55547"/>
                </a:lnTo>
                <a:lnTo>
                  <a:pt x="16255" y="45205"/>
                </a:lnTo>
                <a:lnTo>
                  <a:pt x="1141" y="32538"/>
                </a:lnTo>
                <a:lnTo>
                  <a:pt x="16255" y="19872"/>
                </a:lnTo>
                <a:lnTo>
                  <a:pt x="57471" y="9529"/>
                </a:lnTo>
                <a:lnTo>
                  <a:pt x="118600" y="2556"/>
                </a:lnTo>
                <a:lnTo>
                  <a:pt x="193455" y="0"/>
                </a:lnTo>
                <a:lnTo>
                  <a:pt x="268316" y="2556"/>
                </a:lnTo>
                <a:lnTo>
                  <a:pt x="329449" y="9529"/>
                </a:lnTo>
                <a:lnTo>
                  <a:pt x="370666" y="19872"/>
                </a:lnTo>
                <a:lnTo>
                  <a:pt x="385780" y="32538"/>
                </a:lnTo>
                <a:close/>
              </a:path>
              <a:path w="386715" h="478155">
                <a:moveTo>
                  <a:pt x="385780" y="166853"/>
                </a:moveTo>
                <a:lnTo>
                  <a:pt x="370666" y="179520"/>
                </a:lnTo>
                <a:lnTo>
                  <a:pt x="329449" y="189862"/>
                </a:lnTo>
                <a:lnTo>
                  <a:pt x="268316" y="196835"/>
                </a:lnTo>
                <a:lnTo>
                  <a:pt x="193455" y="199392"/>
                </a:lnTo>
                <a:lnTo>
                  <a:pt x="118600" y="196835"/>
                </a:lnTo>
                <a:lnTo>
                  <a:pt x="57471" y="189862"/>
                </a:lnTo>
                <a:lnTo>
                  <a:pt x="16255" y="179520"/>
                </a:lnTo>
                <a:lnTo>
                  <a:pt x="1141" y="166853"/>
                </a:lnTo>
              </a:path>
              <a:path w="386715" h="478155">
                <a:moveTo>
                  <a:pt x="0" y="34276"/>
                </a:moveTo>
                <a:lnTo>
                  <a:pt x="0" y="448294"/>
                </a:lnTo>
              </a:path>
              <a:path w="386715" h="478155">
                <a:moveTo>
                  <a:pt x="385389" y="25519"/>
                </a:moveTo>
                <a:lnTo>
                  <a:pt x="385389" y="459462"/>
                </a:lnTo>
              </a:path>
              <a:path w="386715" h="478155">
                <a:moveTo>
                  <a:pt x="385780" y="302766"/>
                </a:moveTo>
                <a:lnTo>
                  <a:pt x="370666" y="315432"/>
                </a:lnTo>
                <a:lnTo>
                  <a:pt x="329449" y="325775"/>
                </a:lnTo>
                <a:lnTo>
                  <a:pt x="268316" y="332748"/>
                </a:lnTo>
                <a:lnTo>
                  <a:pt x="193455" y="335305"/>
                </a:lnTo>
                <a:lnTo>
                  <a:pt x="118600" y="332748"/>
                </a:lnTo>
                <a:lnTo>
                  <a:pt x="57471" y="325775"/>
                </a:lnTo>
                <a:lnTo>
                  <a:pt x="16255" y="315432"/>
                </a:lnTo>
                <a:lnTo>
                  <a:pt x="1141" y="302766"/>
                </a:lnTo>
              </a:path>
              <a:path w="386715" h="478155">
                <a:moveTo>
                  <a:pt x="386217" y="445392"/>
                </a:moveTo>
                <a:lnTo>
                  <a:pt x="371087" y="458058"/>
                </a:lnTo>
                <a:lnTo>
                  <a:pt x="329826" y="468401"/>
                </a:lnTo>
                <a:lnTo>
                  <a:pt x="268629" y="475374"/>
                </a:lnTo>
                <a:lnTo>
                  <a:pt x="193689" y="477931"/>
                </a:lnTo>
                <a:lnTo>
                  <a:pt x="118755" y="475374"/>
                </a:lnTo>
                <a:lnTo>
                  <a:pt x="57560" y="468401"/>
                </a:lnTo>
                <a:lnTo>
                  <a:pt x="16301" y="458058"/>
                </a:lnTo>
                <a:lnTo>
                  <a:pt x="1171" y="445392"/>
                </a:lnTo>
              </a:path>
            </a:pathLst>
          </a:custGeom>
          <a:ln w="15874">
            <a:solidFill>
              <a:srgbClr val="F98C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7278610" y="1890090"/>
            <a:ext cx="775335" cy="369570"/>
            <a:chOff x="7278610" y="1890090"/>
            <a:chExt cx="775335" cy="369570"/>
          </a:xfrm>
        </p:grpSpPr>
        <p:sp>
          <p:nvSpPr>
            <p:cNvPr id="15" name="object 15"/>
            <p:cNvSpPr/>
            <p:nvPr/>
          </p:nvSpPr>
          <p:spPr>
            <a:xfrm>
              <a:off x="7366574" y="1935961"/>
              <a:ext cx="599440" cy="278130"/>
            </a:xfrm>
            <a:custGeom>
              <a:avLst/>
              <a:gdLst/>
              <a:ahLst/>
              <a:cxnLst/>
              <a:rect l="l" t="t" r="r" b="b"/>
              <a:pathLst>
                <a:path w="599440" h="278130">
                  <a:moveTo>
                    <a:pt x="0" y="277690"/>
                  </a:moveTo>
                  <a:lnTo>
                    <a:pt x="599285" y="0"/>
                  </a:lnTo>
                </a:path>
              </a:pathLst>
            </a:custGeom>
            <a:ln w="19049">
              <a:solidFill>
                <a:srgbClr val="F98C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8610" y="2175577"/>
              <a:ext cx="110718" cy="8394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3106" y="1890090"/>
              <a:ext cx="110718" cy="8394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282922" y="2343647"/>
            <a:ext cx="748665" cy="374015"/>
            <a:chOff x="7282922" y="2343647"/>
            <a:chExt cx="748665" cy="374015"/>
          </a:xfrm>
        </p:grpSpPr>
        <p:sp>
          <p:nvSpPr>
            <p:cNvPr id="19" name="object 19"/>
            <p:cNvSpPr/>
            <p:nvPr/>
          </p:nvSpPr>
          <p:spPr>
            <a:xfrm>
              <a:off x="7370191" y="2390981"/>
              <a:ext cx="574040" cy="279400"/>
            </a:xfrm>
            <a:custGeom>
              <a:avLst/>
              <a:gdLst/>
              <a:ahLst/>
              <a:cxnLst/>
              <a:rect l="l" t="t" r="r" b="b"/>
              <a:pathLst>
                <a:path w="574040" h="279400">
                  <a:moveTo>
                    <a:pt x="0" y="0"/>
                  </a:moveTo>
                  <a:lnTo>
                    <a:pt x="573521" y="278921"/>
                  </a:lnTo>
                </a:path>
              </a:pathLst>
            </a:custGeom>
            <a:ln w="19049">
              <a:solidFill>
                <a:srgbClr val="F98C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2922" y="2343647"/>
              <a:ext cx="110555" cy="851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0427" y="2632081"/>
              <a:ext cx="110554" cy="85155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8132323" y="1582016"/>
            <a:ext cx="454659" cy="888365"/>
            <a:chOff x="8132323" y="1582016"/>
            <a:chExt cx="454659" cy="888365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16257" y="2163942"/>
              <a:ext cx="81981" cy="30625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146611" y="1596303"/>
              <a:ext cx="426084" cy="509270"/>
            </a:xfrm>
            <a:custGeom>
              <a:avLst/>
              <a:gdLst/>
              <a:ahLst/>
              <a:cxnLst/>
              <a:rect l="l" t="t" r="r" b="b"/>
              <a:pathLst>
                <a:path w="426084" h="509269">
                  <a:moveTo>
                    <a:pt x="425833" y="487361"/>
                  </a:moveTo>
                  <a:lnTo>
                    <a:pt x="423514" y="495803"/>
                  </a:lnTo>
                  <a:lnTo>
                    <a:pt x="417200" y="502717"/>
                  </a:lnTo>
                  <a:lnTo>
                    <a:pt x="407854" y="507389"/>
                  </a:lnTo>
                  <a:lnTo>
                    <a:pt x="396442" y="509105"/>
                  </a:lnTo>
                  <a:lnTo>
                    <a:pt x="29390" y="509105"/>
                  </a:lnTo>
                  <a:lnTo>
                    <a:pt x="17978" y="507389"/>
                  </a:lnTo>
                  <a:lnTo>
                    <a:pt x="8633" y="502717"/>
                  </a:lnTo>
                  <a:lnTo>
                    <a:pt x="2319" y="495803"/>
                  </a:lnTo>
                  <a:lnTo>
                    <a:pt x="0" y="487361"/>
                  </a:lnTo>
                  <a:lnTo>
                    <a:pt x="0" y="21744"/>
                  </a:lnTo>
                  <a:lnTo>
                    <a:pt x="2319" y="13299"/>
                  </a:lnTo>
                  <a:lnTo>
                    <a:pt x="8633" y="6385"/>
                  </a:lnTo>
                  <a:lnTo>
                    <a:pt x="17978" y="1715"/>
                  </a:lnTo>
                  <a:lnTo>
                    <a:pt x="29390" y="0"/>
                  </a:lnTo>
                  <a:lnTo>
                    <a:pt x="396442" y="0"/>
                  </a:lnTo>
                  <a:lnTo>
                    <a:pt x="407854" y="1715"/>
                  </a:lnTo>
                  <a:lnTo>
                    <a:pt x="417200" y="6385"/>
                  </a:lnTo>
                  <a:lnTo>
                    <a:pt x="423514" y="13299"/>
                  </a:lnTo>
                  <a:lnTo>
                    <a:pt x="425833" y="21744"/>
                  </a:lnTo>
                  <a:lnTo>
                    <a:pt x="425833" y="487361"/>
                  </a:lnTo>
                  <a:close/>
                </a:path>
              </a:pathLst>
            </a:custGeom>
            <a:ln w="28574">
              <a:solidFill>
                <a:srgbClr val="F98C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48068" y="1997164"/>
              <a:ext cx="421640" cy="0"/>
            </a:xfrm>
            <a:custGeom>
              <a:avLst/>
              <a:gdLst/>
              <a:ahLst/>
              <a:cxnLst/>
              <a:rect l="l" t="t" r="r" b="b"/>
              <a:pathLst>
                <a:path w="421640">
                  <a:moveTo>
                    <a:pt x="0" y="0"/>
                  </a:moveTo>
                  <a:lnTo>
                    <a:pt x="421577" y="0"/>
                  </a:lnTo>
                </a:path>
              </a:pathLst>
            </a:custGeom>
            <a:ln w="12699">
              <a:solidFill>
                <a:srgbClr val="F98C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148758" y="1656482"/>
              <a:ext cx="421640" cy="0"/>
            </a:xfrm>
            <a:custGeom>
              <a:avLst/>
              <a:gdLst/>
              <a:ahLst/>
              <a:cxnLst/>
              <a:rect l="l" t="t" r="r" b="b"/>
              <a:pathLst>
                <a:path w="421640">
                  <a:moveTo>
                    <a:pt x="0" y="0"/>
                  </a:moveTo>
                  <a:lnTo>
                    <a:pt x="421578" y="0"/>
                  </a:lnTo>
                </a:path>
              </a:pathLst>
            </a:custGeom>
            <a:ln w="19049">
              <a:solidFill>
                <a:srgbClr val="F98C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24397" y="2015590"/>
              <a:ext cx="69963" cy="699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87013" y="1749666"/>
              <a:ext cx="140596" cy="175503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628021" y="2551911"/>
            <a:ext cx="4679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9215">
              <a:lnSpc>
                <a:spcPct val="100000"/>
              </a:lnSpc>
              <a:spcBef>
                <a:spcPts val="100"/>
              </a:spcBef>
            </a:pPr>
            <a:r>
              <a:rPr sz="1100" b="1" i="1" spc="-5" dirty="0">
                <a:solidFill>
                  <a:srgbClr val="F98C20"/>
                </a:solidFill>
                <a:latin typeface="Arial"/>
                <a:cs typeface="Arial"/>
              </a:rPr>
              <a:t>Data </a:t>
            </a:r>
            <a:r>
              <a:rPr sz="1100" b="1" i="1" dirty="0">
                <a:solidFill>
                  <a:srgbClr val="F98C20"/>
                </a:solidFill>
                <a:latin typeface="Arial"/>
                <a:cs typeface="Arial"/>
              </a:rPr>
              <a:t> </a:t>
            </a:r>
            <a:r>
              <a:rPr sz="1100" b="1" i="1" spc="-5" dirty="0">
                <a:solidFill>
                  <a:srgbClr val="F98C20"/>
                </a:solidFill>
                <a:latin typeface="Arial"/>
                <a:cs typeface="Arial"/>
              </a:rPr>
              <a:t>Center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54652" y="2563265"/>
            <a:ext cx="651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98C20"/>
                </a:solidFill>
                <a:latin typeface="Arial"/>
                <a:cs typeface="Arial"/>
              </a:rPr>
              <a:t>Gateway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96470" y="3103855"/>
            <a:ext cx="20586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495" indent="-138430">
              <a:lnSpc>
                <a:spcPct val="100000"/>
              </a:lnSpc>
              <a:spcBef>
                <a:spcPts val="100"/>
              </a:spcBef>
              <a:buClr>
                <a:srgbClr val="00ABE0"/>
              </a:buClr>
              <a:buChar char="•"/>
              <a:tabLst>
                <a:tab pos="151130" algn="l"/>
              </a:tabLst>
            </a:pPr>
            <a:r>
              <a:rPr sz="1400" spc="-5" dirty="0">
                <a:solidFill>
                  <a:srgbClr val="262626"/>
                </a:solidFill>
                <a:latin typeface="Arial MT"/>
                <a:cs typeface="Arial MT"/>
              </a:rPr>
              <a:t>Low</a:t>
            </a:r>
            <a:r>
              <a:rPr sz="1400" spc="-2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62626"/>
                </a:solidFill>
                <a:latin typeface="Arial MT"/>
                <a:cs typeface="Arial MT"/>
              </a:rPr>
              <a:t>latency</a:t>
            </a:r>
            <a:r>
              <a:rPr sz="1400" spc="-2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62626"/>
                </a:solidFill>
                <a:latin typeface="Arial MT"/>
                <a:cs typeface="Arial MT"/>
              </a:rPr>
              <a:t>to</a:t>
            </a:r>
            <a:r>
              <a:rPr sz="1400" spc="-2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62626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62626"/>
                </a:solidFill>
                <a:latin typeface="Arial MT"/>
                <a:cs typeface="Arial MT"/>
              </a:rPr>
              <a:t>Edge</a:t>
            </a:r>
            <a:endParaRPr sz="1400">
              <a:latin typeface="Arial MT"/>
              <a:cs typeface="Arial MT"/>
            </a:endParaRPr>
          </a:p>
          <a:p>
            <a:pPr marL="150495" indent="-138430">
              <a:lnSpc>
                <a:spcPct val="100000"/>
              </a:lnSpc>
              <a:buClr>
                <a:srgbClr val="00ABE0"/>
              </a:buClr>
              <a:buChar char="•"/>
              <a:tabLst>
                <a:tab pos="151130" algn="l"/>
              </a:tabLst>
            </a:pPr>
            <a:r>
              <a:rPr sz="1400" spc="-5" dirty="0">
                <a:solidFill>
                  <a:srgbClr val="262626"/>
                </a:solidFill>
                <a:latin typeface="Arial MT"/>
                <a:cs typeface="Arial MT"/>
              </a:rPr>
              <a:t>Peer–to-peer</a:t>
            </a:r>
            <a:r>
              <a:rPr sz="1400" spc="-5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62626"/>
                </a:solidFill>
                <a:latin typeface="Arial MT"/>
                <a:cs typeface="Arial MT"/>
              </a:rPr>
              <a:t>syncing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96962" y="1179013"/>
            <a:ext cx="2065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Geo-Replication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11092" y="1195279"/>
            <a:ext cx="1130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Sync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8202" y="1994089"/>
            <a:ext cx="6851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u="sng" spc="-5" dirty="0">
                <a:solidFill>
                  <a:srgbClr val="FC9B0C"/>
                </a:solidFill>
                <a:uFill>
                  <a:solidFill>
                    <a:srgbClr val="F98C20"/>
                  </a:solidFill>
                </a:uFill>
                <a:latin typeface="Arial"/>
                <a:cs typeface="Arial"/>
              </a:rPr>
              <a:t>Active</a:t>
            </a:r>
            <a:r>
              <a:rPr sz="1100" b="1" u="sng" spc="-70" dirty="0">
                <a:solidFill>
                  <a:srgbClr val="FC9B0C"/>
                </a:solidFill>
                <a:uFill>
                  <a:solidFill>
                    <a:srgbClr val="F98C20"/>
                  </a:solidFill>
                </a:uFill>
                <a:latin typeface="Arial"/>
                <a:cs typeface="Arial"/>
              </a:rPr>
              <a:t> </a:t>
            </a:r>
            <a:r>
              <a:rPr sz="1100" b="1" u="sng" spc="-5" dirty="0">
                <a:solidFill>
                  <a:srgbClr val="FC9B0C"/>
                </a:solidFill>
                <a:uFill>
                  <a:solidFill>
                    <a:srgbClr val="F98C20"/>
                  </a:solidFill>
                </a:uFill>
                <a:latin typeface="Arial"/>
                <a:cs typeface="Arial"/>
              </a:rPr>
              <a:t>DC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66044" y="2478564"/>
            <a:ext cx="8153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F98C20"/>
                </a:solidFill>
                <a:latin typeface="Arial"/>
                <a:cs typeface="Arial"/>
              </a:rPr>
              <a:t>S</a:t>
            </a:r>
            <a:r>
              <a:rPr sz="1100" b="1" u="sng" spc="-5" dirty="0">
                <a:solidFill>
                  <a:srgbClr val="F98C20"/>
                </a:solidFill>
                <a:uFill>
                  <a:solidFill>
                    <a:srgbClr val="F98C20"/>
                  </a:solidFill>
                </a:uFill>
                <a:latin typeface="Arial"/>
                <a:cs typeface="Arial"/>
              </a:rPr>
              <a:t>tandby</a:t>
            </a:r>
            <a:r>
              <a:rPr sz="1100" b="1" u="sng" spc="-75" dirty="0">
                <a:solidFill>
                  <a:srgbClr val="F98C20"/>
                </a:solidFill>
                <a:uFill>
                  <a:solidFill>
                    <a:srgbClr val="F98C20"/>
                  </a:solidFill>
                </a:uFill>
                <a:latin typeface="Arial"/>
                <a:cs typeface="Arial"/>
              </a:rPr>
              <a:t> </a:t>
            </a:r>
            <a:r>
              <a:rPr sz="1100" b="1" u="sng" spc="-5" dirty="0">
                <a:solidFill>
                  <a:srgbClr val="F98C20"/>
                </a:solidFill>
                <a:uFill>
                  <a:solidFill>
                    <a:srgbClr val="F98C20"/>
                  </a:solidFill>
                </a:uFill>
                <a:latin typeface="Arial"/>
                <a:cs typeface="Arial"/>
              </a:rPr>
              <a:t>DC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442372" y="2087941"/>
            <a:ext cx="248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7625">
              <a:lnSpc>
                <a:spcPct val="100000"/>
              </a:lnSpc>
              <a:spcBef>
                <a:spcPts val="100"/>
              </a:spcBef>
            </a:pPr>
            <a:r>
              <a:rPr sz="900" i="1" spc="-5" dirty="0">
                <a:solidFill>
                  <a:srgbClr val="595959"/>
                </a:solidFill>
                <a:latin typeface="Arial"/>
                <a:cs typeface="Arial"/>
              </a:rPr>
              <a:t>All </a:t>
            </a:r>
            <a:r>
              <a:rPr sz="9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900" i="1" spc="-5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243299" y="1968828"/>
            <a:ext cx="813435" cy="480695"/>
            <a:chOff x="3243299" y="1968828"/>
            <a:chExt cx="813435" cy="480695"/>
          </a:xfrm>
        </p:grpSpPr>
        <p:sp>
          <p:nvSpPr>
            <p:cNvPr id="38" name="object 38"/>
            <p:cNvSpPr/>
            <p:nvPr/>
          </p:nvSpPr>
          <p:spPr>
            <a:xfrm>
              <a:off x="3252824" y="1978353"/>
              <a:ext cx="762000" cy="381635"/>
            </a:xfrm>
            <a:custGeom>
              <a:avLst/>
              <a:gdLst/>
              <a:ahLst/>
              <a:cxnLst/>
              <a:rect l="l" t="t" r="r" b="b"/>
              <a:pathLst>
                <a:path w="762000" h="381635">
                  <a:moveTo>
                    <a:pt x="0" y="5309"/>
                  </a:moveTo>
                  <a:lnTo>
                    <a:pt x="33126" y="716"/>
                  </a:lnTo>
                  <a:lnTo>
                    <a:pt x="69959" y="0"/>
                  </a:lnTo>
                  <a:lnTo>
                    <a:pt x="110045" y="3029"/>
                  </a:lnTo>
                  <a:lnTo>
                    <a:pt x="152932" y="9674"/>
                  </a:lnTo>
                  <a:lnTo>
                    <a:pt x="198163" y="19805"/>
                  </a:lnTo>
                  <a:lnTo>
                    <a:pt x="245287" y="33293"/>
                  </a:lnTo>
                  <a:lnTo>
                    <a:pt x="293848" y="50007"/>
                  </a:lnTo>
                  <a:lnTo>
                    <a:pt x="343393" y="69817"/>
                  </a:lnTo>
                  <a:lnTo>
                    <a:pt x="393469" y="92594"/>
                  </a:lnTo>
                  <a:lnTo>
                    <a:pt x="443621" y="118208"/>
                  </a:lnTo>
                  <a:lnTo>
                    <a:pt x="493395" y="146528"/>
                  </a:lnTo>
                  <a:lnTo>
                    <a:pt x="537495" y="174234"/>
                  </a:lnTo>
                  <a:lnTo>
                    <a:pt x="579018" y="202871"/>
                  </a:lnTo>
                  <a:lnTo>
                    <a:pt x="617745" y="232197"/>
                  </a:lnTo>
                  <a:lnTo>
                    <a:pt x="653455" y="261970"/>
                  </a:lnTo>
                  <a:lnTo>
                    <a:pt x="685929" y="291949"/>
                  </a:lnTo>
                  <a:lnTo>
                    <a:pt x="714946" y="321893"/>
                  </a:lnTo>
                  <a:lnTo>
                    <a:pt x="743183" y="355237"/>
                  </a:lnTo>
                  <a:lnTo>
                    <a:pt x="759267" y="377102"/>
                  </a:lnTo>
                  <a:lnTo>
                    <a:pt x="761947" y="381054"/>
                  </a:lnTo>
                </a:path>
              </a:pathLst>
            </a:custGeom>
            <a:ln w="19049">
              <a:solidFill>
                <a:srgbClr val="F98C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76002" y="2338273"/>
              <a:ext cx="80192" cy="11101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855498" y="2065912"/>
            <a:ext cx="381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 marR="5080" indent="-67310">
              <a:lnSpc>
                <a:spcPct val="100000"/>
              </a:lnSpc>
              <a:spcBef>
                <a:spcPts val="100"/>
              </a:spcBef>
            </a:pPr>
            <a:r>
              <a:rPr sz="900" i="1" spc="-5" dirty="0">
                <a:solidFill>
                  <a:srgbClr val="595959"/>
                </a:solidFill>
                <a:latin typeface="Arial"/>
                <a:cs typeface="Arial"/>
              </a:rPr>
              <a:t>Subset  data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548786" y="1947797"/>
            <a:ext cx="874394" cy="302895"/>
            <a:chOff x="1548786" y="1947797"/>
            <a:chExt cx="874394" cy="302895"/>
          </a:xfrm>
        </p:grpSpPr>
        <p:sp>
          <p:nvSpPr>
            <p:cNvPr id="42" name="object 42"/>
            <p:cNvSpPr/>
            <p:nvPr/>
          </p:nvSpPr>
          <p:spPr>
            <a:xfrm>
              <a:off x="1626040" y="1988703"/>
              <a:ext cx="701675" cy="198755"/>
            </a:xfrm>
            <a:custGeom>
              <a:avLst/>
              <a:gdLst/>
              <a:ahLst/>
              <a:cxnLst/>
              <a:rect l="l" t="t" r="r" b="b"/>
              <a:pathLst>
                <a:path w="701675" h="198755">
                  <a:moveTo>
                    <a:pt x="0" y="198222"/>
                  </a:moveTo>
                  <a:lnTo>
                    <a:pt x="36018" y="178102"/>
                  </a:lnTo>
                  <a:lnTo>
                    <a:pt x="100047" y="147119"/>
                  </a:lnTo>
                  <a:lnTo>
                    <a:pt x="140611" y="129770"/>
                  </a:lnTo>
                  <a:lnTo>
                    <a:pt x="183727" y="112847"/>
                  </a:lnTo>
                  <a:lnTo>
                    <a:pt x="229121" y="96482"/>
                  </a:lnTo>
                  <a:lnTo>
                    <a:pt x="276520" y="80811"/>
                  </a:lnTo>
                  <a:lnTo>
                    <a:pt x="325651" y="65966"/>
                  </a:lnTo>
                  <a:lnTo>
                    <a:pt x="375389" y="52309"/>
                  </a:lnTo>
                  <a:lnTo>
                    <a:pt x="424577" y="40137"/>
                  </a:lnTo>
                  <a:lnTo>
                    <a:pt x="472893" y="29487"/>
                  </a:lnTo>
                  <a:lnTo>
                    <a:pt x="520014" y="20397"/>
                  </a:lnTo>
                  <a:lnTo>
                    <a:pt x="565619" y="12905"/>
                  </a:lnTo>
                  <a:lnTo>
                    <a:pt x="609387" y="7049"/>
                  </a:lnTo>
                  <a:lnTo>
                    <a:pt x="656027" y="2464"/>
                  </a:lnTo>
                  <a:lnTo>
                    <a:pt x="699475" y="51"/>
                  </a:lnTo>
                  <a:lnTo>
                    <a:pt x="701369" y="0"/>
                  </a:lnTo>
                </a:path>
              </a:pathLst>
            </a:custGeom>
            <a:ln w="19049">
              <a:solidFill>
                <a:srgbClr val="F98C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8786" y="2152748"/>
              <a:ext cx="106334" cy="9742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15575" y="1947797"/>
              <a:ext cx="107577" cy="81811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2730844" y="2778476"/>
            <a:ext cx="248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7625">
              <a:lnSpc>
                <a:spcPct val="100000"/>
              </a:lnSpc>
              <a:spcBef>
                <a:spcPts val="100"/>
              </a:spcBef>
            </a:pPr>
            <a:r>
              <a:rPr sz="900" i="1" spc="-5" dirty="0">
                <a:solidFill>
                  <a:srgbClr val="595959"/>
                </a:solidFill>
                <a:latin typeface="Arial"/>
                <a:cs typeface="Arial"/>
              </a:rPr>
              <a:t>All </a:t>
            </a:r>
            <a:r>
              <a:rPr sz="9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900" i="1" spc="-5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512400" y="1683122"/>
            <a:ext cx="6851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FC9B0C"/>
                </a:solidFill>
                <a:latin typeface="Arial"/>
                <a:cs typeface="Arial"/>
              </a:rPr>
              <a:t>Active</a:t>
            </a:r>
            <a:r>
              <a:rPr sz="1100" b="1" spc="-70" dirty="0">
                <a:solidFill>
                  <a:srgbClr val="FC9B0C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FC9B0C"/>
                </a:solidFill>
                <a:latin typeface="Arial"/>
                <a:cs typeface="Arial"/>
              </a:rPr>
              <a:t>DC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21517" y="1893938"/>
            <a:ext cx="3566795" cy="1003935"/>
            <a:chOff x="821517" y="1893938"/>
            <a:chExt cx="3566795" cy="1003935"/>
          </a:xfrm>
        </p:grpSpPr>
        <p:sp>
          <p:nvSpPr>
            <p:cNvPr id="48" name="object 48"/>
            <p:cNvSpPr/>
            <p:nvPr/>
          </p:nvSpPr>
          <p:spPr>
            <a:xfrm>
              <a:off x="1527705" y="2473621"/>
              <a:ext cx="2046605" cy="379730"/>
            </a:xfrm>
            <a:custGeom>
              <a:avLst/>
              <a:gdLst/>
              <a:ahLst/>
              <a:cxnLst/>
              <a:rect l="l" t="t" r="r" b="b"/>
              <a:pathLst>
                <a:path w="2046604" h="379730">
                  <a:moveTo>
                    <a:pt x="2046515" y="379248"/>
                  </a:moveTo>
                  <a:lnTo>
                    <a:pt x="2007167" y="377499"/>
                  </a:lnTo>
                  <a:lnTo>
                    <a:pt x="1959607" y="374854"/>
                  </a:lnTo>
                  <a:lnTo>
                    <a:pt x="1881356" y="369459"/>
                  </a:lnTo>
                  <a:lnTo>
                    <a:pt x="1834478" y="365695"/>
                  </a:lnTo>
                  <a:lnTo>
                    <a:pt x="1786143" y="361448"/>
                  </a:lnTo>
                  <a:lnTo>
                    <a:pt x="1736447" y="356730"/>
                  </a:lnTo>
                  <a:lnTo>
                    <a:pt x="1685485" y="351550"/>
                  </a:lnTo>
                  <a:lnTo>
                    <a:pt x="1633351" y="345920"/>
                  </a:lnTo>
                  <a:lnTo>
                    <a:pt x="1587804" y="340743"/>
                  </a:lnTo>
                  <a:lnTo>
                    <a:pt x="1541525" y="335249"/>
                  </a:lnTo>
                  <a:lnTo>
                    <a:pt x="1494575" y="329445"/>
                  </a:lnTo>
                  <a:lnTo>
                    <a:pt x="1447011" y="323337"/>
                  </a:lnTo>
                  <a:lnTo>
                    <a:pt x="1398895" y="316933"/>
                  </a:lnTo>
                  <a:lnTo>
                    <a:pt x="1350286" y="310238"/>
                  </a:lnTo>
                  <a:lnTo>
                    <a:pt x="1301243" y="303259"/>
                  </a:lnTo>
                  <a:lnTo>
                    <a:pt x="1251826" y="296003"/>
                  </a:lnTo>
                  <a:lnTo>
                    <a:pt x="1202094" y="288476"/>
                  </a:lnTo>
                  <a:lnTo>
                    <a:pt x="1152108" y="280686"/>
                  </a:lnTo>
                  <a:lnTo>
                    <a:pt x="1101927" y="272639"/>
                  </a:lnTo>
                  <a:lnTo>
                    <a:pt x="1051610" y="264340"/>
                  </a:lnTo>
                  <a:lnTo>
                    <a:pt x="1001217" y="255798"/>
                  </a:lnTo>
                  <a:lnTo>
                    <a:pt x="950808" y="247019"/>
                  </a:lnTo>
                  <a:lnTo>
                    <a:pt x="877364" y="233798"/>
                  </a:lnTo>
                  <a:lnTo>
                    <a:pt x="805670" y="220380"/>
                  </a:lnTo>
                  <a:lnTo>
                    <a:pt x="735877" y="206806"/>
                  </a:lnTo>
                  <a:lnTo>
                    <a:pt x="668134" y="193113"/>
                  </a:lnTo>
                  <a:lnTo>
                    <a:pt x="602591" y="179340"/>
                  </a:lnTo>
                  <a:lnTo>
                    <a:pt x="539399" y="165527"/>
                  </a:lnTo>
                  <a:lnTo>
                    <a:pt x="478707" y="151713"/>
                  </a:lnTo>
                  <a:lnTo>
                    <a:pt x="420665" y="137936"/>
                  </a:lnTo>
                  <a:lnTo>
                    <a:pt x="365424" y="124235"/>
                  </a:lnTo>
                  <a:lnTo>
                    <a:pt x="313132" y="110650"/>
                  </a:lnTo>
                  <a:lnTo>
                    <a:pt x="263940" y="97219"/>
                  </a:lnTo>
                  <a:lnTo>
                    <a:pt x="217999" y="83981"/>
                  </a:lnTo>
                  <a:lnTo>
                    <a:pt x="175457" y="70975"/>
                  </a:lnTo>
                  <a:lnTo>
                    <a:pt x="136465" y="58241"/>
                  </a:lnTo>
                  <a:lnTo>
                    <a:pt x="69730" y="33741"/>
                  </a:lnTo>
                  <a:lnTo>
                    <a:pt x="18994" y="10794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F98C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64098" y="2811885"/>
              <a:ext cx="106082" cy="8196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533373" y="1898700"/>
              <a:ext cx="672465" cy="0"/>
            </a:xfrm>
            <a:custGeom>
              <a:avLst/>
              <a:gdLst/>
              <a:ahLst/>
              <a:cxnLst/>
              <a:rect l="l" t="t" r="r" b="b"/>
              <a:pathLst>
                <a:path w="672464">
                  <a:moveTo>
                    <a:pt x="0" y="0"/>
                  </a:moveTo>
                  <a:lnTo>
                    <a:pt x="671999" y="0"/>
                  </a:lnTo>
                </a:path>
              </a:pathLst>
            </a:custGeom>
            <a:ln w="9524">
              <a:solidFill>
                <a:srgbClr val="F98C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41519" y="1938765"/>
              <a:ext cx="170718" cy="16815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61896" y="1941417"/>
              <a:ext cx="170718" cy="16815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94290" y="1941417"/>
              <a:ext cx="170718" cy="16815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1517" y="2227752"/>
              <a:ext cx="170718" cy="16815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1894" y="2230404"/>
              <a:ext cx="170718" cy="16815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4288" y="2230404"/>
              <a:ext cx="170718" cy="16815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64477" y="2726588"/>
              <a:ext cx="170718" cy="16815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84854" y="2729240"/>
              <a:ext cx="170719" cy="16815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17248" y="2729240"/>
              <a:ext cx="170718" cy="168154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8193624" y="2523887"/>
            <a:ext cx="330200" cy="520065"/>
            <a:chOff x="8193624" y="2523887"/>
            <a:chExt cx="330200" cy="520065"/>
          </a:xfrm>
        </p:grpSpPr>
        <p:sp>
          <p:nvSpPr>
            <p:cNvPr id="61" name="object 61"/>
            <p:cNvSpPr/>
            <p:nvPr/>
          </p:nvSpPr>
          <p:spPr>
            <a:xfrm>
              <a:off x="8199974" y="2530237"/>
              <a:ext cx="317500" cy="507365"/>
            </a:xfrm>
            <a:custGeom>
              <a:avLst/>
              <a:gdLst/>
              <a:ahLst/>
              <a:cxnLst/>
              <a:rect l="l" t="t" r="r" b="b"/>
              <a:pathLst>
                <a:path w="317500" h="507364">
                  <a:moveTo>
                    <a:pt x="317089" y="485266"/>
                  </a:moveTo>
                  <a:lnTo>
                    <a:pt x="315363" y="493673"/>
                  </a:lnTo>
                  <a:lnTo>
                    <a:pt x="310661" y="500557"/>
                  </a:lnTo>
                  <a:lnTo>
                    <a:pt x="303702" y="505209"/>
                  </a:lnTo>
                  <a:lnTo>
                    <a:pt x="295204" y="506917"/>
                  </a:lnTo>
                  <a:lnTo>
                    <a:pt x="21885" y="506917"/>
                  </a:lnTo>
                  <a:lnTo>
                    <a:pt x="13387" y="505209"/>
                  </a:lnTo>
                  <a:lnTo>
                    <a:pt x="6428" y="500557"/>
                  </a:lnTo>
                  <a:lnTo>
                    <a:pt x="1726" y="493673"/>
                  </a:lnTo>
                  <a:lnTo>
                    <a:pt x="0" y="485266"/>
                  </a:lnTo>
                  <a:lnTo>
                    <a:pt x="0" y="21650"/>
                  </a:lnTo>
                  <a:lnTo>
                    <a:pt x="1726" y="13242"/>
                  </a:lnTo>
                  <a:lnTo>
                    <a:pt x="6428" y="6358"/>
                  </a:lnTo>
                  <a:lnTo>
                    <a:pt x="13387" y="1707"/>
                  </a:lnTo>
                  <a:lnTo>
                    <a:pt x="21885" y="0"/>
                  </a:lnTo>
                  <a:lnTo>
                    <a:pt x="295204" y="0"/>
                  </a:lnTo>
                  <a:lnTo>
                    <a:pt x="303702" y="1707"/>
                  </a:lnTo>
                  <a:lnTo>
                    <a:pt x="310661" y="6358"/>
                  </a:lnTo>
                  <a:lnTo>
                    <a:pt x="315363" y="13242"/>
                  </a:lnTo>
                  <a:lnTo>
                    <a:pt x="317089" y="21650"/>
                  </a:lnTo>
                  <a:lnTo>
                    <a:pt x="317089" y="485266"/>
                  </a:lnTo>
                  <a:close/>
                </a:path>
              </a:pathLst>
            </a:custGeom>
            <a:ln w="12699">
              <a:solidFill>
                <a:srgbClr val="F98C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201047" y="2928903"/>
              <a:ext cx="314325" cy="0"/>
            </a:xfrm>
            <a:custGeom>
              <a:avLst/>
              <a:gdLst/>
              <a:ahLst/>
              <a:cxnLst/>
              <a:rect l="l" t="t" r="r" b="b"/>
              <a:pathLst>
                <a:path w="314325">
                  <a:moveTo>
                    <a:pt x="0" y="0"/>
                  </a:moveTo>
                  <a:lnTo>
                    <a:pt x="313921" y="0"/>
                  </a:lnTo>
                </a:path>
              </a:pathLst>
            </a:custGeom>
            <a:ln w="12699">
              <a:solidFill>
                <a:srgbClr val="F98C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201560" y="2637868"/>
              <a:ext cx="314325" cy="0"/>
            </a:xfrm>
            <a:custGeom>
              <a:avLst/>
              <a:gdLst/>
              <a:ahLst/>
              <a:cxnLst/>
              <a:rect l="l" t="t" r="r" b="b"/>
              <a:pathLst>
                <a:path w="314325">
                  <a:moveTo>
                    <a:pt x="0" y="0"/>
                  </a:moveTo>
                  <a:lnTo>
                    <a:pt x="313920" y="0"/>
                  </a:lnTo>
                </a:path>
              </a:pathLst>
            </a:custGeom>
            <a:ln w="12699">
              <a:solidFill>
                <a:srgbClr val="F98C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333142" y="29571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737" y="25342"/>
                  </a:moveTo>
                  <a:lnTo>
                    <a:pt x="48744" y="35208"/>
                  </a:lnTo>
                  <a:lnTo>
                    <a:pt x="43307" y="43265"/>
                  </a:lnTo>
                  <a:lnTo>
                    <a:pt x="35244" y="48698"/>
                  </a:lnTo>
                  <a:lnTo>
                    <a:pt x="25368" y="50690"/>
                  </a:lnTo>
                  <a:lnTo>
                    <a:pt x="15494" y="48698"/>
                  </a:lnTo>
                  <a:lnTo>
                    <a:pt x="7431" y="43265"/>
                  </a:lnTo>
                  <a:lnTo>
                    <a:pt x="1993" y="35208"/>
                  </a:lnTo>
                  <a:lnTo>
                    <a:pt x="0" y="25342"/>
                  </a:lnTo>
                  <a:lnTo>
                    <a:pt x="1993" y="15478"/>
                  </a:lnTo>
                  <a:lnTo>
                    <a:pt x="7431" y="7422"/>
                  </a:lnTo>
                  <a:lnTo>
                    <a:pt x="15494" y="1991"/>
                  </a:lnTo>
                  <a:lnTo>
                    <a:pt x="25368" y="0"/>
                  </a:lnTo>
                  <a:lnTo>
                    <a:pt x="35244" y="1991"/>
                  </a:lnTo>
                  <a:lnTo>
                    <a:pt x="43307" y="7422"/>
                  </a:lnTo>
                  <a:lnTo>
                    <a:pt x="48744" y="15478"/>
                  </a:lnTo>
                  <a:lnTo>
                    <a:pt x="50737" y="25342"/>
                  </a:lnTo>
                  <a:close/>
                </a:path>
              </a:pathLst>
            </a:custGeom>
            <a:ln w="12699">
              <a:solidFill>
                <a:srgbClr val="F98C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331891" y="2593471"/>
              <a:ext cx="53975" cy="0"/>
            </a:xfrm>
            <a:custGeom>
              <a:avLst/>
              <a:gdLst/>
              <a:ahLst/>
              <a:cxnLst/>
              <a:rect l="l" t="t" r="r" b="b"/>
              <a:pathLst>
                <a:path w="53975">
                  <a:moveTo>
                    <a:pt x="0" y="0"/>
                  </a:moveTo>
                  <a:lnTo>
                    <a:pt x="53366" y="0"/>
                  </a:lnTo>
                </a:path>
              </a:pathLst>
            </a:custGeom>
            <a:ln w="12699">
              <a:solidFill>
                <a:srgbClr val="F98C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345908" y="2555686"/>
              <a:ext cx="24130" cy="24130"/>
            </a:xfrm>
            <a:custGeom>
              <a:avLst/>
              <a:gdLst/>
              <a:ahLst/>
              <a:cxnLst/>
              <a:rect l="l" t="t" r="r" b="b"/>
              <a:pathLst>
                <a:path w="24129" h="24130">
                  <a:moveTo>
                    <a:pt x="23592" y="11784"/>
                  </a:moveTo>
                  <a:lnTo>
                    <a:pt x="23592" y="18292"/>
                  </a:lnTo>
                  <a:lnTo>
                    <a:pt x="18311" y="23570"/>
                  </a:lnTo>
                  <a:lnTo>
                    <a:pt x="11796" y="23570"/>
                  </a:lnTo>
                  <a:lnTo>
                    <a:pt x="5281" y="23570"/>
                  </a:lnTo>
                  <a:lnTo>
                    <a:pt x="0" y="18292"/>
                  </a:lnTo>
                  <a:lnTo>
                    <a:pt x="0" y="11784"/>
                  </a:lnTo>
                  <a:lnTo>
                    <a:pt x="0" y="5276"/>
                  </a:lnTo>
                  <a:lnTo>
                    <a:pt x="5281" y="0"/>
                  </a:lnTo>
                  <a:lnTo>
                    <a:pt x="11796" y="0"/>
                  </a:lnTo>
                  <a:lnTo>
                    <a:pt x="18311" y="0"/>
                  </a:lnTo>
                  <a:lnTo>
                    <a:pt x="23592" y="5276"/>
                  </a:lnTo>
                  <a:lnTo>
                    <a:pt x="23592" y="11784"/>
                  </a:lnTo>
                  <a:close/>
                </a:path>
              </a:pathLst>
            </a:custGeom>
            <a:ln w="12699">
              <a:solidFill>
                <a:srgbClr val="F98C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86714" y="2693208"/>
              <a:ext cx="144441" cy="180341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1559116" y="4275632"/>
            <a:ext cx="4613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274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“There </a:t>
            </a:r>
            <a:r>
              <a:rPr sz="1200" b="1" spc="-5" dirty="0">
                <a:latin typeface="Arial"/>
                <a:cs typeface="Arial"/>
              </a:rPr>
              <a:t>are many key </a:t>
            </a:r>
            <a:r>
              <a:rPr sz="1200" b="1" dirty="0">
                <a:latin typeface="Arial"/>
                <a:cs typeface="Arial"/>
              </a:rPr>
              <a:t>factors for </a:t>
            </a:r>
            <a:r>
              <a:rPr sz="1200" b="1" spc="-5" dirty="0">
                <a:latin typeface="Arial"/>
                <a:cs typeface="Arial"/>
              </a:rPr>
              <a:t>choosing Couchbase: 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scalability,</a:t>
            </a:r>
            <a:r>
              <a:rPr sz="1200" b="1" spc="-5" dirty="0">
                <a:latin typeface="Arial"/>
                <a:cs typeface="Arial"/>
              </a:rPr>
              <a:t> high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availability,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and geo-replication</a:t>
            </a:r>
            <a:r>
              <a:rPr sz="1200" b="1" dirty="0">
                <a:latin typeface="Arial"/>
                <a:cs typeface="Arial"/>
              </a:rPr>
              <a:t> to </a:t>
            </a:r>
            <a:r>
              <a:rPr sz="1200" b="1" spc="-5" dirty="0">
                <a:latin typeface="Arial"/>
                <a:cs typeface="Arial"/>
              </a:rPr>
              <a:t>name </a:t>
            </a:r>
            <a:r>
              <a:rPr sz="1200" b="1" dirty="0">
                <a:latin typeface="Arial"/>
                <a:cs typeface="Arial"/>
              </a:rPr>
              <a:t>a </a:t>
            </a:r>
            <a:r>
              <a:rPr sz="1200" b="1" spc="-15" dirty="0">
                <a:latin typeface="Arial"/>
                <a:cs typeface="Arial"/>
              </a:rPr>
              <a:t>few.”</a:t>
            </a:r>
            <a:endParaRPr sz="12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076906" y="4279017"/>
            <a:ext cx="1407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Krishnan</a:t>
            </a:r>
            <a:r>
              <a:rPr sz="800" spc="-30" dirty="0">
                <a:latin typeface="Arial MT"/>
                <a:cs typeface="Arial MT"/>
              </a:rPr>
              <a:t> </a:t>
            </a:r>
            <a:r>
              <a:rPr sz="800" spc="-10" dirty="0">
                <a:latin typeface="Arial MT"/>
                <a:cs typeface="Arial MT"/>
              </a:rPr>
              <a:t>Venkatasubramanian</a:t>
            </a:r>
            <a:endParaRPr sz="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800" i="1" spc="-5" dirty="0">
                <a:latin typeface="Arial"/>
                <a:cs typeface="Arial"/>
              </a:rPr>
              <a:t>Hea</a:t>
            </a:r>
            <a:r>
              <a:rPr sz="800" i="1" dirty="0">
                <a:latin typeface="Arial"/>
                <a:cs typeface="Arial"/>
              </a:rPr>
              <a:t>d</a:t>
            </a:r>
            <a:r>
              <a:rPr sz="800" i="1" spc="-5" dirty="0">
                <a:latin typeface="Arial"/>
                <a:cs typeface="Arial"/>
              </a:rPr>
              <a:t> o</a:t>
            </a:r>
            <a:r>
              <a:rPr sz="800" i="1" dirty="0">
                <a:latin typeface="Arial"/>
                <a:cs typeface="Arial"/>
              </a:rPr>
              <a:t>f</a:t>
            </a:r>
            <a:r>
              <a:rPr sz="800" i="1" spc="-5" dirty="0">
                <a:latin typeface="Arial"/>
                <a:cs typeface="Arial"/>
              </a:rPr>
              <a:t> I</a:t>
            </a:r>
            <a:r>
              <a:rPr sz="800" i="1" dirty="0">
                <a:latin typeface="Arial"/>
                <a:cs typeface="Arial"/>
              </a:rPr>
              <a:t>T</a:t>
            </a:r>
            <a:r>
              <a:rPr sz="800" i="1" spc="-35" dirty="0">
                <a:latin typeface="Arial"/>
                <a:cs typeface="Arial"/>
              </a:rPr>
              <a:t> </a:t>
            </a:r>
            <a:r>
              <a:rPr sz="800" i="1" spc="-5" dirty="0">
                <a:latin typeface="Arial"/>
                <a:cs typeface="Arial"/>
              </a:rPr>
              <a:t>Architecture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800" b="1" spc="-5" dirty="0">
                <a:latin typeface="Arial"/>
                <a:cs typeface="Arial"/>
              </a:rPr>
              <a:t>Sky</a:t>
            </a:r>
            <a:endParaRPr sz="8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57200" y="4263386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FA99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57200" y="4705265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FA99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194984" y="4991096"/>
            <a:ext cx="388048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Confidential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and 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Proprietary.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Do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not distribute without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consent.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©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2023.</a:t>
            </a:r>
            <a:r>
              <a:rPr sz="6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All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rights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reserved.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33676" y="257729"/>
            <a:ext cx="340360" cy="340995"/>
          </a:xfrm>
          <a:custGeom>
            <a:avLst/>
            <a:gdLst/>
            <a:ahLst/>
            <a:cxnLst/>
            <a:rect l="l" t="t" r="r" b="b"/>
            <a:pathLst>
              <a:path w="340359" h="340995">
                <a:moveTo>
                  <a:pt x="172949" y="340407"/>
                </a:moveTo>
                <a:lnTo>
                  <a:pt x="102666" y="326572"/>
                </a:lnTo>
                <a:lnTo>
                  <a:pt x="61081" y="301020"/>
                </a:lnTo>
                <a:lnTo>
                  <a:pt x="28628" y="264933"/>
                </a:lnTo>
                <a:lnTo>
                  <a:pt x="7527" y="220568"/>
                </a:lnTo>
                <a:lnTo>
                  <a:pt x="0" y="170179"/>
                </a:lnTo>
                <a:lnTo>
                  <a:pt x="6105" y="125074"/>
                </a:lnTo>
                <a:lnTo>
                  <a:pt x="23320" y="84459"/>
                </a:lnTo>
                <a:lnTo>
                  <a:pt x="49990" y="49990"/>
                </a:lnTo>
                <a:lnTo>
                  <a:pt x="84459" y="23320"/>
                </a:lnTo>
                <a:lnTo>
                  <a:pt x="125074" y="6105"/>
                </a:lnTo>
                <a:lnTo>
                  <a:pt x="170179" y="0"/>
                </a:lnTo>
                <a:lnTo>
                  <a:pt x="215285" y="6105"/>
                </a:lnTo>
                <a:lnTo>
                  <a:pt x="255900" y="23320"/>
                </a:lnTo>
                <a:lnTo>
                  <a:pt x="290369" y="49990"/>
                </a:lnTo>
                <a:lnTo>
                  <a:pt x="317038" y="84459"/>
                </a:lnTo>
                <a:lnTo>
                  <a:pt x="328125" y="110616"/>
                </a:lnTo>
                <a:lnTo>
                  <a:pt x="103809" y="110616"/>
                </a:lnTo>
                <a:lnTo>
                  <a:pt x="95194" y="110763"/>
                </a:lnTo>
                <a:lnTo>
                  <a:pt x="57502" y="126199"/>
                </a:lnTo>
                <a:lnTo>
                  <a:pt x="56159" y="133591"/>
                </a:lnTo>
                <a:lnTo>
                  <a:pt x="56159" y="199961"/>
                </a:lnTo>
                <a:lnTo>
                  <a:pt x="91418" y="223600"/>
                </a:lnTo>
                <a:lnTo>
                  <a:pt x="141621" y="226738"/>
                </a:lnTo>
                <a:lnTo>
                  <a:pt x="168478" y="227190"/>
                </a:lnTo>
                <a:lnTo>
                  <a:pt x="168478" y="227647"/>
                </a:lnTo>
                <a:lnTo>
                  <a:pt x="329310" y="227647"/>
                </a:lnTo>
                <a:lnTo>
                  <a:pt x="312359" y="263737"/>
                </a:lnTo>
                <a:lnTo>
                  <a:pt x="280590" y="299763"/>
                </a:lnTo>
                <a:lnTo>
                  <a:pt x="239846" y="325615"/>
                </a:lnTo>
                <a:lnTo>
                  <a:pt x="192282" y="339037"/>
                </a:lnTo>
                <a:lnTo>
                  <a:pt x="174907" y="340377"/>
                </a:lnTo>
                <a:lnTo>
                  <a:pt x="172949" y="340407"/>
                </a:lnTo>
                <a:close/>
              </a:path>
              <a:path w="340359" h="340995">
                <a:moveTo>
                  <a:pt x="110616" y="165074"/>
                </a:moveTo>
                <a:lnTo>
                  <a:pt x="110616" y="113169"/>
                </a:lnTo>
                <a:lnTo>
                  <a:pt x="107213" y="110616"/>
                </a:lnTo>
                <a:lnTo>
                  <a:pt x="233145" y="110616"/>
                </a:lnTo>
                <a:lnTo>
                  <a:pt x="229742" y="113169"/>
                </a:lnTo>
                <a:lnTo>
                  <a:pt x="229742" y="163372"/>
                </a:lnTo>
                <a:lnTo>
                  <a:pt x="170179" y="163372"/>
                </a:lnTo>
                <a:lnTo>
                  <a:pt x="155129" y="163638"/>
                </a:lnTo>
                <a:lnTo>
                  <a:pt x="125666" y="164808"/>
                </a:lnTo>
                <a:lnTo>
                  <a:pt x="110616" y="165074"/>
                </a:lnTo>
                <a:close/>
              </a:path>
              <a:path w="340359" h="340995">
                <a:moveTo>
                  <a:pt x="329310" y="227647"/>
                </a:moveTo>
                <a:lnTo>
                  <a:pt x="175285" y="227647"/>
                </a:lnTo>
                <a:lnTo>
                  <a:pt x="175285" y="227190"/>
                </a:lnTo>
                <a:lnTo>
                  <a:pt x="201370" y="226379"/>
                </a:lnTo>
                <a:lnTo>
                  <a:pt x="226977" y="225169"/>
                </a:lnTo>
                <a:lnTo>
                  <a:pt x="267181" y="221233"/>
                </a:lnTo>
                <a:lnTo>
                  <a:pt x="284199" y="199961"/>
                </a:lnTo>
                <a:lnTo>
                  <a:pt x="284199" y="133591"/>
                </a:lnTo>
                <a:lnTo>
                  <a:pt x="245524" y="110763"/>
                </a:lnTo>
                <a:lnTo>
                  <a:pt x="237400" y="110616"/>
                </a:lnTo>
                <a:lnTo>
                  <a:pt x="328125" y="110616"/>
                </a:lnTo>
                <a:lnTo>
                  <a:pt x="334253" y="125074"/>
                </a:lnTo>
                <a:lnTo>
                  <a:pt x="340359" y="170179"/>
                </a:lnTo>
                <a:lnTo>
                  <a:pt x="333000" y="219791"/>
                </a:lnTo>
                <a:lnTo>
                  <a:pt x="329310" y="227647"/>
                </a:lnTo>
                <a:close/>
              </a:path>
              <a:path w="340359" h="340995">
                <a:moveTo>
                  <a:pt x="229742" y="165074"/>
                </a:moveTo>
                <a:lnTo>
                  <a:pt x="214692" y="164808"/>
                </a:lnTo>
                <a:lnTo>
                  <a:pt x="185230" y="163638"/>
                </a:lnTo>
                <a:lnTo>
                  <a:pt x="170179" y="163372"/>
                </a:lnTo>
                <a:lnTo>
                  <a:pt x="229742" y="163372"/>
                </a:lnTo>
                <a:lnTo>
                  <a:pt x="229742" y="165074"/>
                </a:lnTo>
                <a:close/>
              </a:path>
            </a:pathLst>
          </a:custGeom>
          <a:solidFill>
            <a:srgbClr val="EA2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0304" y="763787"/>
            <a:ext cx="8403590" cy="0"/>
          </a:xfrm>
          <a:custGeom>
            <a:avLst/>
            <a:gdLst/>
            <a:ahLst/>
            <a:cxnLst/>
            <a:rect l="l" t="t" r="r" b="b"/>
            <a:pathLst>
              <a:path w="8403590">
                <a:moveTo>
                  <a:pt x="0" y="0"/>
                </a:moveTo>
                <a:lnTo>
                  <a:pt x="840329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2716" y="364795"/>
            <a:ext cx="53828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/>
              <a:t>High</a:t>
            </a:r>
            <a:r>
              <a:rPr sz="2100" spc="-95" dirty="0"/>
              <a:t> </a:t>
            </a:r>
            <a:r>
              <a:rPr sz="2100" spc="-15" dirty="0"/>
              <a:t>Availability</a:t>
            </a:r>
            <a:r>
              <a:rPr sz="2100" spc="-10" dirty="0"/>
              <a:t> </a:t>
            </a:r>
            <a:r>
              <a:rPr sz="2100" spc="-5" dirty="0"/>
              <a:t>and</a:t>
            </a:r>
            <a:r>
              <a:rPr sz="2100" spc="-15" dirty="0"/>
              <a:t> </a:t>
            </a:r>
            <a:r>
              <a:rPr sz="2100" spc="-5" dirty="0"/>
              <a:t>Durability:</a:t>
            </a:r>
            <a:r>
              <a:rPr sz="2100" spc="10" dirty="0"/>
              <a:t> </a:t>
            </a:r>
            <a:r>
              <a:rPr sz="2100" b="0" spc="-5" dirty="0">
                <a:latin typeface="Arial MT"/>
                <a:cs typeface="Arial MT"/>
              </a:rPr>
              <a:t>Always-On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1799" y="4275632"/>
            <a:ext cx="5515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680" marR="5080" indent="-475615">
              <a:lnSpc>
                <a:spcPct val="100000"/>
              </a:lnSpc>
              <a:spcBef>
                <a:spcPts val="100"/>
              </a:spcBef>
            </a:pPr>
            <a:r>
              <a:rPr sz="1200" b="1" spc="-30" dirty="0">
                <a:latin typeface="Arial"/>
                <a:cs typeface="Arial"/>
              </a:rPr>
              <a:t>“To </a:t>
            </a:r>
            <a:r>
              <a:rPr sz="1200" b="1" spc="-5" dirty="0">
                <a:latin typeface="Arial"/>
                <a:cs typeface="Arial"/>
              </a:rPr>
              <a:t>set up </a:t>
            </a:r>
            <a:r>
              <a:rPr sz="1200" b="1" dirty="0">
                <a:latin typeface="Arial"/>
                <a:cs typeface="Arial"/>
              </a:rPr>
              <a:t>a </a:t>
            </a:r>
            <a:r>
              <a:rPr sz="1200" b="1" spc="-5" dirty="0">
                <a:latin typeface="Arial"/>
                <a:cs typeface="Arial"/>
              </a:rPr>
              <a:t>resilient implementation </a:t>
            </a:r>
            <a:r>
              <a:rPr sz="1200" b="1" dirty="0">
                <a:latin typeface="Arial"/>
                <a:cs typeface="Arial"/>
              </a:rPr>
              <a:t>took </a:t>
            </a:r>
            <a:r>
              <a:rPr sz="1200" b="1" spc="-5" dirty="0">
                <a:latin typeface="Arial"/>
                <a:cs typeface="Arial"/>
              </a:rPr>
              <a:t>us minutes. </a:t>
            </a:r>
            <a:r>
              <a:rPr sz="1200" b="1" spc="-15" dirty="0">
                <a:latin typeface="Arial"/>
                <a:cs typeface="Arial"/>
              </a:rPr>
              <a:t>We </a:t>
            </a:r>
            <a:r>
              <a:rPr sz="1200" b="1" spc="-5" dirty="0">
                <a:latin typeface="Arial"/>
                <a:cs typeface="Arial"/>
              </a:rPr>
              <a:t>stood up servers, </a:t>
            </a:r>
            <a:r>
              <a:rPr sz="1200" b="1" spc="-3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lit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them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up, balanced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5" dirty="0">
                <a:latin typeface="Arial"/>
                <a:cs typeface="Arial"/>
              </a:rPr>
              <a:t> load,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and instantly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we were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resilient.”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03528" y="4279017"/>
            <a:ext cx="1372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Robert</a:t>
            </a:r>
            <a:r>
              <a:rPr sz="800" spc="-5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Lawrence</a:t>
            </a:r>
            <a:endParaRPr sz="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800" spc="-5" dirty="0">
                <a:latin typeface="Arial MT"/>
                <a:cs typeface="Arial MT"/>
              </a:rPr>
              <a:t>Prod.</a:t>
            </a:r>
            <a:r>
              <a:rPr sz="800" spc="-25" dirty="0">
                <a:latin typeface="Arial MT"/>
                <a:cs typeface="Arial MT"/>
              </a:rPr>
              <a:t> </a:t>
            </a:r>
            <a:r>
              <a:rPr sz="800" spc="-15" dirty="0">
                <a:latin typeface="Arial MT"/>
                <a:cs typeface="Arial MT"/>
              </a:rPr>
              <a:t>Owner,</a:t>
            </a:r>
            <a:r>
              <a:rPr sz="800" spc="-2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Digital</a:t>
            </a:r>
            <a:r>
              <a:rPr sz="800" spc="-2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Catalysts</a:t>
            </a:r>
            <a:endParaRPr sz="800">
              <a:latin typeface="Arial MT"/>
              <a:cs typeface="Arial MT"/>
            </a:endParaRPr>
          </a:p>
          <a:p>
            <a:pPr marL="635" algn="ctr">
              <a:lnSpc>
                <a:spcPct val="100000"/>
              </a:lnSpc>
            </a:pPr>
            <a:r>
              <a:rPr sz="800" b="1" spc="-5" dirty="0">
                <a:latin typeface="Arial"/>
                <a:cs typeface="Arial"/>
              </a:rPr>
              <a:t>PG&amp;E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510" y="1245032"/>
            <a:ext cx="1942464" cy="167132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0495" indent="-138430">
              <a:lnSpc>
                <a:spcPct val="100000"/>
              </a:lnSpc>
              <a:spcBef>
                <a:spcPts val="300"/>
              </a:spcBef>
              <a:buClr>
                <a:srgbClr val="00ABE0"/>
              </a:buClr>
              <a:buChar char="•"/>
              <a:tabLst>
                <a:tab pos="151130" algn="l"/>
              </a:tabLst>
            </a:pPr>
            <a:r>
              <a:rPr sz="1400" spc="-5" dirty="0">
                <a:solidFill>
                  <a:srgbClr val="262626"/>
                </a:solidFill>
                <a:latin typeface="Arial MT"/>
                <a:cs typeface="Arial MT"/>
              </a:rPr>
              <a:t>Continuous</a:t>
            </a:r>
            <a:r>
              <a:rPr sz="1400" spc="-6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62626"/>
                </a:solidFill>
                <a:latin typeface="Arial MT"/>
                <a:cs typeface="Arial MT"/>
              </a:rPr>
              <a:t>replication</a:t>
            </a:r>
            <a:endParaRPr sz="1400">
              <a:latin typeface="Arial MT"/>
              <a:cs typeface="Arial MT"/>
            </a:endParaRPr>
          </a:p>
          <a:p>
            <a:pPr marL="150495" indent="-138430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151130" algn="l"/>
              </a:tabLst>
            </a:pPr>
            <a:r>
              <a:rPr sz="1400" spc="-5" dirty="0">
                <a:solidFill>
                  <a:srgbClr val="262626"/>
                </a:solidFill>
                <a:latin typeface="Arial MT"/>
                <a:cs typeface="Arial MT"/>
              </a:rPr>
              <a:t>Auto</a:t>
            </a:r>
            <a:r>
              <a:rPr sz="14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62626"/>
                </a:solidFill>
                <a:latin typeface="Arial MT"/>
                <a:cs typeface="Arial MT"/>
              </a:rPr>
              <a:t>failover</a:t>
            </a:r>
            <a:r>
              <a:rPr sz="14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62626"/>
                </a:solidFill>
                <a:latin typeface="Arial MT"/>
                <a:cs typeface="Arial MT"/>
              </a:rPr>
              <a:t>recovery</a:t>
            </a:r>
            <a:endParaRPr sz="1400">
              <a:latin typeface="Arial MT"/>
              <a:cs typeface="Arial MT"/>
            </a:endParaRPr>
          </a:p>
          <a:p>
            <a:pPr marL="150495" indent="-138430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151130" algn="l"/>
              </a:tabLst>
            </a:pPr>
            <a:r>
              <a:rPr sz="1400" spc="-5" dirty="0">
                <a:solidFill>
                  <a:srgbClr val="262626"/>
                </a:solidFill>
                <a:latin typeface="Arial MT"/>
                <a:cs typeface="Arial MT"/>
              </a:rPr>
              <a:t>No-disruption</a:t>
            </a:r>
            <a:r>
              <a:rPr sz="1400" spc="-5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62626"/>
                </a:solidFill>
                <a:latin typeface="Arial MT"/>
                <a:cs typeface="Arial MT"/>
              </a:rPr>
              <a:t>upgrade</a:t>
            </a:r>
            <a:endParaRPr sz="1400">
              <a:latin typeface="Arial MT"/>
              <a:cs typeface="Arial MT"/>
            </a:endParaRPr>
          </a:p>
          <a:p>
            <a:pPr marL="150495" indent="-138430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151130" algn="l"/>
              </a:tabLst>
            </a:pPr>
            <a:r>
              <a:rPr sz="1400" spc="-5" dirty="0">
                <a:solidFill>
                  <a:srgbClr val="262626"/>
                </a:solidFill>
                <a:latin typeface="Arial MT"/>
                <a:cs typeface="Arial MT"/>
              </a:rPr>
              <a:t>Speedy</a:t>
            </a:r>
            <a:r>
              <a:rPr sz="1400" spc="-5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62626"/>
                </a:solidFill>
                <a:latin typeface="Arial MT"/>
                <a:cs typeface="Arial MT"/>
              </a:rPr>
              <a:t>rebalancing</a:t>
            </a:r>
            <a:endParaRPr sz="1400">
              <a:latin typeface="Arial MT"/>
              <a:cs typeface="Arial MT"/>
            </a:endParaRPr>
          </a:p>
          <a:p>
            <a:pPr marL="150495" marR="5080" indent="-138430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151130" algn="l"/>
              </a:tabLst>
            </a:pPr>
            <a:r>
              <a:rPr sz="1400" spc="-5" dirty="0">
                <a:solidFill>
                  <a:srgbClr val="262626"/>
                </a:solidFill>
                <a:latin typeface="Arial MT"/>
                <a:cs typeface="Arial MT"/>
              </a:rPr>
              <a:t>Data</a:t>
            </a:r>
            <a:r>
              <a:rPr sz="1400" spc="-5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62626"/>
                </a:solidFill>
                <a:latin typeface="Arial MT"/>
                <a:cs typeface="Arial MT"/>
              </a:rPr>
              <a:t>center</a:t>
            </a:r>
            <a:r>
              <a:rPr sz="1400" spc="-5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62626"/>
                </a:solidFill>
                <a:latin typeface="Arial MT"/>
                <a:cs typeface="Arial MT"/>
              </a:rPr>
              <a:t>replication </a:t>
            </a:r>
            <a:r>
              <a:rPr sz="1400" spc="-37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62626"/>
                </a:solidFill>
                <a:latin typeface="Arial MT"/>
                <a:cs typeface="Arial MT"/>
              </a:rPr>
              <a:t>across</a:t>
            </a:r>
            <a:r>
              <a:rPr sz="1400" spc="-1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62626"/>
                </a:solidFill>
                <a:latin typeface="Arial MT"/>
                <a:cs typeface="Arial MT"/>
              </a:rPr>
              <a:t>clusters</a:t>
            </a:r>
            <a:endParaRPr sz="1400">
              <a:latin typeface="Arial MT"/>
              <a:cs typeface="Arial MT"/>
            </a:endParaRPr>
          </a:p>
          <a:p>
            <a:pPr marL="150495" indent="-138430">
              <a:lnSpc>
                <a:spcPct val="100000"/>
              </a:lnSpc>
              <a:spcBef>
                <a:spcPts val="200"/>
              </a:spcBef>
              <a:buClr>
                <a:srgbClr val="00ABE0"/>
              </a:buClr>
              <a:buChar char="•"/>
              <a:tabLst>
                <a:tab pos="151130" algn="l"/>
              </a:tabLst>
            </a:pPr>
            <a:r>
              <a:rPr sz="1400" spc="-5" dirty="0">
                <a:solidFill>
                  <a:srgbClr val="262626"/>
                </a:solidFill>
                <a:latin typeface="Arial MT"/>
                <a:cs typeface="Arial MT"/>
              </a:rPr>
              <a:t>Auto</a:t>
            </a:r>
            <a:r>
              <a:rPr sz="1400" spc="-5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62626"/>
                </a:solidFill>
                <a:latin typeface="Arial MT"/>
                <a:cs typeface="Arial MT"/>
              </a:rPr>
              <a:t>sharding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34770" y="1183363"/>
            <a:ext cx="11652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latin typeface="Arial"/>
                <a:cs typeface="Arial"/>
              </a:rPr>
              <a:t>Continuou</a:t>
            </a:r>
            <a:r>
              <a:rPr sz="800" b="1" dirty="0">
                <a:latin typeface="Arial"/>
                <a:cs typeface="Arial"/>
              </a:rPr>
              <a:t>s</a:t>
            </a:r>
            <a:r>
              <a:rPr sz="800" b="1" spc="-5" dirty="0">
                <a:latin typeface="Arial"/>
                <a:cs typeface="Arial"/>
              </a:rPr>
              <a:t> Replication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25503" y="1359249"/>
            <a:ext cx="2627630" cy="1014730"/>
            <a:chOff x="3225503" y="1359249"/>
            <a:chExt cx="2627630" cy="1014730"/>
          </a:xfrm>
        </p:grpSpPr>
        <p:sp>
          <p:nvSpPr>
            <p:cNvPr id="10" name="object 10"/>
            <p:cNvSpPr/>
            <p:nvPr/>
          </p:nvSpPr>
          <p:spPr>
            <a:xfrm>
              <a:off x="3230266" y="1364012"/>
              <a:ext cx="2618105" cy="1005205"/>
            </a:xfrm>
            <a:custGeom>
              <a:avLst/>
              <a:gdLst/>
              <a:ahLst/>
              <a:cxnLst/>
              <a:rect l="l" t="t" r="r" b="b"/>
              <a:pathLst>
                <a:path w="2618104" h="1005205">
                  <a:moveTo>
                    <a:pt x="0" y="0"/>
                  </a:moveTo>
                  <a:lnTo>
                    <a:pt x="2617745" y="0"/>
                  </a:lnTo>
                  <a:lnTo>
                    <a:pt x="2617745" y="1004976"/>
                  </a:lnTo>
                  <a:lnTo>
                    <a:pt x="0" y="100497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4601" y="1417348"/>
              <a:ext cx="2372819" cy="91263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484816" y="1412708"/>
            <a:ext cx="410209" cy="310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solidFill>
                  <a:srgbClr val="0C0C0C"/>
                </a:solidFill>
                <a:latin typeface="Arial MT"/>
                <a:cs typeface="Arial MT"/>
              </a:rPr>
              <a:t>Ap</a:t>
            </a:r>
            <a:r>
              <a:rPr sz="500" dirty="0">
                <a:solidFill>
                  <a:srgbClr val="0C0C0C"/>
                </a:solidFill>
                <a:latin typeface="Arial MT"/>
                <a:cs typeface="Arial MT"/>
              </a:rPr>
              <a:t>p</a:t>
            </a:r>
            <a:r>
              <a:rPr sz="500" spc="-5" dirty="0">
                <a:solidFill>
                  <a:srgbClr val="0C0C0C"/>
                </a:solidFill>
                <a:latin typeface="Arial MT"/>
                <a:cs typeface="Arial MT"/>
              </a:rPr>
              <a:t> Server</a:t>
            </a:r>
            <a:endParaRPr sz="500">
              <a:latin typeface="Arial MT"/>
              <a:cs typeface="Arial MT"/>
            </a:endParaRPr>
          </a:p>
          <a:p>
            <a:pPr marL="44450" marR="5080">
              <a:lnSpc>
                <a:spcPct val="100000"/>
              </a:lnSpc>
              <a:spcBef>
                <a:spcPts val="440"/>
              </a:spcBef>
            </a:pPr>
            <a:r>
              <a:rPr sz="500" spc="-5" dirty="0">
                <a:solidFill>
                  <a:srgbClr val="0C0C0C"/>
                </a:solidFill>
                <a:latin typeface="Arial MT"/>
                <a:cs typeface="Arial MT"/>
              </a:rPr>
              <a:t>Clien</a:t>
            </a:r>
            <a:r>
              <a:rPr sz="500" dirty="0">
                <a:solidFill>
                  <a:srgbClr val="0C0C0C"/>
                </a:solidFill>
                <a:latin typeface="Arial MT"/>
                <a:cs typeface="Arial MT"/>
              </a:rPr>
              <a:t>t</a:t>
            </a:r>
            <a:r>
              <a:rPr sz="500" spc="-5" dirty="0">
                <a:solidFill>
                  <a:srgbClr val="0C0C0C"/>
                </a:solidFill>
                <a:latin typeface="Arial MT"/>
                <a:cs typeface="Arial MT"/>
              </a:rPr>
              <a:t> library  </a:t>
            </a:r>
            <a:r>
              <a:rPr sz="500" dirty="0">
                <a:solidFill>
                  <a:srgbClr val="0C0C0C"/>
                </a:solidFill>
                <a:latin typeface="Arial MT"/>
                <a:cs typeface="Arial MT"/>
              </a:rPr>
              <a:t>cluster</a:t>
            </a:r>
            <a:r>
              <a:rPr sz="500" spc="-5" dirty="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sz="500" dirty="0">
                <a:solidFill>
                  <a:srgbClr val="0C0C0C"/>
                </a:solidFill>
                <a:latin typeface="Arial MT"/>
                <a:cs typeface="Arial MT"/>
              </a:rPr>
              <a:t>map</a:t>
            </a:r>
            <a:endParaRPr sz="5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34082" y="1920328"/>
            <a:ext cx="25844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5" dirty="0">
                <a:latin typeface="Arial"/>
                <a:cs typeface="Arial"/>
              </a:rPr>
              <a:t>ACTIVE</a:t>
            </a:r>
            <a:endParaRPr sz="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34082" y="2135804"/>
            <a:ext cx="30416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5" dirty="0">
                <a:latin typeface="Arial"/>
                <a:cs typeface="Arial"/>
              </a:rPr>
              <a:t>REPLICA</a:t>
            </a:r>
            <a:endParaRPr sz="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8998" y="1920328"/>
            <a:ext cx="25844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5" dirty="0">
                <a:latin typeface="Arial"/>
                <a:cs typeface="Arial"/>
              </a:rPr>
              <a:t>ACTIVE</a:t>
            </a:r>
            <a:endParaRPr sz="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8998" y="2135804"/>
            <a:ext cx="30416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5" dirty="0">
                <a:latin typeface="Arial"/>
                <a:cs typeface="Arial"/>
              </a:rPr>
              <a:t>REPLICA</a:t>
            </a:r>
            <a:endParaRPr sz="5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35634" y="1231850"/>
            <a:ext cx="260350" cy="260350"/>
            <a:chOff x="3135634" y="1231850"/>
            <a:chExt cx="260350" cy="26035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0397" y="1236613"/>
              <a:ext cx="250289" cy="25029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140397" y="1236613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0" y="125145"/>
                  </a:moveTo>
                  <a:lnTo>
                    <a:pt x="9834" y="76432"/>
                  </a:lnTo>
                  <a:lnTo>
                    <a:pt x="36654" y="36654"/>
                  </a:lnTo>
                  <a:lnTo>
                    <a:pt x="76432" y="9834"/>
                  </a:lnTo>
                  <a:lnTo>
                    <a:pt x="125144" y="0"/>
                  </a:lnTo>
                  <a:lnTo>
                    <a:pt x="173035" y="9526"/>
                  </a:lnTo>
                  <a:lnTo>
                    <a:pt x="213635" y="36654"/>
                  </a:lnTo>
                  <a:lnTo>
                    <a:pt x="240763" y="77254"/>
                  </a:lnTo>
                  <a:lnTo>
                    <a:pt x="250289" y="125145"/>
                  </a:lnTo>
                  <a:lnTo>
                    <a:pt x="240455" y="173857"/>
                  </a:lnTo>
                  <a:lnTo>
                    <a:pt x="213635" y="213636"/>
                  </a:lnTo>
                  <a:lnTo>
                    <a:pt x="173857" y="240455"/>
                  </a:lnTo>
                  <a:lnTo>
                    <a:pt x="125144" y="250290"/>
                  </a:lnTo>
                  <a:lnTo>
                    <a:pt x="76432" y="240455"/>
                  </a:lnTo>
                  <a:lnTo>
                    <a:pt x="36654" y="213636"/>
                  </a:lnTo>
                  <a:lnTo>
                    <a:pt x="9834" y="173857"/>
                  </a:lnTo>
                  <a:lnTo>
                    <a:pt x="0" y="125145"/>
                  </a:lnTo>
                  <a:close/>
                </a:path>
              </a:pathLst>
            </a:custGeom>
            <a:ln w="9524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214023" y="1259650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3E3E3E"/>
                </a:solidFill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51276" y="1925742"/>
            <a:ext cx="25844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5" dirty="0">
                <a:latin typeface="Arial"/>
                <a:cs typeface="Arial"/>
              </a:rPr>
              <a:t>ACTIVE</a:t>
            </a:r>
            <a:endParaRPr sz="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51276" y="2141218"/>
            <a:ext cx="30416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5" dirty="0">
                <a:latin typeface="Arial"/>
                <a:cs typeface="Arial"/>
              </a:rPr>
              <a:t>REPLICA</a:t>
            </a:r>
            <a:endParaRPr sz="5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794753" y="1362842"/>
            <a:ext cx="3349625" cy="1010919"/>
            <a:chOff x="5794753" y="1362842"/>
            <a:chExt cx="3349625" cy="1010919"/>
          </a:xfrm>
        </p:grpSpPr>
        <p:sp>
          <p:nvSpPr>
            <p:cNvPr id="24" name="object 24"/>
            <p:cNvSpPr/>
            <p:nvPr/>
          </p:nvSpPr>
          <p:spPr>
            <a:xfrm>
              <a:off x="6046866" y="1367605"/>
              <a:ext cx="2618105" cy="1001394"/>
            </a:xfrm>
            <a:custGeom>
              <a:avLst/>
              <a:gdLst/>
              <a:ahLst/>
              <a:cxnLst/>
              <a:rect l="l" t="t" r="r" b="b"/>
              <a:pathLst>
                <a:path w="2618104" h="1001394">
                  <a:moveTo>
                    <a:pt x="0" y="0"/>
                  </a:moveTo>
                  <a:lnTo>
                    <a:pt x="2617745" y="0"/>
                  </a:lnTo>
                  <a:lnTo>
                    <a:pt x="2617745" y="1001351"/>
                  </a:lnTo>
                  <a:lnTo>
                    <a:pt x="0" y="100135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4753" y="1420940"/>
              <a:ext cx="3349246" cy="91263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300759" y="1416301"/>
            <a:ext cx="410209" cy="310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solidFill>
                  <a:srgbClr val="0C0C0C"/>
                </a:solidFill>
                <a:latin typeface="Arial MT"/>
                <a:cs typeface="Arial MT"/>
              </a:rPr>
              <a:t>Ap</a:t>
            </a:r>
            <a:r>
              <a:rPr sz="500" dirty="0">
                <a:solidFill>
                  <a:srgbClr val="0C0C0C"/>
                </a:solidFill>
                <a:latin typeface="Arial MT"/>
                <a:cs typeface="Arial MT"/>
              </a:rPr>
              <a:t>p</a:t>
            </a:r>
            <a:r>
              <a:rPr sz="500" spc="-5" dirty="0">
                <a:solidFill>
                  <a:srgbClr val="0C0C0C"/>
                </a:solidFill>
                <a:latin typeface="Arial MT"/>
                <a:cs typeface="Arial MT"/>
              </a:rPr>
              <a:t> Server</a:t>
            </a:r>
            <a:endParaRPr sz="500">
              <a:latin typeface="Arial MT"/>
              <a:cs typeface="Arial MT"/>
            </a:endParaRPr>
          </a:p>
          <a:p>
            <a:pPr marL="44450" marR="5080">
              <a:lnSpc>
                <a:spcPct val="100000"/>
              </a:lnSpc>
              <a:spcBef>
                <a:spcPts val="440"/>
              </a:spcBef>
            </a:pPr>
            <a:r>
              <a:rPr sz="500" spc="-5" dirty="0">
                <a:solidFill>
                  <a:srgbClr val="0C0C0C"/>
                </a:solidFill>
                <a:latin typeface="Arial MT"/>
                <a:cs typeface="Arial MT"/>
              </a:rPr>
              <a:t>Clien</a:t>
            </a:r>
            <a:r>
              <a:rPr sz="500" dirty="0">
                <a:solidFill>
                  <a:srgbClr val="0C0C0C"/>
                </a:solidFill>
                <a:latin typeface="Arial MT"/>
                <a:cs typeface="Arial MT"/>
              </a:rPr>
              <a:t>t</a:t>
            </a:r>
            <a:r>
              <a:rPr sz="500" spc="-5" dirty="0">
                <a:solidFill>
                  <a:srgbClr val="0C0C0C"/>
                </a:solidFill>
                <a:latin typeface="Arial MT"/>
                <a:cs typeface="Arial MT"/>
              </a:rPr>
              <a:t> library  </a:t>
            </a:r>
            <a:r>
              <a:rPr sz="500" dirty="0">
                <a:solidFill>
                  <a:srgbClr val="0C0C0C"/>
                </a:solidFill>
                <a:latin typeface="Arial MT"/>
                <a:cs typeface="Arial MT"/>
              </a:rPr>
              <a:t>cluster</a:t>
            </a:r>
            <a:r>
              <a:rPr sz="500" spc="-5" dirty="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sz="500" dirty="0">
                <a:solidFill>
                  <a:srgbClr val="0C0C0C"/>
                </a:solidFill>
                <a:latin typeface="Arial MT"/>
                <a:cs typeface="Arial MT"/>
              </a:rPr>
              <a:t>map</a:t>
            </a:r>
            <a:endParaRPr sz="5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50026" y="1923920"/>
            <a:ext cx="25844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5" dirty="0">
                <a:latin typeface="Arial"/>
                <a:cs typeface="Arial"/>
              </a:rPr>
              <a:t>ACTIVE</a:t>
            </a:r>
            <a:endParaRPr sz="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50026" y="2139396"/>
            <a:ext cx="30416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5" dirty="0">
                <a:latin typeface="Arial"/>
                <a:cs typeface="Arial"/>
              </a:rPr>
              <a:t>REPLICA</a:t>
            </a:r>
            <a:endParaRPr sz="5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951577" y="1235443"/>
            <a:ext cx="260350" cy="260350"/>
            <a:chOff x="5951577" y="1235443"/>
            <a:chExt cx="260350" cy="26035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56340" y="1240205"/>
              <a:ext cx="250290" cy="25029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956340" y="1240205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0" y="125145"/>
                  </a:moveTo>
                  <a:lnTo>
                    <a:pt x="9834" y="76433"/>
                  </a:lnTo>
                  <a:lnTo>
                    <a:pt x="36654" y="36654"/>
                  </a:lnTo>
                  <a:lnTo>
                    <a:pt x="76432" y="9834"/>
                  </a:lnTo>
                  <a:lnTo>
                    <a:pt x="125144" y="0"/>
                  </a:lnTo>
                  <a:lnTo>
                    <a:pt x="173036" y="9526"/>
                  </a:lnTo>
                  <a:lnTo>
                    <a:pt x="213635" y="36654"/>
                  </a:lnTo>
                  <a:lnTo>
                    <a:pt x="240764" y="77254"/>
                  </a:lnTo>
                  <a:lnTo>
                    <a:pt x="250290" y="125145"/>
                  </a:lnTo>
                  <a:lnTo>
                    <a:pt x="240455" y="173857"/>
                  </a:lnTo>
                  <a:lnTo>
                    <a:pt x="213636" y="213636"/>
                  </a:lnTo>
                  <a:lnTo>
                    <a:pt x="173857" y="240455"/>
                  </a:lnTo>
                  <a:lnTo>
                    <a:pt x="125144" y="250290"/>
                  </a:lnTo>
                  <a:lnTo>
                    <a:pt x="76432" y="240455"/>
                  </a:lnTo>
                  <a:lnTo>
                    <a:pt x="36654" y="213636"/>
                  </a:lnTo>
                  <a:lnTo>
                    <a:pt x="9834" y="173857"/>
                  </a:lnTo>
                  <a:lnTo>
                    <a:pt x="0" y="125145"/>
                  </a:lnTo>
                  <a:close/>
                </a:path>
              </a:pathLst>
            </a:custGeom>
            <a:ln w="9524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029966" y="1263243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3E3E3E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711015" y="1186956"/>
            <a:ext cx="124269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latin typeface="Arial"/>
                <a:cs typeface="Arial"/>
              </a:rPr>
              <a:t>Node</a:t>
            </a:r>
            <a:r>
              <a:rPr sz="800" b="1" spc="-30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Loss:</a:t>
            </a:r>
            <a:r>
              <a:rPr sz="800" b="1" spc="-25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Failed</a:t>
            </a:r>
            <a:r>
              <a:rPr sz="800" b="1" spc="-30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Server</a:t>
            </a:r>
            <a:endParaRPr sz="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67220" y="1929336"/>
            <a:ext cx="25844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5" dirty="0">
                <a:latin typeface="Arial"/>
                <a:cs typeface="Arial"/>
              </a:rPr>
              <a:t>ACTIVE</a:t>
            </a:r>
            <a:endParaRPr sz="5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067220" y="2144812"/>
            <a:ext cx="30416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5" dirty="0">
                <a:latin typeface="Arial"/>
                <a:cs typeface="Arial"/>
              </a:rPr>
              <a:t>REPLICA</a:t>
            </a:r>
            <a:endParaRPr sz="5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115227" y="2528478"/>
            <a:ext cx="2758440" cy="1116965"/>
            <a:chOff x="3115227" y="2528478"/>
            <a:chExt cx="2758440" cy="1116965"/>
          </a:xfrm>
        </p:grpSpPr>
        <p:sp>
          <p:nvSpPr>
            <p:cNvPr id="37" name="object 37"/>
            <p:cNvSpPr/>
            <p:nvPr/>
          </p:nvSpPr>
          <p:spPr>
            <a:xfrm>
              <a:off x="3224068" y="2650252"/>
              <a:ext cx="2618105" cy="990600"/>
            </a:xfrm>
            <a:custGeom>
              <a:avLst/>
              <a:gdLst/>
              <a:ahLst/>
              <a:cxnLst/>
              <a:rect l="l" t="t" r="r" b="b"/>
              <a:pathLst>
                <a:path w="2618104" h="990600">
                  <a:moveTo>
                    <a:pt x="0" y="0"/>
                  </a:moveTo>
                  <a:lnTo>
                    <a:pt x="2617746" y="0"/>
                  </a:lnTo>
                  <a:lnTo>
                    <a:pt x="2617746" y="990286"/>
                  </a:lnTo>
                  <a:lnTo>
                    <a:pt x="0" y="99028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5227" y="2528478"/>
              <a:ext cx="2758291" cy="1087745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478620" y="2698950"/>
            <a:ext cx="410209" cy="310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solidFill>
                  <a:srgbClr val="0C0C0C"/>
                </a:solidFill>
                <a:latin typeface="Arial MT"/>
                <a:cs typeface="Arial MT"/>
              </a:rPr>
              <a:t>Ap</a:t>
            </a:r>
            <a:r>
              <a:rPr sz="500" dirty="0">
                <a:solidFill>
                  <a:srgbClr val="0C0C0C"/>
                </a:solidFill>
                <a:latin typeface="Arial MT"/>
                <a:cs typeface="Arial MT"/>
              </a:rPr>
              <a:t>p</a:t>
            </a:r>
            <a:r>
              <a:rPr sz="500" spc="-5" dirty="0">
                <a:solidFill>
                  <a:srgbClr val="0C0C0C"/>
                </a:solidFill>
                <a:latin typeface="Arial MT"/>
                <a:cs typeface="Arial MT"/>
              </a:rPr>
              <a:t> Server</a:t>
            </a:r>
            <a:endParaRPr sz="500">
              <a:latin typeface="Arial MT"/>
              <a:cs typeface="Arial MT"/>
            </a:endParaRPr>
          </a:p>
          <a:p>
            <a:pPr marL="44450" marR="5080">
              <a:lnSpc>
                <a:spcPct val="100000"/>
              </a:lnSpc>
              <a:spcBef>
                <a:spcPts val="440"/>
              </a:spcBef>
            </a:pPr>
            <a:r>
              <a:rPr sz="500" spc="-5" dirty="0">
                <a:solidFill>
                  <a:srgbClr val="0C0C0C"/>
                </a:solidFill>
                <a:latin typeface="Arial MT"/>
                <a:cs typeface="Arial MT"/>
              </a:rPr>
              <a:t>Clien</a:t>
            </a:r>
            <a:r>
              <a:rPr sz="500" dirty="0">
                <a:solidFill>
                  <a:srgbClr val="0C0C0C"/>
                </a:solidFill>
                <a:latin typeface="Arial MT"/>
                <a:cs typeface="Arial MT"/>
              </a:rPr>
              <a:t>t</a:t>
            </a:r>
            <a:r>
              <a:rPr sz="500" spc="-5" dirty="0">
                <a:solidFill>
                  <a:srgbClr val="0C0C0C"/>
                </a:solidFill>
                <a:latin typeface="Arial MT"/>
                <a:cs typeface="Arial MT"/>
              </a:rPr>
              <a:t> library  </a:t>
            </a:r>
            <a:r>
              <a:rPr sz="500" dirty="0">
                <a:solidFill>
                  <a:srgbClr val="0C0C0C"/>
                </a:solidFill>
                <a:latin typeface="Arial MT"/>
                <a:cs typeface="Arial MT"/>
              </a:rPr>
              <a:t>cluster</a:t>
            </a:r>
            <a:r>
              <a:rPr sz="500" spc="-5" dirty="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sz="500" dirty="0">
                <a:solidFill>
                  <a:srgbClr val="0C0C0C"/>
                </a:solidFill>
                <a:latin typeface="Arial MT"/>
                <a:cs typeface="Arial MT"/>
              </a:rPr>
              <a:t>map</a:t>
            </a:r>
            <a:endParaRPr sz="5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627885" y="3206567"/>
            <a:ext cx="25844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5" dirty="0">
                <a:latin typeface="Arial"/>
                <a:cs typeface="Arial"/>
              </a:rPr>
              <a:t>ACTIVE</a:t>
            </a:r>
            <a:endParaRPr sz="5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627885" y="3422044"/>
            <a:ext cx="30416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5" dirty="0">
                <a:latin typeface="Arial"/>
                <a:cs typeface="Arial"/>
              </a:rPr>
              <a:t>REPLICA</a:t>
            </a:r>
            <a:endParaRPr sz="5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45910" y="2469604"/>
            <a:ext cx="9296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latin typeface="Arial"/>
                <a:cs typeface="Arial"/>
              </a:rPr>
              <a:t>Failove</a:t>
            </a:r>
            <a:r>
              <a:rPr sz="800" b="1" dirty="0">
                <a:latin typeface="Arial"/>
                <a:cs typeface="Arial"/>
              </a:rPr>
              <a:t>r</a:t>
            </a:r>
            <a:r>
              <a:rPr sz="800" b="1" spc="-35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Activation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45078" y="3211984"/>
            <a:ext cx="25844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5" dirty="0">
                <a:latin typeface="Arial"/>
                <a:cs typeface="Arial"/>
              </a:rPr>
              <a:t>ACTIVE</a:t>
            </a:r>
            <a:endParaRPr sz="5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45078" y="3427459"/>
            <a:ext cx="30416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5" dirty="0">
                <a:latin typeface="Arial"/>
                <a:cs typeface="Arial"/>
              </a:rPr>
              <a:t>REPLICA</a:t>
            </a:r>
            <a:endParaRPr sz="5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93615" y="2556277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3E3E3E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945374" y="2521681"/>
            <a:ext cx="2733040" cy="1123950"/>
            <a:chOff x="5945374" y="2521681"/>
            <a:chExt cx="2733040" cy="1123950"/>
          </a:xfrm>
        </p:grpSpPr>
        <p:sp>
          <p:nvSpPr>
            <p:cNvPr id="47" name="object 47"/>
            <p:cNvSpPr/>
            <p:nvPr/>
          </p:nvSpPr>
          <p:spPr>
            <a:xfrm>
              <a:off x="6055817" y="2650252"/>
              <a:ext cx="2618105" cy="990600"/>
            </a:xfrm>
            <a:custGeom>
              <a:avLst/>
              <a:gdLst/>
              <a:ahLst/>
              <a:cxnLst/>
              <a:rect l="l" t="t" r="r" b="b"/>
              <a:pathLst>
                <a:path w="2618104" h="990600">
                  <a:moveTo>
                    <a:pt x="0" y="0"/>
                  </a:moveTo>
                  <a:lnTo>
                    <a:pt x="2617745" y="0"/>
                  </a:lnTo>
                  <a:lnTo>
                    <a:pt x="2617745" y="990287"/>
                  </a:lnTo>
                  <a:lnTo>
                    <a:pt x="0" y="99028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5374" y="2521681"/>
              <a:ext cx="2591790" cy="1098134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7294560" y="2702542"/>
            <a:ext cx="34226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solidFill>
                  <a:srgbClr val="0C0C0C"/>
                </a:solidFill>
                <a:latin typeface="Arial MT"/>
                <a:cs typeface="Arial MT"/>
              </a:rPr>
              <a:t>Ap</a:t>
            </a:r>
            <a:r>
              <a:rPr sz="500" dirty="0">
                <a:solidFill>
                  <a:srgbClr val="0C0C0C"/>
                </a:solidFill>
                <a:latin typeface="Arial MT"/>
                <a:cs typeface="Arial MT"/>
              </a:rPr>
              <a:t>p</a:t>
            </a:r>
            <a:r>
              <a:rPr sz="500" spc="-5" dirty="0">
                <a:solidFill>
                  <a:srgbClr val="0C0C0C"/>
                </a:solidFill>
                <a:latin typeface="Arial MT"/>
                <a:cs typeface="Arial MT"/>
              </a:rPr>
              <a:t> Server</a:t>
            </a:r>
            <a:endParaRPr sz="500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326443" y="2835068"/>
            <a:ext cx="3784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solidFill>
                  <a:srgbClr val="0C0C0C"/>
                </a:solidFill>
                <a:latin typeface="Arial MT"/>
                <a:cs typeface="Arial MT"/>
              </a:rPr>
              <a:t>Clien</a:t>
            </a:r>
            <a:r>
              <a:rPr sz="500" dirty="0">
                <a:solidFill>
                  <a:srgbClr val="0C0C0C"/>
                </a:solidFill>
                <a:latin typeface="Arial MT"/>
                <a:cs typeface="Arial MT"/>
              </a:rPr>
              <a:t>t</a:t>
            </a:r>
            <a:r>
              <a:rPr sz="500" spc="-5" dirty="0">
                <a:solidFill>
                  <a:srgbClr val="0C0C0C"/>
                </a:solidFill>
                <a:latin typeface="Arial MT"/>
                <a:cs typeface="Arial MT"/>
              </a:rPr>
              <a:t> library  </a:t>
            </a:r>
            <a:r>
              <a:rPr sz="500" dirty="0">
                <a:solidFill>
                  <a:srgbClr val="0C0C0C"/>
                </a:solidFill>
                <a:latin typeface="Arial MT"/>
                <a:cs typeface="Arial MT"/>
              </a:rPr>
              <a:t>cluster</a:t>
            </a:r>
            <a:r>
              <a:rPr sz="500" spc="-5" dirty="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sz="500" dirty="0">
                <a:solidFill>
                  <a:srgbClr val="0C0C0C"/>
                </a:solidFill>
                <a:latin typeface="Arial MT"/>
                <a:cs typeface="Arial MT"/>
              </a:rPr>
              <a:t>map</a:t>
            </a:r>
            <a:endParaRPr sz="500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443827" y="3210162"/>
            <a:ext cx="25844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5" dirty="0">
                <a:latin typeface="Arial"/>
                <a:cs typeface="Arial"/>
              </a:rPr>
              <a:t>ACTIVE</a:t>
            </a:r>
            <a:endParaRPr sz="5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43827" y="3425637"/>
            <a:ext cx="30416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5" dirty="0">
                <a:latin typeface="Arial"/>
                <a:cs typeface="Arial"/>
              </a:rPr>
              <a:t>REPLICA</a:t>
            </a:r>
            <a:endParaRPr sz="5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248742" y="3210162"/>
            <a:ext cx="25844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5" dirty="0">
                <a:latin typeface="Arial"/>
                <a:cs typeface="Arial"/>
              </a:rPr>
              <a:t>ACTIVE</a:t>
            </a:r>
            <a:endParaRPr sz="5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248742" y="3425637"/>
            <a:ext cx="30416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5" dirty="0">
                <a:latin typeface="Arial"/>
                <a:cs typeface="Arial"/>
              </a:rPr>
              <a:t>REPLICA</a:t>
            </a:r>
            <a:endParaRPr sz="5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905091" y="2473197"/>
            <a:ext cx="8439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latin typeface="Arial"/>
                <a:cs typeface="Arial"/>
              </a:rPr>
              <a:t>Restore</a:t>
            </a:r>
            <a:r>
              <a:rPr sz="800" b="1" dirty="0">
                <a:latin typeface="Arial"/>
                <a:cs typeface="Arial"/>
              </a:rPr>
              <a:t>d</a:t>
            </a:r>
            <a:r>
              <a:rPr sz="800" b="1" spc="-5" dirty="0">
                <a:latin typeface="Arial"/>
                <a:cs typeface="Arial"/>
              </a:rPr>
              <a:t> Cluster</a:t>
            </a:r>
            <a:endParaRPr sz="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061021" y="3215576"/>
            <a:ext cx="25844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5" dirty="0">
                <a:latin typeface="Arial"/>
                <a:cs typeface="Arial"/>
              </a:rPr>
              <a:t>ACTIVE</a:t>
            </a:r>
            <a:endParaRPr sz="5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061021" y="3431052"/>
            <a:ext cx="30416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5" dirty="0">
                <a:latin typeface="Arial"/>
                <a:cs typeface="Arial"/>
              </a:rPr>
              <a:t>REPLICA</a:t>
            </a:r>
            <a:endParaRPr sz="5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023762" y="2549481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3E3E3E"/>
                </a:solidFill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57200" y="4263386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FA99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57200" y="4705265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FA99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94984" y="4991096"/>
            <a:ext cx="388048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Confidential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and 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Proprietary.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Do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not distribute without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consent.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©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2023.</a:t>
            </a:r>
            <a:r>
              <a:rPr sz="6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All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rights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reserved.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54" y="1666431"/>
            <a:ext cx="53898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Couchbase</a:t>
            </a:r>
            <a:r>
              <a:rPr sz="3600" spc="-55" dirty="0"/>
              <a:t> </a:t>
            </a:r>
            <a:r>
              <a:rPr sz="3600" spc="-5" dirty="0"/>
              <a:t>is</a:t>
            </a:r>
            <a:r>
              <a:rPr sz="3600" spc="-185" dirty="0"/>
              <a:t> </a:t>
            </a:r>
            <a:r>
              <a:rPr sz="3600" spc="-5" dirty="0"/>
              <a:t>Affordable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686840" y="2058033"/>
            <a:ext cx="91440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7F7F7F"/>
                </a:solidFill>
                <a:latin typeface="Arial"/>
                <a:cs typeface="Arial"/>
              </a:rPr>
              <a:t>Flexible </a:t>
            </a:r>
            <a:r>
              <a:rPr sz="1400" b="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7F7F7F"/>
                </a:solidFill>
                <a:latin typeface="Arial"/>
                <a:cs typeface="Arial"/>
              </a:rPr>
              <a:t>Familiar </a:t>
            </a:r>
            <a:r>
              <a:rPr sz="1400" b="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7F7F7F"/>
                </a:solidFill>
                <a:latin typeface="Arial"/>
                <a:cs typeface="Arial"/>
              </a:rPr>
              <a:t>Fast </a:t>
            </a:r>
            <a:r>
              <a:rPr sz="1400" b="1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EE556F"/>
                </a:solidFill>
                <a:latin typeface="Arial"/>
                <a:cs typeface="Arial"/>
              </a:rPr>
              <a:t>Affordable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3090" y="2596837"/>
            <a:ext cx="7190105" cy="1077595"/>
            <a:chOff x="443090" y="2596837"/>
            <a:chExt cx="7190105" cy="10775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54735" y="2744556"/>
              <a:ext cx="178199" cy="1424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090" y="2596837"/>
              <a:ext cx="1821053" cy="10771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415" y="2619062"/>
              <a:ext cx="1700403" cy="95647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98653" y="2614299"/>
              <a:ext cx="1710055" cy="966469"/>
            </a:xfrm>
            <a:custGeom>
              <a:avLst/>
              <a:gdLst/>
              <a:ahLst/>
              <a:cxnLst/>
              <a:rect l="l" t="t" r="r" b="b"/>
              <a:pathLst>
                <a:path w="1710055" h="966470">
                  <a:moveTo>
                    <a:pt x="0" y="0"/>
                  </a:moveTo>
                  <a:lnTo>
                    <a:pt x="1709928" y="0"/>
                  </a:lnTo>
                  <a:lnTo>
                    <a:pt x="1709928" y="966002"/>
                  </a:lnTo>
                  <a:lnTo>
                    <a:pt x="0" y="96600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7259" y="2596837"/>
              <a:ext cx="1821053" cy="10771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7584" y="2619062"/>
              <a:ext cx="1700403" cy="95647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62821" y="2614299"/>
              <a:ext cx="1710055" cy="966469"/>
            </a:xfrm>
            <a:custGeom>
              <a:avLst/>
              <a:gdLst/>
              <a:ahLst/>
              <a:cxnLst/>
              <a:rect l="l" t="t" r="r" b="b"/>
              <a:pathLst>
                <a:path w="1710054" h="966470">
                  <a:moveTo>
                    <a:pt x="0" y="0"/>
                  </a:moveTo>
                  <a:lnTo>
                    <a:pt x="1709928" y="0"/>
                  </a:lnTo>
                  <a:lnTo>
                    <a:pt x="1709928" y="966002"/>
                  </a:lnTo>
                  <a:lnTo>
                    <a:pt x="0" y="96600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1428" y="2596837"/>
              <a:ext cx="1821053" cy="10771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1753" y="2619062"/>
              <a:ext cx="1700403" cy="95647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26990" y="2614299"/>
              <a:ext cx="1710055" cy="966469"/>
            </a:xfrm>
            <a:custGeom>
              <a:avLst/>
              <a:gdLst/>
              <a:ahLst/>
              <a:cxnLst/>
              <a:rect l="l" t="t" r="r" b="b"/>
              <a:pathLst>
                <a:path w="1710054" h="966470">
                  <a:moveTo>
                    <a:pt x="0" y="0"/>
                  </a:moveTo>
                  <a:lnTo>
                    <a:pt x="1709928" y="0"/>
                  </a:lnTo>
                  <a:lnTo>
                    <a:pt x="1709928" y="966002"/>
                  </a:lnTo>
                  <a:lnTo>
                    <a:pt x="0" y="96600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4984" y="4991096"/>
            <a:ext cx="388048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Confidential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and 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Proprietary.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Do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not distribute without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consent.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©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2023.</a:t>
            </a:r>
            <a:r>
              <a:rPr sz="6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All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rights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reserved.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33676" y="257729"/>
            <a:ext cx="340360" cy="340995"/>
          </a:xfrm>
          <a:custGeom>
            <a:avLst/>
            <a:gdLst/>
            <a:ahLst/>
            <a:cxnLst/>
            <a:rect l="l" t="t" r="r" b="b"/>
            <a:pathLst>
              <a:path w="340359" h="340995">
                <a:moveTo>
                  <a:pt x="172949" y="340407"/>
                </a:moveTo>
                <a:lnTo>
                  <a:pt x="102666" y="326572"/>
                </a:lnTo>
                <a:lnTo>
                  <a:pt x="61081" y="301020"/>
                </a:lnTo>
                <a:lnTo>
                  <a:pt x="28628" y="264933"/>
                </a:lnTo>
                <a:lnTo>
                  <a:pt x="7527" y="220568"/>
                </a:lnTo>
                <a:lnTo>
                  <a:pt x="0" y="170179"/>
                </a:lnTo>
                <a:lnTo>
                  <a:pt x="6105" y="125074"/>
                </a:lnTo>
                <a:lnTo>
                  <a:pt x="23320" y="84459"/>
                </a:lnTo>
                <a:lnTo>
                  <a:pt x="49990" y="49990"/>
                </a:lnTo>
                <a:lnTo>
                  <a:pt x="84459" y="23320"/>
                </a:lnTo>
                <a:lnTo>
                  <a:pt x="125074" y="6105"/>
                </a:lnTo>
                <a:lnTo>
                  <a:pt x="170179" y="0"/>
                </a:lnTo>
                <a:lnTo>
                  <a:pt x="215285" y="6105"/>
                </a:lnTo>
                <a:lnTo>
                  <a:pt x="255900" y="23320"/>
                </a:lnTo>
                <a:lnTo>
                  <a:pt x="290369" y="49990"/>
                </a:lnTo>
                <a:lnTo>
                  <a:pt x="317038" y="84459"/>
                </a:lnTo>
                <a:lnTo>
                  <a:pt x="328125" y="110616"/>
                </a:lnTo>
                <a:lnTo>
                  <a:pt x="103809" y="110616"/>
                </a:lnTo>
                <a:lnTo>
                  <a:pt x="95194" y="110763"/>
                </a:lnTo>
                <a:lnTo>
                  <a:pt x="57502" y="126199"/>
                </a:lnTo>
                <a:lnTo>
                  <a:pt x="56159" y="133591"/>
                </a:lnTo>
                <a:lnTo>
                  <a:pt x="56159" y="199961"/>
                </a:lnTo>
                <a:lnTo>
                  <a:pt x="91418" y="223600"/>
                </a:lnTo>
                <a:lnTo>
                  <a:pt x="141621" y="226738"/>
                </a:lnTo>
                <a:lnTo>
                  <a:pt x="168478" y="227190"/>
                </a:lnTo>
                <a:lnTo>
                  <a:pt x="168478" y="227647"/>
                </a:lnTo>
                <a:lnTo>
                  <a:pt x="329310" y="227647"/>
                </a:lnTo>
                <a:lnTo>
                  <a:pt x="312359" y="263737"/>
                </a:lnTo>
                <a:lnTo>
                  <a:pt x="280590" y="299763"/>
                </a:lnTo>
                <a:lnTo>
                  <a:pt x="239846" y="325615"/>
                </a:lnTo>
                <a:lnTo>
                  <a:pt x="192282" y="339037"/>
                </a:lnTo>
                <a:lnTo>
                  <a:pt x="174907" y="340377"/>
                </a:lnTo>
                <a:lnTo>
                  <a:pt x="172949" y="340407"/>
                </a:lnTo>
                <a:close/>
              </a:path>
              <a:path w="340359" h="340995">
                <a:moveTo>
                  <a:pt x="110616" y="165074"/>
                </a:moveTo>
                <a:lnTo>
                  <a:pt x="110616" y="113169"/>
                </a:lnTo>
                <a:lnTo>
                  <a:pt x="107213" y="110616"/>
                </a:lnTo>
                <a:lnTo>
                  <a:pt x="233145" y="110616"/>
                </a:lnTo>
                <a:lnTo>
                  <a:pt x="229742" y="113169"/>
                </a:lnTo>
                <a:lnTo>
                  <a:pt x="229742" y="163372"/>
                </a:lnTo>
                <a:lnTo>
                  <a:pt x="170179" y="163372"/>
                </a:lnTo>
                <a:lnTo>
                  <a:pt x="155129" y="163638"/>
                </a:lnTo>
                <a:lnTo>
                  <a:pt x="125666" y="164808"/>
                </a:lnTo>
                <a:lnTo>
                  <a:pt x="110616" y="165074"/>
                </a:lnTo>
                <a:close/>
              </a:path>
              <a:path w="340359" h="340995">
                <a:moveTo>
                  <a:pt x="329310" y="227647"/>
                </a:moveTo>
                <a:lnTo>
                  <a:pt x="175285" y="227647"/>
                </a:lnTo>
                <a:lnTo>
                  <a:pt x="175285" y="227190"/>
                </a:lnTo>
                <a:lnTo>
                  <a:pt x="201370" y="226379"/>
                </a:lnTo>
                <a:lnTo>
                  <a:pt x="226977" y="225169"/>
                </a:lnTo>
                <a:lnTo>
                  <a:pt x="267181" y="221233"/>
                </a:lnTo>
                <a:lnTo>
                  <a:pt x="284199" y="199961"/>
                </a:lnTo>
                <a:lnTo>
                  <a:pt x="284199" y="133591"/>
                </a:lnTo>
                <a:lnTo>
                  <a:pt x="245524" y="110763"/>
                </a:lnTo>
                <a:lnTo>
                  <a:pt x="237400" y="110616"/>
                </a:lnTo>
                <a:lnTo>
                  <a:pt x="328125" y="110616"/>
                </a:lnTo>
                <a:lnTo>
                  <a:pt x="334253" y="125074"/>
                </a:lnTo>
                <a:lnTo>
                  <a:pt x="340359" y="170179"/>
                </a:lnTo>
                <a:lnTo>
                  <a:pt x="333000" y="219791"/>
                </a:lnTo>
                <a:lnTo>
                  <a:pt x="329310" y="227647"/>
                </a:lnTo>
                <a:close/>
              </a:path>
              <a:path w="340359" h="340995">
                <a:moveTo>
                  <a:pt x="229742" y="165074"/>
                </a:moveTo>
                <a:lnTo>
                  <a:pt x="214692" y="164808"/>
                </a:lnTo>
                <a:lnTo>
                  <a:pt x="185230" y="163638"/>
                </a:lnTo>
                <a:lnTo>
                  <a:pt x="170179" y="163372"/>
                </a:lnTo>
                <a:lnTo>
                  <a:pt x="229742" y="163372"/>
                </a:lnTo>
                <a:lnTo>
                  <a:pt x="229742" y="165074"/>
                </a:lnTo>
                <a:close/>
              </a:path>
            </a:pathLst>
          </a:custGeom>
          <a:solidFill>
            <a:srgbClr val="EA2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0304" y="763787"/>
            <a:ext cx="8403590" cy="0"/>
          </a:xfrm>
          <a:custGeom>
            <a:avLst/>
            <a:gdLst/>
            <a:ahLst/>
            <a:cxnLst/>
            <a:rect l="l" t="t" r="r" b="b"/>
            <a:pathLst>
              <a:path w="8403590">
                <a:moveTo>
                  <a:pt x="0" y="0"/>
                </a:moveTo>
                <a:lnTo>
                  <a:pt x="840329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2716" y="364795"/>
            <a:ext cx="76974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/>
              <a:t>Workload</a:t>
            </a:r>
            <a:r>
              <a:rPr sz="2100" spc="-20" dirty="0"/>
              <a:t> </a:t>
            </a:r>
            <a:r>
              <a:rPr sz="2100" spc="-5" dirty="0"/>
              <a:t>Isolation:</a:t>
            </a:r>
            <a:r>
              <a:rPr sz="2100" spc="40" dirty="0"/>
              <a:t> </a:t>
            </a:r>
            <a:r>
              <a:rPr sz="2100" b="0" spc="-5" dirty="0">
                <a:latin typeface="Arial MT"/>
                <a:cs typeface="Arial MT"/>
              </a:rPr>
              <a:t>Optimize</a:t>
            </a:r>
            <a:r>
              <a:rPr sz="2100" b="0" spc="-20" dirty="0">
                <a:latin typeface="Arial MT"/>
                <a:cs typeface="Arial MT"/>
              </a:rPr>
              <a:t> </a:t>
            </a:r>
            <a:r>
              <a:rPr sz="2100" b="0" spc="-5" dirty="0">
                <a:latin typeface="Arial MT"/>
                <a:cs typeface="Arial MT"/>
              </a:rPr>
              <a:t>Service</a:t>
            </a:r>
            <a:r>
              <a:rPr sz="2100" b="0" spc="-20" dirty="0">
                <a:latin typeface="Arial MT"/>
                <a:cs typeface="Arial MT"/>
              </a:rPr>
              <a:t> </a:t>
            </a:r>
            <a:r>
              <a:rPr sz="2100" b="0" spc="-5" dirty="0">
                <a:latin typeface="Arial MT"/>
                <a:cs typeface="Arial MT"/>
              </a:rPr>
              <a:t>Performance</a:t>
            </a:r>
            <a:r>
              <a:rPr sz="2100" b="0" spc="-20" dirty="0">
                <a:latin typeface="Arial MT"/>
                <a:cs typeface="Arial MT"/>
              </a:rPr>
              <a:t> </a:t>
            </a:r>
            <a:r>
              <a:rPr sz="2100" b="0" spc="-5" dirty="0">
                <a:latin typeface="Arial MT"/>
                <a:cs typeface="Arial MT"/>
              </a:rPr>
              <a:t>to</a:t>
            </a:r>
            <a:r>
              <a:rPr sz="2100" b="0" spc="-20" dirty="0">
                <a:latin typeface="Arial MT"/>
                <a:cs typeface="Arial MT"/>
              </a:rPr>
              <a:t> </a:t>
            </a:r>
            <a:r>
              <a:rPr sz="2100" b="0" spc="-5" dirty="0">
                <a:latin typeface="Arial MT"/>
                <a:cs typeface="Arial MT"/>
              </a:rPr>
              <a:t>Hardware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0563" y="1315234"/>
            <a:ext cx="618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Deploy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2322" y="1315234"/>
            <a:ext cx="7169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Develop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4400" y="2153218"/>
            <a:ext cx="1203960" cy="1223645"/>
          </a:xfrm>
          <a:custGeom>
            <a:avLst/>
            <a:gdLst/>
            <a:ahLst/>
            <a:cxnLst/>
            <a:rect l="l" t="t" r="r" b="b"/>
            <a:pathLst>
              <a:path w="1203960" h="1223645">
                <a:moveTo>
                  <a:pt x="1203599" y="1223399"/>
                </a:moveTo>
                <a:lnTo>
                  <a:pt x="0" y="1223399"/>
                </a:lnTo>
                <a:lnTo>
                  <a:pt x="0" y="0"/>
                </a:lnTo>
                <a:lnTo>
                  <a:pt x="1203599" y="0"/>
                </a:lnTo>
                <a:lnTo>
                  <a:pt x="1203599" y="1223399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82244" y="2181335"/>
          <a:ext cx="1110615" cy="11426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4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b="1" spc="-5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Query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b="1" spc="-5" dirty="0">
                          <a:solidFill>
                            <a:srgbClr val="F69403"/>
                          </a:solidFill>
                          <a:latin typeface="Arial"/>
                          <a:cs typeface="Arial"/>
                        </a:rPr>
                        <a:t>Indexing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0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00" b="1" spc="-5" dirty="0">
                          <a:solidFill>
                            <a:srgbClr val="B36CDC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00" b="1" spc="-5" dirty="0">
                          <a:solidFill>
                            <a:srgbClr val="EB4971"/>
                          </a:solidFill>
                          <a:latin typeface="Arial"/>
                          <a:cs typeface="Arial"/>
                        </a:rPr>
                        <a:t>Full</a:t>
                      </a:r>
                      <a:r>
                        <a:rPr sz="800" b="1" spc="-50" dirty="0">
                          <a:solidFill>
                            <a:srgbClr val="EB497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0" dirty="0">
                          <a:solidFill>
                            <a:srgbClr val="EB4971"/>
                          </a:solidFill>
                          <a:latin typeface="Arial"/>
                          <a:cs typeface="Arial"/>
                        </a:rPr>
                        <a:t>Text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00" b="1" spc="-5" dirty="0">
                          <a:solidFill>
                            <a:srgbClr val="00ABE1"/>
                          </a:solidFill>
                          <a:latin typeface="Arial"/>
                          <a:cs typeface="Arial"/>
                        </a:rPr>
                        <a:t>Eventing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41">
                <a:tc>
                  <a:txBody>
                    <a:bodyPr/>
                    <a:lstStyle/>
                    <a:p>
                      <a:pPr algn="ctr">
                        <a:lnSpc>
                          <a:spcPts val="955"/>
                        </a:lnSpc>
                        <a:spcBef>
                          <a:spcPts val="145"/>
                        </a:spcBef>
                      </a:pPr>
                      <a:r>
                        <a:rPr sz="800" b="1" spc="-5" dirty="0">
                          <a:solidFill>
                            <a:srgbClr val="B71114"/>
                          </a:solidFill>
                          <a:latin typeface="Arial"/>
                          <a:cs typeface="Arial"/>
                        </a:rPr>
                        <a:t>Analytics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9525">
                      <a:solidFill>
                        <a:srgbClr val="7F7F7F"/>
                      </a:solidFill>
                      <a:prstDash val="solid"/>
                    </a:lnL>
                    <a:lnR w="9525">
                      <a:solidFill>
                        <a:srgbClr val="7F7F7F"/>
                      </a:solidFill>
                      <a:prstDash val="solid"/>
                    </a:lnR>
                    <a:lnT w="9525">
                      <a:solidFill>
                        <a:srgbClr val="7F7F7F"/>
                      </a:solidFill>
                      <a:prstDash val="solid"/>
                    </a:lnT>
                    <a:lnB w="9525">
                      <a:solidFill>
                        <a:srgbClr val="7F7F7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5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294169" y="3137101"/>
          <a:ext cx="6290941" cy="474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7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7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70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70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70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70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70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70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10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93753">
                <a:tc gridSpan="13">
                  <a:txBody>
                    <a:bodyPr/>
                    <a:lstStyle/>
                    <a:p>
                      <a:pPr marL="9969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900" b="1" spc="-5" dirty="0">
                          <a:solidFill>
                            <a:srgbClr val="F1F1F1"/>
                          </a:solidFill>
                          <a:latin typeface="Arial"/>
                          <a:cs typeface="Arial"/>
                        </a:rPr>
                        <a:t>Cluster</a:t>
                      </a:r>
                      <a:r>
                        <a:rPr sz="900" b="1" spc="-50" dirty="0">
                          <a:solidFill>
                            <a:srgbClr val="F1F1F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F1F1F1"/>
                          </a:solidFill>
                          <a:latin typeface="Arial"/>
                          <a:cs typeface="Arial"/>
                        </a:rPr>
                        <a:t>Manager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7">
                <a:tc>
                  <a:txBody>
                    <a:bodyPr/>
                    <a:lstStyle/>
                    <a:p>
                      <a:pPr marL="192405" marR="113030" indent="-104139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700" spc="-5" dirty="0">
                          <a:latin typeface="Arial MT"/>
                          <a:cs typeface="Arial MT"/>
                        </a:rPr>
                        <a:t>NODE  </a:t>
                      </a:r>
                      <a:r>
                        <a:rPr sz="700" dirty="0">
                          <a:latin typeface="Arial MT"/>
                          <a:cs typeface="Arial MT"/>
                        </a:rPr>
                        <a:t>1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T="47625" marB="0">
                    <a:lnR w="76200">
                      <a:solidFill>
                        <a:srgbClr val="FFFFFF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213360" marR="118110" indent="-104139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700" spc="-5" dirty="0">
                          <a:latin typeface="Arial MT"/>
                          <a:cs typeface="Arial MT"/>
                        </a:rPr>
                        <a:t>NODE  </a:t>
                      </a:r>
                      <a:r>
                        <a:rPr sz="700" dirty="0">
                          <a:latin typeface="Arial MT"/>
                          <a:cs typeface="Arial MT"/>
                        </a:rPr>
                        <a:t>2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T="47625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208279" marR="117475" indent="-104139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700" spc="-5" dirty="0">
                          <a:latin typeface="Arial MT"/>
                          <a:cs typeface="Arial MT"/>
                        </a:rPr>
                        <a:t>NODE  </a:t>
                      </a:r>
                      <a:r>
                        <a:rPr sz="700" dirty="0">
                          <a:latin typeface="Arial MT"/>
                          <a:cs typeface="Arial MT"/>
                        </a:rPr>
                        <a:t>3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T="476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209550" marR="116205" indent="-104139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700" spc="-5" dirty="0">
                          <a:latin typeface="Arial MT"/>
                          <a:cs typeface="Arial MT"/>
                        </a:rPr>
                        <a:t>NODE  </a:t>
                      </a:r>
                      <a:r>
                        <a:rPr sz="700" dirty="0">
                          <a:latin typeface="Arial MT"/>
                          <a:cs typeface="Arial MT"/>
                        </a:rPr>
                        <a:t>4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T="476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210820" marR="114935" indent="-104139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700" spc="-5" dirty="0">
                          <a:latin typeface="Arial MT"/>
                          <a:cs typeface="Arial MT"/>
                        </a:rPr>
                        <a:t>NODE  </a:t>
                      </a:r>
                      <a:r>
                        <a:rPr sz="700" dirty="0">
                          <a:latin typeface="Arial MT"/>
                          <a:cs typeface="Arial MT"/>
                        </a:rPr>
                        <a:t>5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T="476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211454" marR="114300" indent="-104139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700" spc="-5" dirty="0">
                          <a:latin typeface="Arial MT"/>
                          <a:cs typeface="Arial MT"/>
                        </a:rPr>
                        <a:t>NODE  </a:t>
                      </a:r>
                      <a:r>
                        <a:rPr sz="700" dirty="0">
                          <a:latin typeface="Arial MT"/>
                          <a:cs typeface="Arial MT"/>
                        </a:rPr>
                        <a:t>6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T="476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212725" marR="113030" indent="-104139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700" spc="-5" dirty="0">
                          <a:latin typeface="Arial MT"/>
                          <a:cs typeface="Arial MT"/>
                        </a:rPr>
                        <a:t>NODE  </a:t>
                      </a:r>
                      <a:r>
                        <a:rPr sz="700" dirty="0">
                          <a:latin typeface="Arial MT"/>
                          <a:cs typeface="Arial MT"/>
                        </a:rPr>
                        <a:t>7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T="476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213360" marR="112395" indent="-104139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700" spc="-5" dirty="0">
                          <a:latin typeface="Arial MT"/>
                          <a:cs typeface="Arial MT"/>
                        </a:rPr>
                        <a:t>NODE  </a:t>
                      </a:r>
                      <a:r>
                        <a:rPr sz="700" dirty="0">
                          <a:latin typeface="Arial MT"/>
                          <a:cs typeface="Arial MT"/>
                        </a:rPr>
                        <a:t>8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T="476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214629" marR="111125" indent="-104139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700" spc="-5" dirty="0">
                          <a:latin typeface="Arial MT"/>
                          <a:cs typeface="Arial MT"/>
                        </a:rPr>
                        <a:t>NODE  </a:t>
                      </a:r>
                      <a:r>
                        <a:rPr sz="700" dirty="0">
                          <a:latin typeface="Arial MT"/>
                          <a:cs typeface="Arial MT"/>
                        </a:rPr>
                        <a:t>9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T="476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190500" marR="110489" indent="-7937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700" spc="-5" dirty="0">
                          <a:latin typeface="Arial MT"/>
                          <a:cs typeface="Arial MT"/>
                        </a:rPr>
                        <a:t>NODE  10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T="476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194945" marR="109220" indent="-825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700" spc="-5" dirty="0">
                          <a:latin typeface="Arial MT"/>
                          <a:cs typeface="Arial MT"/>
                        </a:rPr>
                        <a:t>NODE  </a:t>
                      </a:r>
                      <a:r>
                        <a:rPr sz="700" spc="-30" dirty="0">
                          <a:latin typeface="Arial MT"/>
                          <a:cs typeface="Arial MT"/>
                        </a:rPr>
                        <a:t>11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T="476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193040" marR="107950" indent="-7937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700" spc="-5" dirty="0">
                          <a:latin typeface="Arial MT"/>
                          <a:cs typeface="Arial MT"/>
                        </a:rPr>
                        <a:t>NODE  12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T="476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193675" marR="80645" indent="-7937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700" spc="-5" dirty="0">
                          <a:latin typeface="Arial MT"/>
                          <a:cs typeface="Arial MT"/>
                        </a:rPr>
                        <a:t>NODE  13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T="4762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2294169" y="3330854"/>
            <a:ext cx="434975" cy="280670"/>
          </a:xfrm>
          <a:custGeom>
            <a:avLst/>
            <a:gdLst/>
            <a:ahLst/>
            <a:cxnLst/>
            <a:rect l="l" t="t" r="r" b="b"/>
            <a:pathLst>
              <a:path w="434975" h="280670">
                <a:moveTo>
                  <a:pt x="0" y="280202"/>
                </a:moveTo>
                <a:lnTo>
                  <a:pt x="434699" y="280202"/>
                </a:lnTo>
                <a:lnTo>
                  <a:pt x="434699" y="0"/>
                </a:lnTo>
                <a:lnTo>
                  <a:pt x="0" y="0"/>
                </a:lnTo>
                <a:lnTo>
                  <a:pt x="0" y="280202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94169" y="1661358"/>
            <a:ext cx="434975" cy="1276350"/>
          </a:xfrm>
          <a:custGeom>
            <a:avLst/>
            <a:gdLst/>
            <a:ahLst/>
            <a:cxnLst/>
            <a:rect l="l" t="t" r="r" b="b"/>
            <a:pathLst>
              <a:path w="434975" h="1276350">
                <a:moveTo>
                  <a:pt x="0" y="1275989"/>
                </a:moveTo>
                <a:lnTo>
                  <a:pt x="434699" y="1275989"/>
                </a:lnTo>
                <a:lnTo>
                  <a:pt x="434699" y="0"/>
                </a:lnTo>
                <a:lnTo>
                  <a:pt x="0" y="0"/>
                </a:lnTo>
                <a:lnTo>
                  <a:pt x="0" y="1275989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93159" y="3330854"/>
            <a:ext cx="434975" cy="280670"/>
          </a:xfrm>
          <a:custGeom>
            <a:avLst/>
            <a:gdLst/>
            <a:ahLst/>
            <a:cxnLst/>
            <a:rect l="l" t="t" r="r" b="b"/>
            <a:pathLst>
              <a:path w="434975" h="280670">
                <a:moveTo>
                  <a:pt x="0" y="280096"/>
                </a:moveTo>
                <a:lnTo>
                  <a:pt x="434699" y="280096"/>
                </a:lnTo>
                <a:lnTo>
                  <a:pt x="434699" y="0"/>
                </a:lnTo>
                <a:lnTo>
                  <a:pt x="0" y="0"/>
                </a:lnTo>
                <a:lnTo>
                  <a:pt x="0" y="280096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93159" y="1659751"/>
            <a:ext cx="434975" cy="1277620"/>
          </a:xfrm>
          <a:custGeom>
            <a:avLst/>
            <a:gdLst/>
            <a:ahLst/>
            <a:cxnLst/>
            <a:rect l="l" t="t" r="r" b="b"/>
            <a:pathLst>
              <a:path w="434975" h="1277620">
                <a:moveTo>
                  <a:pt x="0" y="1277596"/>
                </a:moveTo>
                <a:lnTo>
                  <a:pt x="434699" y="1277596"/>
                </a:lnTo>
                <a:lnTo>
                  <a:pt x="434699" y="0"/>
                </a:lnTo>
                <a:lnTo>
                  <a:pt x="0" y="0"/>
                </a:lnTo>
                <a:lnTo>
                  <a:pt x="0" y="1277596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80197" y="3330854"/>
            <a:ext cx="434975" cy="280670"/>
          </a:xfrm>
          <a:custGeom>
            <a:avLst/>
            <a:gdLst/>
            <a:ahLst/>
            <a:cxnLst/>
            <a:rect l="l" t="t" r="r" b="b"/>
            <a:pathLst>
              <a:path w="434975" h="280670">
                <a:moveTo>
                  <a:pt x="0" y="280327"/>
                </a:moveTo>
                <a:lnTo>
                  <a:pt x="434699" y="280327"/>
                </a:lnTo>
                <a:lnTo>
                  <a:pt x="434699" y="0"/>
                </a:lnTo>
                <a:lnTo>
                  <a:pt x="0" y="0"/>
                </a:lnTo>
                <a:lnTo>
                  <a:pt x="0" y="280327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80197" y="2031082"/>
            <a:ext cx="434975" cy="906780"/>
          </a:xfrm>
          <a:custGeom>
            <a:avLst/>
            <a:gdLst/>
            <a:ahLst/>
            <a:cxnLst/>
            <a:rect l="l" t="t" r="r" b="b"/>
            <a:pathLst>
              <a:path w="434975" h="906780">
                <a:moveTo>
                  <a:pt x="0" y="906265"/>
                </a:moveTo>
                <a:lnTo>
                  <a:pt x="434699" y="906265"/>
                </a:lnTo>
                <a:lnTo>
                  <a:pt x="434699" y="0"/>
                </a:lnTo>
                <a:lnTo>
                  <a:pt x="0" y="0"/>
                </a:lnTo>
                <a:lnTo>
                  <a:pt x="0" y="906265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67236" y="3330854"/>
            <a:ext cx="434975" cy="280670"/>
          </a:xfrm>
          <a:custGeom>
            <a:avLst/>
            <a:gdLst/>
            <a:ahLst/>
            <a:cxnLst/>
            <a:rect l="l" t="t" r="r" b="b"/>
            <a:pathLst>
              <a:path w="434975" h="280670">
                <a:moveTo>
                  <a:pt x="0" y="280327"/>
                </a:moveTo>
                <a:lnTo>
                  <a:pt x="434699" y="280327"/>
                </a:lnTo>
                <a:lnTo>
                  <a:pt x="434699" y="0"/>
                </a:lnTo>
                <a:lnTo>
                  <a:pt x="0" y="0"/>
                </a:lnTo>
                <a:lnTo>
                  <a:pt x="0" y="280327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67236" y="2031082"/>
            <a:ext cx="434975" cy="906780"/>
          </a:xfrm>
          <a:custGeom>
            <a:avLst/>
            <a:gdLst/>
            <a:ahLst/>
            <a:cxnLst/>
            <a:rect l="l" t="t" r="r" b="b"/>
            <a:pathLst>
              <a:path w="434975" h="906780">
                <a:moveTo>
                  <a:pt x="0" y="906265"/>
                </a:moveTo>
                <a:lnTo>
                  <a:pt x="434699" y="906265"/>
                </a:lnTo>
                <a:lnTo>
                  <a:pt x="434699" y="0"/>
                </a:lnTo>
                <a:lnTo>
                  <a:pt x="0" y="0"/>
                </a:lnTo>
                <a:lnTo>
                  <a:pt x="0" y="906265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54274" y="3330854"/>
            <a:ext cx="434975" cy="280670"/>
          </a:xfrm>
          <a:custGeom>
            <a:avLst/>
            <a:gdLst/>
            <a:ahLst/>
            <a:cxnLst/>
            <a:rect l="l" t="t" r="r" b="b"/>
            <a:pathLst>
              <a:path w="434975" h="280670">
                <a:moveTo>
                  <a:pt x="0" y="280142"/>
                </a:moveTo>
                <a:lnTo>
                  <a:pt x="434699" y="280142"/>
                </a:lnTo>
                <a:lnTo>
                  <a:pt x="434699" y="0"/>
                </a:lnTo>
                <a:lnTo>
                  <a:pt x="0" y="0"/>
                </a:lnTo>
                <a:lnTo>
                  <a:pt x="0" y="280142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54274" y="2031497"/>
            <a:ext cx="434975" cy="906144"/>
          </a:xfrm>
          <a:custGeom>
            <a:avLst/>
            <a:gdLst/>
            <a:ahLst/>
            <a:cxnLst/>
            <a:rect l="l" t="t" r="r" b="b"/>
            <a:pathLst>
              <a:path w="434975" h="906144">
                <a:moveTo>
                  <a:pt x="0" y="905850"/>
                </a:moveTo>
                <a:lnTo>
                  <a:pt x="434699" y="905850"/>
                </a:lnTo>
                <a:lnTo>
                  <a:pt x="434699" y="0"/>
                </a:lnTo>
                <a:lnTo>
                  <a:pt x="0" y="0"/>
                </a:lnTo>
                <a:lnTo>
                  <a:pt x="0" y="905850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41313" y="3330854"/>
            <a:ext cx="434975" cy="280670"/>
          </a:xfrm>
          <a:custGeom>
            <a:avLst/>
            <a:gdLst/>
            <a:ahLst/>
            <a:cxnLst/>
            <a:rect l="l" t="t" r="r" b="b"/>
            <a:pathLst>
              <a:path w="434975" h="280670">
                <a:moveTo>
                  <a:pt x="0" y="280261"/>
                </a:moveTo>
                <a:lnTo>
                  <a:pt x="434699" y="280261"/>
                </a:lnTo>
                <a:lnTo>
                  <a:pt x="434699" y="0"/>
                </a:lnTo>
                <a:lnTo>
                  <a:pt x="0" y="0"/>
                </a:lnTo>
                <a:lnTo>
                  <a:pt x="0" y="280261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28351" y="3330854"/>
            <a:ext cx="434975" cy="280670"/>
          </a:xfrm>
          <a:custGeom>
            <a:avLst/>
            <a:gdLst/>
            <a:ahLst/>
            <a:cxnLst/>
            <a:rect l="l" t="t" r="r" b="b"/>
            <a:pathLst>
              <a:path w="434975" h="280670">
                <a:moveTo>
                  <a:pt x="0" y="280261"/>
                </a:moveTo>
                <a:lnTo>
                  <a:pt x="434699" y="280261"/>
                </a:lnTo>
                <a:lnTo>
                  <a:pt x="434699" y="0"/>
                </a:lnTo>
                <a:lnTo>
                  <a:pt x="0" y="0"/>
                </a:lnTo>
                <a:lnTo>
                  <a:pt x="0" y="280261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41304" y="1724126"/>
            <a:ext cx="1409065" cy="1441450"/>
          </a:xfrm>
          <a:custGeom>
            <a:avLst/>
            <a:gdLst/>
            <a:ahLst/>
            <a:cxnLst/>
            <a:rect l="l" t="t" r="r" b="b"/>
            <a:pathLst>
              <a:path w="1409064" h="1441450">
                <a:moveTo>
                  <a:pt x="434708" y="0"/>
                </a:moveTo>
                <a:lnTo>
                  <a:pt x="0" y="0"/>
                </a:lnTo>
                <a:lnTo>
                  <a:pt x="0" y="1213231"/>
                </a:lnTo>
                <a:lnTo>
                  <a:pt x="434708" y="1213231"/>
                </a:lnTo>
                <a:lnTo>
                  <a:pt x="434708" y="0"/>
                </a:lnTo>
                <a:close/>
              </a:path>
              <a:path w="1409064" h="1441450">
                <a:moveTo>
                  <a:pt x="921740" y="0"/>
                </a:moveTo>
                <a:lnTo>
                  <a:pt x="487045" y="0"/>
                </a:lnTo>
                <a:lnTo>
                  <a:pt x="487045" y="1213231"/>
                </a:lnTo>
                <a:lnTo>
                  <a:pt x="921740" y="1213231"/>
                </a:lnTo>
                <a:lnTo>
                  <a:pt x="921740" y="0"/>
                </a:lnTo>
                <a:close/>
              </a:path>
              <a:path w="1409064" h="1441450">
                <a:moveTo>
                  <a:pt x="1408785" y="0"/>
                </a:moveTo>
                <a:lnTo>
                  <a:pt x="974077" y="0"/>
                </a:lnTo>
                <a:lnTo>
                  <a:pt x="974077" y="1441132"/>
                </a:lnTo>
                <a:lnTo>
                  <a:pt x="1408785" y="1441132"/>
                </a:lnTo>
                <a:lnTo>
                  <a:pt x="1408785" y="0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15389" y="3330854"/>
            <a:ext cx="434975" cy="280670"/>
          </a:xfrm>
          <a:custGeom>
            <a:avLst/>
            <a:gdLst/>
            <a:ahLst/>
            <a:cxnLst/>
            <a:rect l="l" t="t" r="r" b="b"/>
            <a:pathLst>
              <a:path w="434975" h="280670">
                <a:moveTo>
                  <a:pt x="0" y="280264"/>
                </a:moveTo>
                <a:lnTo>
                  <a:pt x="434699" y="280264"/>
                </a:lnTo>
                <a:lnTo>
                  <a:pt x="434699" y="0"/>
                </a:lnTo>
                <a:lnTo>
                  <a:pt x="0" y="0"/>
                </a:lnTo>
                <a:lnTo>
                  <a:pt x="0" y="280264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02427" y="3330854"/>
            <a:ext cx="434975" cy="280035"/>
          </a:xfrm>
          <a:custGeom>
            <a:avLst/>
            <a:gdLst/>
            <a:ahLst/>
            <a:cxnLst/>
            <a:rect l="l" t="t" r="r" b="b"/>
            <a:pathLst>
              <a:path w="434975" h="280035">
                <a:moveTo>
                  <a:pt x="0" y="279970"/>
                </a:moveTo>
                <a:lnTo>
                  <a:pt x="434699" y="279970"/>
                </a:lnTo>
                <a:lnTo>
                  <a:pt x="434699" y="0"/>
                </a:lnTo>
                <a:lnTo>
                  <a:pt x="0" y="0"/>
                </a:lnTo>
                <a:lnTo>
                  <a:pt x="0" y="279970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02427" y="2163925"/>
            <a:ext cx="434975" cy="773430"/>
          </a:xfrm>
          <a:custGeom>
            <a:avLst/>
            <a:gdLst/>
            <a:ahLst/>
            <a:cxnLst/>
            <a:rect l="l" t="t" r="r" b="b"/>
            <a:pathLst>
              <a:path w="434975" h="773430">
                <a:moveTo>
                  <a:pt x="0" y="773422"/>
                </a:moveTo>
                <a:lnTo>
                  <a:pt x="434699" y="773422"/>
                </a:lnTo>
                <a:lnTo>
                  <a:pt x="434699" y="0"/>
                </a:lnTo>
                <a:lnTo>
                  <a:pt x="0" y="0"/>
                </a:lnTo>
                <a:lnTo>
                  <a:pt x="0" y="773422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89465" y="3330854"/>
            <a:ext cx="434975" cy="280035"/>
          </a:xfrm>
          <a:custGeom>
            <a:avLst/>
            <a:gdLst/>
            <a:ahLst/>
            <a:cxnLst/>
            <a:rect l="l" t="t" r="r" b="b"/>
            <a:pathLst>
              <a:path w="434975" h="280035">
                <a:moveTo>
                  <a:pt x="0" y="279969"/>
                </a:moveTo>
                <a:lnTo>
                  <a:pt x="434699" y="279969"/>
                </a:lnTo>
                <a:lnTo>
                  <a:pt x="434699" y="0"/>
                </a:lnTo>
                <a:lnTo>
                  <a:pt x="0" y="0"/>
                </a:lnTo>
                <a:lnTo>
                  <a:pt x="0" y="279969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89465" y="2163924"/>
            <a:ext cx="434975" cy="773430"/>
          </a:xfrm>
          <a:custGeom>
            <a:avLst/>
            <a:gdLst/>
            <a:ahLst/>
            <a:cxnLst/>
            <a:rect l="l" t="t" r="r" b="b"/>
            <a:pathLst>
              <a:path w="434975" h="773430">
                <a:moveTo>
                  <a:pt x="0" y="773423"/>
                </a:moveTo>
                <a:lnTo>
                  <a:pt x="434699" y="773423"/>
                </a:lnTo>
                <a:lnTo>
                  <a:pt x="434699" y="0"/>
                </a:lnTo>
                <a:lnTo>
                  <a:pt x="0" y="0"/>
                </a:lnTo>
                <a:lnTo>
                  <a:pt x="0" y="773423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76503" y="3330854"/>
            <a:ext cx="434975" cy="280670"/>
          </a:xfrm>
          <a:custGeom>
            <a:avLst/>
            <a:gdLst/>
            <a:ahLst/>
            <a:cxnLst/>
            <a:rect l="l" t="t" r="r" b="b"/>
            <a:pathLst>
              <a:path w="434975" h="280670">
                <a:moveTo>
                  <a:pt x="0" y="280297"/>
                </a:moveTo>
                <a:lnTo>
                  <a:pt x="434699" y="280297"/>
                </a:lnTo>
                <a:lnTo>
                  <a:pt x="434699" y="0"/>
                </a:lnTo>
                <a:lnTo>
                  <a:pt x="0" y="0"/>
                </a:lnTo>
                <a:lnTo>
                  <a:pt x="0" y="280297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76503" y="1914352"/>
            <a:ext cx="434975" cy="1023619"/>
          </a:xfrm>
          <a:custGeom>
            <a:avLst/>
            <a:gdLst/>
            <a:ahLst/>
            <a:cxnLst/>
            <a:rect l="l" t="t" r="r" b="b"/>
            <a:pathLst>
              <a:path w="434975" h="1023619">
                <a:moveTo>
                  <a:pt x="0" y="1022995"/>
                </a:moveTo>
                <a:lnTo>
                  <a:pt x="434699" y="1022995"/>
                </a:lnTo>
                <a:lnTo>
                  <a:pt x="434699" y="0"/>
                </a:lnTo>
                <a:lnTo>
                  <a:pt x="0" y="0"/>
                </a:lnTo>
                <a:lnTo>
                  <a:pt x="0" y="1022995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63543" y="3330854"/>
            <a:ext cx="434975" cy="280670"/>
          </a:xfrm>
          <a:custGeom>
            <a:avLst/>
            <a:gdLst/>
            <a:ahLst/>
            <a:cxnLst/>
            <a:rect l="l" t="t" r="r" b="b"/>
            <a:pathLst>
              <a:path w="434975" h="280670">
                <a:moveTo>
                  <a:pt x="0" y="280261"/>
                </a:moveTo>
                <a:lnTo>
                  <a:pt x="434699" y="280261"/>
                </a:lnTo>
                <a:lnTo>
                  <a:pt x="434699" y="0"/>
                </a:lnTo>
                <a:lnTo>
                  <a:pt x="0" y="0"/>
                </a:lnTo>
                <a:lnTo>
                  <a:pt x="0" y="280261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63543" y="1724116"/>
            <a:ext cx="434975" cy="1213485"/>
          </a:xfrm>
          <a:custGeom>
            <a:avLst/>
            <a:gdLst/>
            <a:ahLst/>
            <a:cxnLst/>
            <a:rect l="l" t="t" r="r" b="b"/>
            <a:pathLst>
              <a:path w="434975" h="1213485">
                <a:moveTo>
                  <a:pt x="0" y="1213231"/>
                </a:moveTo>
                <a:lnTo>
                  <a:pt x="434699" y="1213231"/>
                </a:lnTo>
                <a:lnTo>
                  <a:pt x="434699" y="0"/>
                </a:lnTo>
                <a:lnTo>
                  <a:pt x="0" y="0"/>
                </a:lnTo>
                <a:lnTo>
                  <a:pt x="0" y="1213231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50580" y="3330854"/>
            <a:ext cx="434975" cy="280670"/>
          </a:xfrm>
          <a:custGeom>
            <a:avLst/>
            <a:gdLst/>
            <a:ahLst/>
            <a:cxnLst/>
            <a:rect l="l" t="t" r="r" b="b"/>
            <a:pathLst>
              <a:path w="434975" h="280670">
                <a:moveTo>
                  <a:pt x="0" y="280261"/>
                </a:moveTo>
                <a:lnTo>
                  <a:pt x="434699" y="280261"/>
                </a:lnTo>
                <a:lnTo>
                  <a:pt x="434699" y="0"/>
                </a:lnTo>
                <a:lnTo>
                  <a:pt x="0" y="0"/>
                </a:lnTo>
                <a:lnTo>
                  <a:pt x="0" y="280261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150580" y="1724116"/>
            <a:ext cx="434975" cy="1213485"/>
          </a:xfrm>
          <a:custGeom>
            <a:avLst/>
            <a:gdLst/>
            <a:ahLst/>
            <a:cxnLst/>
            <a:rect l="l" t="t" r="r" b="b"/>
            <a:pathLst>
              <a:path w="434975" h="1213485">
                <a:moveTo>
                  <a:pt x="0" y="1213231"/>
                </a:moveTo>
                <a:lnTo>
                  <a:pt x="434699" y="1213231"/>
                </a:lnTo>
                <a:lnTo>
                  <a:pt x="434699" y="0"/>
                </a:lnTo>
                <a:lnTo>
                  <a:pt x="0" y="0"/>
                </a:lnTo>
                <a:lnTo>
                  <a:pt x="0" y="1213231"/>
                </a:lnTo>
                <a:close/>
              </a:path>
            </a:pathLst>
          </a:custGeom>
          <a:solidFill>
            <a:srgbClr val="D9D9D9">
              <a:alpha val="686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198445" y="2937348"/>
            <a:ext cx="927735" cy="172085"/>
          </a:xfrm>
          <a:prstGeom prst="rect">
            <a:avLst/>
          </a:prstGeom>
          <a:ln w="9524">
            <a:solidFill>
              <a:srgbClr val="7F7F7F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258445">
              <a:lnSpc>
                <a:spcPct val="100000"/>
              </a:lnSpc>
              <a:spcBef>
                <a:spcPts val="160"/>
              </a:spcBef>
            </a:pPr>
            <a:r>
              <a:rPr sz="800" b="1" spc="-5" dirty="0">
                <a:solidFill>
                  <a:srgbClr val="EB4971"/>
                </a:solidFill>
                <a:latin typeface="Arial"/>
                <a:cs typeface="Arial"/>
              </a:rPr>
              <a:t>Full</a:t>
            </a:r>
            <a:r>
              <a:rPr sz="800" b="1" spc="-50" dirty="0">
                <a:solidFill>
                  <a:srgbClr val="EB4971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EB4971"/>
                </a:solidFill>
                <a:latin typeface="Arial"/>
                <a:cs typeface="Arial"/>
              </a:rPr>
              <a:t>Text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80195" y="2937348"/>
            <a:ext cx="1407160" cy="172085"/>
          </a:xfrm>
          <a:prstGeom prst="rect">
            <a:avLst/>
          </a:prstGeom>
          <a:ln w="9524">
            <a:solidFill>
              <a:srgbClr val="7F7F7F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800" b="1" spc="-5" dirty="0">
                <a:solidFill>
                  <a:srgbClr val="92D050"/>
                </a:solidFill>
                <a:latin typeface="Arial"/>
                <a:cs typeface="Arial"/>
              </a:rPr>
              <a:t>Query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294169" y="2937348"/>
            <a:ext cx="932180" cy="172085"/>
          </a:xfrm>
          <a:prstGeom prst="rect">
            <a:avLst/>
          </a:prstGeom>
          <a:ln w="9524">
            <a:solidFill>
              <a:srgbClr val="7F7F7F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60"/>
              </a:spcBef>
            </a:pPr>
            <a:r>
              <a:rPr sz="800" b="1" spc="-5" dirty="0">
                <a:solidFill>
                  <a:srgbClr val="F69403"/>
                </a:solidFill>
                <a:latin typeface="Arial"/>
                <a:cs typeface="Arial"/>
              </a:rPr>
              <a:t>Indexing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734559" y="2932585"/>
            <a:ext cx="1415415" cy="181610"/>
            <a:chOff x="4734559" y="2932585"/>
            <a:chExt cx="1415415" cy="181610"/>
          </a:xfrm>
        </p:grpSpPr>
        <p:sp>
          <p:nvSpPr>
            <p:cNvPr id="38" name="object 38"/>
            <p:cNvSpPr/>
            <p:nvPr/>
          </p:nvSpPr>
          <p:spPr>
            <a:xfrm>
              <a:off x="4739322" y="2937348"/>
              <a:ext cx="1405890" cy="172085"/>
            </a:xfrm>
            <a:custGeom>
              <a:avLst/>
              <a:gdLst/>
              <a:ahLst/>
              <a:cxnLst/>
              <a:rect l="l" t="t" r="r" b="b"/>
              <a:pathLst>
                <a:path w="1405889" h="172085">
                  <a:moveTo>
                    <a:pt x="1405799" y="171599"/>
                  </a:moveTo>
                  <a:lnTo>
                    <a:pt x="0" y="171599"/>
                  </a:lnTo>
                  <a:lnTo>
                    <a:pt x="0" y="0"/>
                  </a:lnTo>
                  <a:lnTo>
                    <a:pt x="1405799" y="0"/>
                  </a:lnTo>
                  <a:lnTo>
                    <a:pt x="1405799" y="171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739322" y="2937348"/>
              <a:ext cx="1405890" cy="172085"/>
            </a:xfrm>
            <a:custGeom>
              <a:avLst/>
              <a:gdLst/>
              <a:ahLst/>
              <a:cxnLst/>
              <a:rect l="l" t="t" r="r" b="b"/>
              <a:pathLst>
                <a:path w="1405889" h="172085">
                  <a:moveTo>
                    <a:pt x="0" y="0"/>
                  </a:moveTo>
                  <a:lnTo>
                    <a:pt x="1405799" y="0"/>
                  </a:lnTo>
                  <a:lnTo>
                    <a:pt x="1405799" y="171599"/>
                  </a:lnTo>
                  <a:lnTo>
                    <a:pt x="0" y="171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739322" y="2937348"/>
            <a:ext cx="1405890" cy="172085"/>
          </a:xfrm>
          <a:prstGeom prst="rect">
            <a:avLst/>
          </a:prstGeom>
          <a:ln w="9524">
            <a:solidFill>
              <a:srgbClr val="7F7F7F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800" b="1" spc="-5" dirty="0">
                <a:solidFill>
                  <a:srgbClr val="B36CDC"/>
                </a:solidFill>
                <a:latin typeface="Arial"/>
                <a:cs typeface="Arial"/>
              </a:rPr>
              <a:t>Data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659562" y="2937348"/>
            <a:ext cx="925830" cy="172085"/>
          </a:xfrm>
          <a:prstGeom prst="rect">
            <a:avLst/>
          </a:prstGeom>
          <a:ln w="9524">
            <a:solidFill>
              <a:srgbClr val="7F7F7F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160"/>
              </a:spcBef>
            </a:pPr>
            <a:r>
              <a:rPr sz="800" b="1" spc="-5" dirty="0">
                <a:solidFill>
                  <a:srgbClr val="B71114"/>
                </a:solidFill>
                <a:latin typeface="Arial"/>
                <a:cs typeface="Arial"/>
              </a:rPr>
              <a:t>Analytics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174514" y="2937348"/>
            <a:ext cx="434975" cy="172085"/>
          </a:xfrm>
          <a:prstGeom prst="rect">
            <a:avLst/>
          </a:prstGeom>
          <a:ln w="9524">
            <a:solidFill>
              <a:srgbClr val="7F7F7F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160"/>
              </a:spcBef>
            </a:pPr>
            <a:r>
              <a:rPr sz="800" b="1" spc="-5" dirty="0">
                <a:solidFill>
                  <a:srgbClr val="00ABE1"/>
                </a:solidFill>
                <a:latin typeface="Arial"/>
                <a:cs typeface="Arial"/>
              </a:rPr>
              <a:t>Eventing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13412" y="1589202"/>
            <a:ext cx="1235075" cy="0"/>
          </a:xfrm>
          <a:custGeom>
            <a:avLst/>
            <a:gdLst/>
            <a:ahLst/>
            <a:cxnLst/>
            <a:rect l="l" t="t" r="r" b="b"/>
            <a:pathLst>
              <a:path w="1235075">
                <a:moveTo>
                  <a:pt x="0" y="0"/>
                </a:moveTo>
                <a:lnTo>
                  <a:pt x="1234499" y="0"/>
                </a:lnTo>
              </a:path>
            </a:pathLst>
          </a:custGeom>
          <a:ln w="952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22221" y="1589202"/>
            <a:ext cx="6224905" cy="0"/>
          </a:xfrm>
          <a:custGeom>
            <a:avLst/>
            <a:gdLst/>
            <a:ahLst/>
            <a:cxnLst/>
            <a:rect l="l" t="t" r="r" b="b"/>
            <a:pathLst>
              <a:path w="6224905">
                <a:moveTo>
                  <a:pt x="0" y="0"/>
                </a:moveTo>
                <a:lnTo>
                  <a:pt x="6224399" y="0"/>
                </a:lnTo>
              </a:path>
            </a:pathLst>
          </a:custGeom>
          <a:ln w="952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43414" y="4275632"/>
            <a:ext cx="6443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“The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most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important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thing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for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our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evaluation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process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was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multi-dimensional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scaling.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Having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nodes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for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specific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use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cases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is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very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powerful.”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03718" y="4279018"/>
            <a:ext cx="1078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Jay</a:t>
            </a:r>
            <a:r>
              <a:rPr sz="800" spc="-5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Duraisamy</a:t>
            </a:r>
            <a:endParaRPr sz="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800" i="1" spc="-5" dirty="0">
                <a:latin typeface="Arial"/>
                <a:cs typeface="Arial"/>
              </a:rPr>
              <a:t>SV</a:t>
            </a:r>
            <a:r>
              <a:rPr sz="800" i="1" spc="-105" dirty="0">
                <a:latin typeface="Arial"/>
                <a:cs typeface="Arial"/>
              </a:rPr>
              <a:t>P</a:t>
            </a:r>
            <a:r>
              <a:rPr sz="800" i="1" dirty="0">
                <a:latin typeface="Arial"/>
                <a:cs typeface="Arial"/>
              </a:rPr>
              <a:t>,</a:t>
            </a:r>
            <a:r>
              <a:rPr sz="800" i="1" spc="-5" dirty="0">
                <a:latin typeface="Arial"/>
                <a:cs typeface="Arial"/>
              </a:rPr>
              <a:t> USI</a:t>
            </a:r>
            <a:r>
              <a:rPr sz="800" i="1" dirty="0">
                <a:latin typeface="Arial"/>
                <a:cs typeface="Arial"/>
              </a:rPr>
              <a:t>S</a:t>
            </a:r>
            <a:r>
              <a:rPr sz="800" i="1" spc="-5" dirty="0">
                <a:latin typeface="Arial"/>
                <a:cs typeface="Arial"/>
              </a:rPr>
              <a:t> Engineering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800" b="1" spc="-5" dirty="0">
                <a:latin typeface="Arial"/>
                <a:cs typeface="Arial"/>
              </a:rPr>
              <a:t>Equifax</a:t>
            </a:r>
            <a:endParaRPr sz="8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57200" y="4263386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FA99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7200" y="4705265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FA99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94984" y="4991096"/>
            <a:ext cx="388048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Confidential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and 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Proprietary.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Do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not distribute without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consent.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©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2023.</a:t>
            </a:r>
            <a:r>
              <a:rPr sz="6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All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rights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reserved.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67E88-2B80-44E0-E91B-648AF9D85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B878573-D1CF-B3B9-FFFC-ADBD51739070}"/>
              </a:ext>
            </a:extLst>
          </p:cNvPr>
          <p:cNvSpPr txBox="1"/>
          <p:nvPr/>
        </p:nvSpPr>
        <p:spPr>
          <a:xfrm>
            <a:off x="207684" y="5003796"/>
            <a:ext cx="88011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latin typeface="Arial MT"/>
                <a:cs typeface="Arial MT"/>
              </a:rPr>
              <a:t>Confidentia</a:t>
            </a:r>
            <a:r>
              <a:rPr sz="600" dirty="0">
                <a:latin typeface="Arial MT"/>
                <a:cs typeface="Arial MT"/>
              </a:rPr>
              <a:t>l</a:t>
            </a:r>
            <a:r>
              <a:rPr sz="600" spc="-5" dirty="0">
                <a:latin typeface="Arial MT"/>
                <a:cs typeface="Arial MT"/>
              </a:rPr>
              <a:t> an</a:t>
            </a:r>
            <a:r>
              <a:rPr sz="600" dirty="0">
                <a:latin typeface="Arial MT"/>
                <a:cs typeface="Arial MT"/>
              </a:rPr>
              <a:t>d</a:t>
            </a:r>
            <a:r>
              <a:rPr sz="600" spc="-5" dirty="0">
                <a:latin typeface="Arial MT"/>
                <a:cs typeface="Arial MT"/>
              </a:rPr>
              <a:t> Proprieta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856CA96-A95C-973F-43FD-CC47EC3437FC}"/>
              </a:ext>
            </a:extLst>
          </p:cNvPr>
          <p:cNvSpPr txBox="1"/>
          <p:nvPr/>
        </p:nvSpPr>
        <p:spPr>
          <a:xfrm>
            <a:off x="1074899" y="4983878"/>
            <a:ext cx="30003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 MT"/>
                <a:cs typeface="Arial MT"/>
              </a:rPr>
              <a:t>r</a:t>
            </a:r>
            <a:r>
              <a:rPr sz="600" spc="-45" dirty="0">
                <a:latin typeface="Arial MT"/>
                <a:cs typeface="Arial MT"/>
              </a:rPr>
              <a:t>y</a:t>
            </a:r>
            <a:r>
              <a:rPr sz="600" dirty="0">
                <a:latin typeface="Arial MT"/>
                <a:cs typeface="Arial MT"/>
              </a:rPr>
              <a:t>.</a:t>
            </a:r>
            <a:r>
              <a:rPr sz="600" spc="-5" dirty="0">
                <a:latin typeface="Arial MT"/>
                <a:cs typeface="Arial MT"/>
              </a:rPr>
              <a:t> D</a:t>
            </a:r>
            <a:r>
              <a:rPr sz="600" dirty="0">
                <a:latin typeface="Arial MT"/>
                <a:cs typeface="Arial MT"/>
              </a:rPr>
              <a:t>o</a:t>
            </a:r>
            <a:r>
              <a:rPr sz="600" spc="-5" dirty="0">
                <a:latin typeface="Arial MT"/>
                <a:cs typeface="Arial MT"/>
              </a:rPr>
              <a:t> no</a:t>
            </a:r>
            <a:r>
              <a:rPr sz="600" dirty="0">
                <a:latin typeface="Arial MT"/>
                <a:cs typeface="Arial MT"/>
              </a:rPr>
              <a:t>t</a:t>
            </a:r>
            <a:r>
              <a:rPr sz="600" spc="-5" dirty="0">
                <a:latin typeface="Arial MT"/>
                <a:cs typeface="Arial MT"/>
              </a:rPr>
              <a:t> distribut</a:t>
            </a:r>
            <a:r>
              <a:rPr sz="600" dirty="0">
                <a:latin typeface="Arial MT"/>
                <a:cs typeface="Arial MT"/>
              </a:rPr>
              <a:t>e</a:t>
            </a:r>
            <a:r>
              <a:rPr sz="600" spc="-5" dirty="0">
                <a:latin typeface="Arial MT"/>
                <a:cs typeface="Arial MT"/>
              </a:rPr>
              <a:t> withou</a:t>
            </a:r>
            <a:r>
              <a:rPr sz="600" dirty="0">
                <a:latin typeface="Arial MT"/>
                <a:cs typeface="Arial MT"/>
              </a:rPr>
              <a:t>t</a:t>
            </a:r>
            <a:r>
              <a:rPr sz="600" spc="-5" dirty="0">
                <a:latin typeface="Arial MT"/>
                <a:cs typeface="Arial MT"/>
              </a:rPr>
              <a:t> Couchbas</a:t>
            </a:r>
            <a:r>
              <a:rPr sz="600" dirty="0">
                <a:latin typeface="Arial MT"/>
                <a:cs typeface="Arial MT"/>
              </a:rPr>
              <a:t>e</a:t>
            </a:r>
            <a:r>
              <a:rPr sz="600" spc="-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consent.</a:t>
            </a:r>
            <a:r>
              <a:rPr sz="600" spc="-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©</a:t>
            </a:r>
            <a:r>
              <a:rPr sz="600" spc="-5" dirty="0">
                <a:latin typeface="Arial MT"/>
                <a:cs typeface="Arial MT"/>
              </a:rPr>
              <a:t> Couchbas</a:t>
            </a:r>
            <a:r>
              <a:rPr sz="600" dirty="0">
                <a:latin typeface="Arial MT"/>
                <a:cs typeface="Arial MT"/>
              </a:rPr>
              <a:t>e</a:t>
            </a:r>
            <a:r>
              <a:rPr sz="600" spc="-5" dirty="0">
                <a:latin typeface="Arial MT"/>
                <a:cs typeface="Arial MT"/>
              </a:rPr>
              <a:t> 2024</a:t>
            </a:r>
            <a:r>
              <a:rPr sz="600" dirty="0">
                <a:latin typeface="Arial MT"/>
                <a:cs typeface="Arial MT"/>
              </a:rPr>
              <a:t>.</a:t>
            </a:r>
            <a:r>
              <a:rPr sz="600" spc="-35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Al</a:t>
            </a:r>
            <a:r>
              <a:rPr sz="600" dirty="0">
                <a:latin typeface="Arial MT"/>
                <a:cs typeface="Arial MT"/>
              </a:rPr>
              <a:t>l</a:t>
            </a:r>
            <a:r>
              <a:rPr sz="600" spc="-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rights</a:t>
            </a:r>
            <a:r>
              <a:rPr sz="600" spc="-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reserved.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445EB23-42AA-C8A9-3005-D7AE30306F0B}"/>
              </a:ext>
            </a:extLst>
          </p:cNvPr>
          <p:cNvSpPr txBox="1"/>
          <p:nvPr/>
        </p:nvSpPr>
        <p:spPr>
          <a:xfrm>
            <a:off x="8821625" y="4987487"/>
            <a:ext cx="749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Arial MT"/>
                <a:cs typeface="Arial MT"/>
              </a:rPr>
              <a:t>7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940CF52-77E9-50C2-F474-F67C8DAFC92A}"/>
              </a:ext>
            </a:extLst>
          </p:cNvPr>
          <p:cNvSpPr/>
          <p:nvPr/>
        </p:nvSpPr>
        <p:spPr>
          <a:xfrm>
            <a:off x="8533676" y="257729"/>
            <a:ext cx="340360" cy="340995"/>
          </a:xfrm>
          <a:custGeom>
            <a:avLst/>
            <a:gdLst/>
            <a:ahLst/>
            <a:cxnLst/>
            <a:rect l="l" t="t" r="r" b="b"/>
            <a:pathLst>
              <a:path w="340359" h="340995">
                <a:moveTo>
                  <a:pt x="172949" y="340407"/>
                </a:moveTo>
                <a:lnTo>
                  <a:pt x="102666" y="326572"/>
                </a:lnTo>
                <a:lnTo>
                  <a:pt x="61081" y="301020"/>
                </a:lnTo>
                <a:lnTo>
                  <a:pt x="28628" y="264933"/>
                </a:lnTo>
                <a:lnTo>
                  <a:pt x="7527" y="220568"/>
                </a:lnTo>
                <a:lnTo>
                  <a:pt x="0" y="170179"/>
                </a:lnTo>
                <a:lnTo>
                  <a:pt x="6105" y="125074"/>
                </a:lnTo>
                <a:lnTo>
                  <a:pt x="23320" y="84459"/>
                </a:lnTo>
                <a:lnTo>
                  <a:pt x="49990" y="49990"/>
                </a:lnTo>
                <a:lnTo>
                  <a:pt x="84459" y="23320"/>
                </a:lnTo>
                <a:lnTo>
                  <a:pt x="125074" y="6105"/>
                </a:lnTo>
                <a:lnTo>
                  <a:pt x="170179" y="0"/>
                </a:lnTo>
                <a:lnTo>
                  <a:pt x="215285" y="6105"/>
                </a:lnTo>
                <a:lnTo>
                  <a:pt x="255900" y="23320"/>
                </a:lnTo>
                <a:lnTo>
                  <a:pt x="290369" y="49990"/>
                </a:lnTo>
                <a:lnTo>
                  <a:pt x="317038" y="84459"/>
                </a:lnTo>
                <a:lnTo>
                  <a:pt x="328125" y="110616"/>
                </a:lnTo>
                <a:lnTo>
                  <a:pt x="103809" y="110616"/>
                </a:lnTo>
                <a:lnTo>
                  <a:pt x="95194" y="110763"/>
                </a:lnTo>
                <a:lnTo>
                  <a:pt x="57502" y="126199"/>
                </a:lnTo>
                <a:lnTo>
                  <a:pt x="56159" y="133591"/>
                </a:lnTo>
                <a:lnTo>
                  <a:pt x="56159" y="199961"/>
                </a:lnTo>
                <a:lnTo>
                  <a:pt x="91418" y="223600"/>
                </a:lnTo>
                <a:lnTo>
                  <a:pt x="141621" y="226738"/>
                </a:lnTo>
                <a:lnTo>
                  <a:pt x="168478" y="227190"/>
                </a:lnTo>
                <a:lnTo>
                  <a:pt x="168478" y="227647"/>
                </a:lnTo>
                <a:lnTo>
                  <a:pt x="329310" y="227647"/>
                </a:lnTo>
                <a:lnTo>
                  <a:pt x="312359" y="263737"/>
                </a:lnTo>
                <a:lnTo>
                  <a:pt x="280590" y="299763"/>
                </a:lnTo>
                <a:lnTo>
                  <a:pt x="239846" y="325615"/>
                </a:lnTo>
                <a:lnTo>
                  <a:pt x="192282" y="339037"/>
                </a:lnTo>
                <a:lnTo>
                  <a:pt x="174907" y="340377"/>
                </a:lnTo>
                <a:lnTo>
                  <a:pt x="172949" y="340407"/>
                </a:lnTo>
                <a:close/>
              </a:path>
              <a:path w="340359" h="340995">
                <a:moveTo>
                  <a:pt x="110616" y="165074"/>
                </a:moveTo>
                <a:lnTo>
                  <a:pt x="110616" y="113169"/>
                </a:lnTo>
                <a:lnTo>
                  <a:pt x="107213" y="110616"/>
                </a:lnTo>
                <a:lnTo>
                  <a:pt x="233145" y="110616"/>
                </a:lnTo>
                <a:lnTo>
                  <a:pt x="229742" y="113169"/>
                </a:lnTo>
                <a:lnTo>
                  <a:pt x="229742" y="163372"/>
                </a:lnTo>
                <a:lnTo>
                  <a:pt x="170179" y="163372"/>
                </a:lnTo>
                <a:lnTo>
                  <a:pt x="155129" y="163638"/>
                </a:lnTo>
                <a:lnTo>
                  <a:pt x="125666" y="164808"/>
                </a:lnTo>
                <a:lnTo>
                  <a:pt x="110616" y="165074"/>
                </a:lnTo>
                <a:close/>
              </a:path>
              <a:path w="340359" h="340995">
                <a:moveTo>
                  <a:pt x="329310" y="227647"/>
                </a:moveTo>
                <a:lnTo>
                  <a:pt x="175285" y="227647"/>
                </a:lnTo>
                <a:lnTo>
                  <a:pt x="175285" y="227190"/>
                </a:lnTo>
                <a:lnTo>
                  <a:pt x="201370" y="226379"/>
                </a:lnTo>
                <a:lnTo>
                  <a:pt x="226977" y="225169"/>
                </a:lnTo>
                <a:lnTo>
                  <a:pt x="267181" y="221233"/>
                </a:lnTo>
                <a:lnTo>
                  <a:pt x="284199" y="199961"/>
                </a:lnTo>
                <a:lnTo>
                  <a:pt x="284199" y="133591"/>
                </a:lnTo>
                <a:lnTo>
                  <a:pt x="245524" y="110763"/>
                </a:lnTo>
                <a:lnTo>
                  <a:pt x="237400" y="110616"/>
                </a:lnTo>
                <a:lnTo>
                  <a:pt x="328125" y="110616"/>
                </a:lnTo>
                <a:lnTo>
                  <a:pt x="334253" y="125074"/>
                </a:lnTo>
                <a:lnTo>
                  <a:pt x="340359" y="170179"/>
                </a:lnTo>
                <a:lnTo>
                  <a:pt x="333000" y="219791"/>
                </a:lnTo>
                <a:lnTo>
                  <a:pt x="329310" y="227647"/>
                </a:lnTo>
                <a:close/>
              </a:path>
              <a:path w="340359" h="340995">
                <a:moveTo>
                  <a:pt x="229742" y="165074"/>
                </a:moveTo>
                <a:lnTo>
                  <a:pt x="214692" y="164808"/>
                </a:lnTo>
                <a:lnTo>
                  <a:pt x="185230" y="163638"/>
                </a:lnTo>
                <a:lnTo>
                  <a:pt x="170179" y="163372"/>
                </a:lnTo>
                <a:lnTo>
                  <a:pt x="229742" y="163372"/>
                </a:lnTo>
                <a:lnTo>
                  <a:pt x="229742" y="165074"/>
                </a:lnTo>
                <a:close/>
              </a:path>
            </a:pathLst>
          </a:custGeom>
          <a:solidFill>
            <a:srgbClr val="EA2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E080822-6B9A-0503-2D90-AF3029135DB2}"/>
              </a:ext>
            </a:extLst>
          </p:cNvPr>
          <p:cNvSpPr/>
          <p:nvPr/>
        </p:nvSpPr>
        <p:spPr>
          <a:xfrm>
            <a:off x="0" y="0"/>
            <a:ext cx="1076325" cy="5143500"/>
          </a:xfrm>
          <a:custGeom>
            <a:avLst/>
            <a:gdLst/>
            <a:ahLst/>
            <a:cxnLst/>
            <a:rect l="l" t="t" r="r" b="b"/>
            <a:pathLst>
              <a:path w="1076325" h="5143500">
                <a:moveTo>
                  <a:pt x="1076312" y="0"/>
                </a:moveTo>
                <a:lnTo>
                  <a:pt x="0" y="0"/>
                </a:lnTo>
                <a:lnTo>
                  <a:pt x="0" y="544842"/>
                </a:lnTo>
                <a:lnTo>
                  <a:pt x="0" y="4598682"/>
                </a:lnTo>
                <a:lnTo>
                  <a:pt x="0" y="5143500"/>
                </a:lnTo>
                <a:lnTo>
                  <a:pt x="1076312" y="5143500"/>
                </a:lnTo>
                <a:lnTo>
                  <a:pt x="1076312" y="4598682"/>
                </a:lnTo>
                <a:lnTo>
                  <a:pt x="719239" y="4598682"/>
                </a:lnTo>
                <a:lnTo>
                  <a:pt x="719239" y="544842"/>
                </a:lnTo>
                <a:lnTo>
                  <a:pt x="1076312" y="544842"/>
                </a:lnTo>
                <a:lnTo>
                  <a:pt x="1076312" y="0"/>
                </a:lnTo>
                <a:close/>
              </a:path>
            </a:pathLst>
          </a:custGeom>
          <a:solidFill>
            <a:srgbClr val="FC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89DE7E33-3D24-936F-5B15-682ADF6AF03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3090" y="4623463"/>
            <a:ext cx="1089420" cy="248341"/>
          </a:xfrm>
          <a:prstGeom prst="rect">
            <a:avLst/>
          </a:prstGeom>
        </p:spPr>
      </p:pic>
      <p:pic>
        <p:nvPicPr>
          <p:cNvPr id="8" name="object 8">
            <a:extLst>
              <a:ext uri="{FF2B5EF4-FFF2-40B4-BE49-F238E27FC236}">
                <a16:creationId xmlns:a16="http://schemas.microsoft.com/office/drawing/2014/main" id="{F5939A6F-0195-AA82-4B2F-C4681D36C4B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4550" y="3544685"/>
            <a:ext cx="362120" cy="404105"/>
          </a:xfrm>
          <a:prstGeom prst="rect">
            <a:avLst/>
          </a:prstGeom>
        </p:spPr>
      </p:pic>
      <p:pic>
        <p:nvPicPr>
          <p:cNvPr id="9" name="object 9">
            <a:extLst>
              <a:ext uri="{FF2B5EF4-FFF2-40B4-BE49-F238E27FC236}">
                <a16:creationId xmlns:a16="http://schemas.microsoft.com/office/drawing/2014/main" id="{9C9A3DE6-ED21-92ED-8036-798FD7FA59F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26399" y="3995604"/>
            <a:ext cx="350775" cy="1147893"/>
          </a:xfrm>
          <a:prstGeom prst="rect">
            <a:avLst/>
          </a:prstGeom>
        </p:spPr>
      </p:pic>
      <p:sp>
        <p:nvSpPr>
          <p:cNvPr id="10" name="object 10">
            <a:extLst>
              <a:ext uri="{FF2B5EF4-FFF2-40B4-BE49-F238E27FC236}">
                <a16:creationId xmlns:a16="http://schemas.microsoft.com/office/drawing/2014/main" id="{6E0B1A7E-2269-C52B-2186-4FF486D18581}"/>
              </a:ext>
            </a:extLst>
          </p:cNvPr>
          <p:cNvSpPr txBox="1"/>
          <p:nvPr/>
        </p:nvSpPr>
        <p:spPr>
          <a:xfrm>
            <a:off x="8913714" y="4809309"/>
            <a:ext cx="692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A5A5A5"/>
                </a:solidFill>
                <a:latin typeface="Tahoma"/>
                <a:cs typeface="Tahoma"/>
              </a:rPr>
              <a:t>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211FFCC-9FD5-E43A-D300-1978C113E3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1661" y="1472924"/>
            <a:ext cx="3168939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100" spc="-5" dirty="0"/>
              <a:t>What is Couchbase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2217518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76324" cy="5143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83090" y="4623463"/>
            <a:ext cx="1089420" cy="24834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4550" y="3544685"/>
            <a:ext cx="362120" cy="4041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26399" y="3995604"/>
            <a:ext cx="350775" cy="114789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5393" y="1340634"/>
            <a:ext cx="8733213" cy="4488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8910">
              <a:lnSpc>
                <a:spcPts val="3420"/>
              </a:lnSpc>
            </a:pPr>
            <a:r>
              <a:rPr spc="15" dirty="0"/>
              <a:t>Bringing</a:t>
            </a:r>
            <a:r>
              <a:rPr spc="-70" dirty="0"/>
              <a:t> </a:t>
            </a:r>
            <a:r>
              <a:rPr spc="25" dirty="0"/>
              <a:t>AI</a:t>
            </a:r>
            <a:r>
              <a:rPr spc="-65" dirty="0"/>
              <a:t> </a:t>
            </a:r>
            <a:r>
              <a:rPr spc="65" dirty="0"/>
              <a:t>capabilities</a:t>
            </a:r>
            <a:r>
              <a:rPr spc="-65" dirty="0"/>
              <a:t> </a:t>
            </a:r>
            <a:r>
              <a:rPr spc="160" dirty="0"/>
              <a:t>to</a:t>
            </a:r>
            <a:r>
              <a:rPr spc="-60" dirty="0"/>
              <a:t> </a:t>
            </a:r>
            <a:r>
              <a:rPr spc="65" dirty="0"/>
              <a:t>applications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1687" y="4823829"/>
            <a:ext cx="340296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15" dirty="0">
                <a:latin typeface="Tahoma"/>
                <a:cs typeface="Tahoma"/>
              </a:rPr>
              <a:t>Conﬁdential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20" dirty="0">
                <a:latin typeface="Tahoma"/>
                <a:cs typeface="Tahoma"/>
              </a:rPr>
              <a:t>and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Proprietary.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20" dirty="0">
                <a:latin typeface="Tahoma"/>
                <a:cs typeface="Tahoma"/>
              </a:rPr>
              <a:t>Do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not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distribute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without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Couchbase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consent.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-50" dirty="0">
                <a:latin typeface="Tahoma"/>
                <a:cs typeface="Tahoma"/>
              </a:rPr>
              <a:t>©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Couchbase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dirty="0">
                <a:latin typeface="Tahoma"/>
                <a:cs typeface="Tahoma"/>
              </a:rPr>
              <a:t>2024.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All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rights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5" dirty="0">
                <a:latin typeface="Tahoma"/>
                <a:cs typeface="Tahoma"/>
              </a:rPr>
              <a:t>reserved.</a:t>
            </a:r>
            <a:endParaRPr sz="5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1315" y="4747501"/>
            <a:ext cx="251816" cy="24834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913714" y="4809309"/>
            <a:ext cx="1130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A5A5A5"/>
                </a:solidFill>
                <a:latin typeface="Tahoma"/>
                <a:cs typeface="Tahoma"/>
              </a:rPr>
              <a:t>40</a:t>
            </a:r>
            <a:endParaRPr sz="6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4538676"/>
            <a:ext cx="209550" cy="330835"/>
          </a:xfrm>
          <a:custGeom>
            <a:avLst/>
            <a:gdLst/>
            <a:ahLst/>
            <a:cxnLst/>
            <a:rect l="l" t="t" r="r" b="b"/>
            <a:pathLst>
              <a:path w="209550" h="330835">
                <a:moveTo>
                  <a:pt x="92870" y="330747"/>
                </a:moveTo>
                <a:lnTo>
                  <a:pt x="17353" y="222100"/>
                </a:lnTo>
                <a:lnTo>
                  <a:pt x="0" y="246215"/>
                </a:lnTo>
                <a:lnTo>
                  <a:pt x="0" y="0"/>
                </a:lnTo>
                <a:lnTo>
                  <a:pt x="65779" y="0"/>
                </a:lnTo>
                <a:lnTo>
                  <a:pt x="55106" y="132672"/>
                </a:lnTo>
                <a:lnTo>
                  <a:pt x="182750" y="85364"/>
                </a:lnTo>
                <a:lnTo>
                  <a:pt x="209019" y="155944"/>
                </a:lnTo>
                <a:lnTo>
                  <a:pt x="73582" y="189206"/>
                </a:lnTo>
                <a:lnTo>
                  <a:pt x="163462" y="287144"/>
                </a:lnTo>
                <a:lnTo>
                  <a:pt x="92870" y="330747"/>
                </a:lnTo>
                <a:close/>
              </a:path>
            </a:pathLst>
          </a:custGeom>
          <a:solidFill>
            <a:srgbClr val="FFF0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525" y="158458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499" y="0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19235" y="158458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499" y="0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54879" y="158458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499" y="0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83590" y="158458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499" y="0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90517" y="1125635"/>
            <a:ext cx="18573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16890">
              <a:lnSpc>
                <a:spcPct val="100000"/>
              </a:lnSpc>
              <a:spcBef>
                <a:spcPts val="100"/>
              </a:spcBef>
            </a:pPr>
            <a:r>
              <a:rPr sz="1100" b="1" spc="25" dirty="0">
                <a:latin typeface="Arial"/>
                <a:cs typeface="Arial"/>
              </a:rPr>
              <a:t>AI-powered </a:t>
            </a:r>
            <a:r>
              <a:rPr sz="1100" b="1" spc="30" dirty="0">
                <a:latin typeface="Arial"/>
                <a:cs typeface="Arial"/>
              </a:rPr>
              <a:t> </a:t>
            </a:r>
            <a:r>
              <a:rPr sz="1100" b="1" spc="20" dirty="0">
                <a:latin typeface="Arial"/>
                <a:cs typeface="Arial"/>
              </a:rPr>
              <a:t>Chatbots</a:t>
            </a:r>
            <a:r>
              <a:rPr sz="1100" b="1" spc="-50" dirty="0">
                <a:latin typeface="Arial"/>
                <a:cs typeface="Arial"/>
              </a:rPr>
              <a:t> </a:t>
            </a:r>
            <a:r>
              <a:rPr sz="1100" b="1" spc="40" dirty="0">
                <a:latin typeface="Arial"/>
                <a:cs typeface="Arial"/>
              </a:rPr>
              <a:t>and</a:t>
            </a:r>
            <a:r>
              <a:rPr sz="1100" b="1" spc="-45" dirty="0">
                <a:latin typeface="Arial"/>
                <a:cs typeface="Arial"/>
              </a:rPr>
              <a:t> </a:t>
            </a:r>
            <a:r>
              <a:rPr sz="1100" b="1" spc="10" dirty="0">
                <a:latin typeface="Arial"/>
                <a:cs typeface="Arial"/>
              </a:rPr>
              <a:t>Applications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85520" y="1125635"/>
            <a:ext cx="18192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4495">
              <a:lnSpc>
                <a:spcPct val="100000"/>
              </a:lnSpc>
              <a:spcBef>
                <a:spcPts val="100"/>
              </a:spcBef>
            </a:pPr>
            <a:r>
              <a:rPr sz="1100" b="1" spc="55" dirty="0">
                <a:latin typeface="Arial"/>
                <a:cs typeface="Arial"/>
              </a:rPr>
              <a:t>Data </a:t>
            </a:r>
            <a:r>
              <a:rPr sz="1100" b="1" spc="-10" dirty="0">
                <a:latin typeface="Arial"/>
                <a:cs typeface="Arial"/>
              </a:rPr>
              <a:t>Analysis: </a:t>
            </a:r>
            <a:r>
              <a:rPr sz="1100" b="1" spc="-5" dirty="0">
                <a:latin typeface="Arial"/>
                <a:cs typeface="Arial"/>
              </a:rPr>
              <a:t> </a:t>
            </a:r>
            <a:r>
              <a:rPr sz="1100" b="1" spc="5" dirty="0">
                <a:latin typeface="Arial"/>
                <a:cs typeface="Arial"/>
              </a:rPr>
              <a:t>Classiﬁcation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spc="145" dirty="0">
                <a:latin typeface="Arial"/>
                <a:cs typeface="Arial"/>
              </a:rPr>
              <a:t>/</a:t>
            </a:r>
            <a:r>
              <a:rPr sz="1100" b="1" spc="-25" dirty="0">
                <a:latin typeface="Arial"/>
                <a:cs typeface="Arial"/>
              </a:rPr>
              <a:t> </a:t>
            </a:r>
            <a:r>
              <a:rPr sz="1100" b="1" spc="15" dirty="0">
                <a:latin typeface="Arial"/>
                <a:cs typeface="Arial"/>
              </a:rPr>
              <a:t>Anomalies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18938" y="1125635"/>
            <a:ext cx="14833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635" marR="5080" indent="-242570">
              <a:lnSpc>
                <a:spcPct val="100000"/>
              </a:lnSpc>
              <a:spcBef>
                <a:spcPts val="100"/>
              </a:spcBef>
            </a:pPr>
            <a:r>
              <a:rPr sz="1100" b="1" spc="10" dirty="0">
                <a:latin typeface="Arial"/>
                <a:cs typeface="Arial"/>
              </a:rPr>
              <a:t>Advanced</a:t>
            </a:r>
            <a:r>
              <a:rPr sz="1100" b="1" spc="-60" dirty="0">
                <a:latin typeface="Arial"/>
                <a:cs typeface="Arial"/>
              </a:rPr>
              <a:t> </a:t>
            </a:r>
            <a:r>
              <a:rPr sz="1100" b="1" spc="20" dirty="0">
                <a:latin typeface="Arial"/>
                <a:cs typeface="Arial"/>
              </a:rPr>
              <a:t>Semantic</a:t>
            </a:r>
            <a:r>
              <a:rPr sz="1100" b="1" spc="-55" dirty="0">
                <a:latin typeface="Arial"/>
                <a:cs typeface="Arial"/>
              </a:rPr>
              <a:t> </a:t>
            </a:r>
            <a:r>
              <a:rPr sz="1100" b="1" spc="145" dirty="0">
                <a:latin typeface="Arial"/>
                <a:cs typeface="Arial"/>
              </a:rPr>
              <a:t>/ </a:t>
            </a:r>
            <a:r>
              <a:rPr sz="1100" b="1" spc="-295" dirty="0">
                <a:latin typeface="Arial"/>
                <a:cs typeface="Arial"/>
              </a:rPr>
              <a:t> </a:t>
            </a:r>
            <a:r>
              <a:rPr sz="1100" b="1" spc="30" dirty="0">
                <a:latin typeface="Arial"/>
                <a:cs typeface="Arial"/>
              </a:rPr>
              <a:t>Hybrid</a:t>
            </a:r>
            <a:r>
              <a:rPr sz="1100" b="1" spc="-4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4314" y="1125635"/>
            <a:ext cx="8128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1760">
              <a:lnSpc>
                <a:spcPct val="100000"/>
              </a:lnSpc>
              <a:spcBef>
                <a:spcPts val="100"/>
              </a:spcBef>
            </a:pPr>
            <a:r>
              <a:rPr sz="1100" b="1" spc="30" dirty="0">
                <a:latin typeface="Arial"/>
                <a:cs typeface="Arial"/>
              </a:rPr>
              <a:t>Content </a:t>
            </a:r>
            <a:r>
              <a:rPr sz="1100" b="1" spc="35" dirty="0">
                <a:latin typeface="Arial"/>
                <a:cs typeface="Arial"/>
              </a:rPr>
              <a:t> </a:t>
            </a:r>
            <a:r>
              <a:rPr sz="1100" b="1" spc="30" dirty="0">
                <a:latin typeface="Arial"/>
                <a:cs typeface="Arial"/>
              </a:rPr>
              <a:t>Generation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14777" y="1744640"/>
            <a:ext cx="1795145" cy="2553970"/>
            <a:chOff x="414777" y="1744640"/>
            <a:chExt cx="1795145" cy="255397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043" y="3399529"/>
              <a:ext cx="1595859" cy="8678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321" y="1813740"/>
              <a:ext cx="1622734" cy="2488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6467" y="2122469"/>
              <a:ext cx="848007" cy="117850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21127" y="1750990"/>
              <a:ext cx="1782445" cy="2541270"/>
            </a:xfrm>
            <a:custGeom>
              <a:avLst/>
              <a:gdLst/>
              <a:ahLst/>
              <a:cxnLst/>
              <a:rect l="l" t="t" r="r" b="b"/>
              <a:pathLst>
                <a:path w="1782445" h="2541270">
                  <a:moveTo>
                    <a:pt x="0" y="48925"/>
                  </a:moveTo>
                  <a:lnTo>
                    <a:pt x="3844" y="29881"/>
                  </a:lnTo>
                  <a:lnTo>
                    <a:pt x="14330" y="14329"/>
                  </a:lnTo>
                  <a:lnTo>
                    <a:pt x="29881" y="3844"/>
                  </a:lnTo>
                  <a:lnTo>
                    <a:pt x="48925" y="0"/>
                  </a:lnTo>
                  <a:lnTo>
                    <a:pt x="1733432" y="0"/>
                  </a:lnTo>
                  <a:lnTo>
                    <a:pt x="1774137" y="21781"/>
                  </a:lnTo>
                  <a:lnTo>
                    <a:pt x="1782358" y="48925"/>
                  </a:lnTo>
                  <a:lnTo>
                    <a:pt x="1782358" y="2491805"/>
                  </a:lnTo>
                  <a:lnTo>
                    <a:pt x="1778513" y="2510849"/>
                  </a:lnTo>
                  <a:lnTo>
                    <a:pt x="1768027" y="2526400"/>
                  </a:lnTo>
                  <a:lnTo>
                    <a:pt x="1752476" y="2536886"/>
                  </a:lnTo>
                  <a:lnTo>
                    <a:pt x="1733432" y="2540730"/>
                  </a:lnTo>
                  <a:lnTo>
                    <a:pt x="48925" y="2540730"/>
                  </a:lnTo>
                  <a:lnTo>
                    <a:pt x="29881" y="2536886"/>
                  </a:lnTo>
                  <a:lnTo>
                    <a:pt x="14330" y="2526400"/>
                  </a:lnTo>
                  <a:lnTo>
                    <a:pt x="3844" y="2510849"/>
                  </a:lnTo>
                  <a:lnTo>
                    <a:pt x="0" y="2491805"/>
                  </a:lnTo>
                  <a:lnTo>
                    <a:pt x="0" y="48925"/>
                  </a:lnTo>
                  <a:close/>
                </a:path>
              </a:pathLst>
            </a:custGeom>
            <a:ln w="126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7659" y="4126356"/>
              <a:ext cx="1533525" cy="107950"/>
            </a:xfrm>
            <a:custGeom>
              <a:avLst/>
              <a:gdLst/>
              <a:ahLst/>
              <a:cxnLst/>
              <a:rect l="l" t="t" r="r" b="b"/>
              <a:pathLst>
                <a:path w="1533525" h="107950">
                  <a:moveTo>
                    <a:pt x="0" y="0"/>
                  </a:moveTo>
                  <a:lnTo>
                    <a:pt x="1533150" y="0"/>
                  </a:lnTo>
                  <a:lnTo>
                    <a:pt x="1533150" y="107549"/>
                  </a:lnTo>
                  <a:lnTo>
                    <a:pt x="0" y="1075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C12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81316" y="1787798"/>
            <a:ext cx="1775752" cy="249738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86934" y="1750934"/>
            <a:ext cx="1584337" cy="251413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50897" y="1822450"/>
            <a:ext cx="1757298" cy="2399789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73050" y="352880"/>
            <a:ext cx="2831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70" dirty="0"/>
              <a:t>Overview</a:t>
            </a:r>
            <a:r>
              <a:rPr sz="2100" spc="-45" dirty="0"/>
              <a:t> </a:t>
            </a:r>
            <a:r>
              <a:rPr sz="2100" b="0" spc="350" dirty="0">
                <a:latin typeface="Tahoma"/>
                <a:cs typeface="Tahoma"/>
              </a:rPr>
              <a:t>|</a:t>
            </a:r>
            <a:r>
              <a:rPr sz="2100" b="0" spc="-145" dirty="0">
                <a:latin typeface="Tahoma"/>
                <a:cs typeface="Tahoma"/>
              </a:rPr>
              <a:t> </a:t>
            </a:r>
            <a:r>
              <a:rPr sz="2100" b="0" spc="95" dirty="0">
                <a:latin typeface="Tahoma"/>
                <a:cs typeface="Tahoma"/>
              </a:rPr>
              <a:t>Use</a:t>
            </a:r>
            <a:r>
              <a:rPr sz="2100" b="0" spc="-140" dirty="0">
                <a:latin typeface="Tahoma"/>
                <a:cs typeface="Tahoma"/>
              </a:rPr>
              <a:t> </a:t>
            </a:r>
            <a:r>
              <a:rPr sz="2100" b="0" spc="60" dirty="0">
                <a:latin typeface="Tahoma"/>
                <a:cs typeface="Tahoma"/>
              </a:rPr>
              <a:t>Cases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1687" y="4823829"/>
            <a:ext cx="340296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15" dirty="0">
                <a:latin typeface="Tahoma"/>
                <a:cs typeface="Tahoma"/>
              </a:rPr>
              <a:t>Conﬁdential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20" dirty="0">
                <a:latin typeface="Tahoma"/>
                <a:cs typeface="Tahoma"/>
              </a:rPr>
              <a:t>and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Proprietary.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20" dirty="0">
                <a:latin typeface="Tahoma"/>
                <a:cs typeface="Tahoma"/>
              </a:rPr>
              <a:t>Do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not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distribute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without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Couchbase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consent.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-50" dirty="0">
                <a:latin typeface="Tahoma"/>
                <a:cs typeface="Tahoma"/>
              </a:rPr>
              <a:t>©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Couchbase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dirty="0">
                <a:latin typeface="Tahoma"/>
                <a:cs typeface="Tahoma"/>
              </a:rPr>
              <a:t>2024.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All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rights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5" dirty="0">
                <a:latin typeface="Tahoma"/>
                <a:cs typeface="Tahoma"/>
              </a:rPr>
              <a:t>reserved.</a:t>
            </a:r>
            <a:endParaRPr sz="5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1315" y="4747501"/>
            <a:ext cx="251816" cy="24834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913714" y="4809309"/>
            <a:ext cx="1130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A5A5A5"/>
                </a:solidFill>
                <a:latin typeface="Tahoma"/>
                <a:cs typeface="Tahoma"/>
              </a:rPr>
              <a:t>41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97262" y="709612"/>
            <a:ext cx="3438525" cy="2155190"/>
            <a:chOff x="697262" y="709612"/>
            <a:chExt cx="3438525" cy="2155190"/>
          </a:xfrm>
        </p:grpSpPr>
        <p:sp>
          <p:nvSpPr>
            <p:cNvPr id="6" name="object 6"/>
            <p:cNvSpPr/>
            <p:nvPr/>
          </p:nvSpPr>
          <p:spPr>
            <a:xfrm>
              <a:off x="2876092" y="967768"/>
              <a:ext cx="1139825" cy="1587500"/>
            </a:xfrm>
            <a:custGeom>
              <a:avLst/>
              <a:gdLst/>
              <a:ahLst/>
              <a:cxnLst/>
              <a:rect l="l" t="t" r="r" b="b"/>
              <a:pathLst>
                <a:path w="1139825" h="1587500">
                  <a:moveTo>
                    <a:pt x="0" y="1245165"/>
                  </a:moveTo>
                  <a:lnTo>
                    <a:pt x="5379" y="1218521"/>
                  </a:lnTo>
                  <a:lnTo>
                    <a:pt x="20048" y="1196763"/>
                  </a:lnTo>
                  <a:lnTo>
                    <a:pt x="41807" y="1182093"/>
                  </a:lnTo>
                  <a:lnTo>
                    <a:pt x="68451" y="1176714"/>
                  </a:lnTo>
                  <a:lnTo>
                    <a:pt x="1070948" y="1176714"/>
                  </a:lnTo>
                  <a:lnTo>
                    <a:pt x="1108925" y="1188215"/>
                  </a:lnTo>
                  <a:lnTo>
                    <a:pt x="1134189" y="1218970"/>
                  </a:lnTo>
                  <a:lnTo>
                    <a:pt x="1139399" y="1245165"/>
                  </a:lnTo>
                  <a:lnTo>
                    <a:pt x="1139399" y="1518963"/>
                  </a:lnTo>
                  <a:lnTo>
                    <a:pt x="1134020" y="1545607"/>
                  </a:lnTo>
                  <a:lnTo>
                    <a:pt x="1119350" y="1567365"/>
                  </a:lnTo>
                  <a:lnTo>
                    <a:pt x="1097592" y="1582035"/>
                  </a:lnTo>
                  <a:lnTo>
                    <a:pt x="1070948" y="1587414"/>
                  </a:lnTo>
                  <a:lnTo>
                    <a:pt x="68451" y="1587414"/>
                  </a:lnTo>
                  <a:lnTo>
                    <a:pt x="41807" y="1582035"/>
                  </a:lnTo>
                  <a:lnTo>
                    <a:pt x="20048" y="1567365"/>
                  </a:lnTo>
                  <a:lnTo>
                    <a:pt x="5379" y="1545607"/>
                  </a:lnTo>
                  <a:lnTo>
                    <a:pt x="0" y="1518963"/>
                  </a:lnTo>
                  <a:lnTo>
                    <a:pt x="0" y="1245165"/>
                  </a:lnTo>
                  <a:close/>
                </a:path>
                <a:path w="1139825" h="1587500">
                  <a:moveTo>
                    <a:pt x="0" y="631860"/>
                  </a:moveTo>
                  <a:lnTo>
                    <a:pt x="5379" y="605215"/>
                  </a:lnTo>
                  <a:lnTo>
                    <a:pt x="20048" y="583457"/>
                  </a:lnTo>
                  <a:lnTo>
                    <a:pt x="41807" y="568788"/>
                  </a:lnTo>
                  <a:lnTo>
                    <a:pt x="68451" y="563408"/>
                  </a:lnTo>
                  <a:lnTo>
                    <a:pt x="1070948" y="563408"/>
                  </a:lnTo>
                  <a:lnTo>
                    <a:pt x="1108925" y="574909"/>
                  </a:lnTo>
                  <a:lnTo>
                    <a:pt x="1134189" y="605664"/>
                  </a:lnTo>
                  <a:lnTo>
                    <a:pt x="1139399" y="631860"/>
                  </a:lnTo>
                  <a:lnTo>
                    <a:pt x="1139399" y="905657"/>
                  </a:lnTo>
                  <a:lnTo>
                    <a:pt x="1134020" y="932301"/>
                  </a:lnTo>
                  <a:lnTo>
                    <a:pt x="1119350" y="954059"/>
                  </a:lnTo>
                  <a:lnTo>
                    <a:pt x="1097592" y="968729"/>
                  </a:lnTo>
                  <a:lnTo>
                    <a:pt x="1070948" y="974108"/>
                  </a:lnTo>
                  <a:lnTo>
                    <a:pt x="68451" y="974108"/>
                  </a:lnTo>
                  <a:lnTo>
                    <a:pt x="41807" y="968729"/>
                  </a:lnTo>
                  <a:lnTo>
                    <a:pt x="20048" y="954059"/>
                  </a:lnTo>
                  <a:lnTo>
                    <a:pt x="5379" y="932301"/>
                  </a:lnTo>
                  <a:lnTo>
                    <a:pt x="0" y="905657"/>
                  </a:lnTo>
                  <a:lnTo>
                    <a:pt x="0" y="631860"/>
                  </a:lnTo>
                  <a:close/>
                </a:path>
                <a:path w="1139825" h="1587500">
                  <a:moveTo>
                    <a:pt x="0" y="68451"/>
                  </a:moveTo>
                  <a:lnTo>
                    <a:pt x="5379" y="41806"/>
                  </a:lnTo>
                  <a:lnTo>
                    <a:pt x="20048" y="20048"/>
                  </a:lnTo>
                  <a:lnTo>
                    <a:pt x="41807" y="5379"/>
                  </a:lnTo>
                  <a:lnTo>
                    <a:pt x="68451" y="0"/>
                  </a:lnTo>
                  <a:lnTo>
                    <a:pt x="1070948" y="0"/>
                  </a:lnTo>
                  <a:lnTo>
                    <a:pt x="1108925" y="11500"/>
                  </a:lnTo>
                  <a:lnTo>
                    <a:pt x="1134189" y="42256"/>
                  </a:lnTo>
                  <a:lnTo>
                    <a:pt x="1139399" y="68451"/>
                  </a:lnTo>
                  <a:lnTo>
                    <a:pt x="1139399" y="342248"/>
                  </a:lnTo>
                  <a:lnTo>
                    <a:pt x="1134020" y="368892"/>
                  </a:lnTo>
                  <a:lnTo>
                    <a:pt x="1119350" y="390651"/>
                  </a:lnTo>
                  <a:lnTo>
                    <a:pt x="1097592" y="405320"/>
                  </a:lnTo>
                  <a:lnTo>
                    <a:pt x="1070948" y="410699"/>
                  </a:lnTo>
                  <a:lnTo>
                    <a:pt x="68451" y="410699"/>
                  </a:lnTo>
                  <a:lnTo>
                    <a:pt x="41807" y="405320"/>
                  </a:lnTo>
                  <a:lnTo>
                    <a:pt x="20048" y="390651"/>
                  </a:lnTo>
                  <a:lnTo>
                    <a:pt x="5379" y="368892"/>
                  </a:lnTo>
                  <a:lnTo>
                    <a:pt x="0" y="342248"/>
                  </a:lnTo>
                  <a:lnTo>
                    <a:pt x="0" y="68451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2024" y="714374"/>
              <a:ext cx="3429000" cy="2145665"/>
            </a:xfrm>
            <a:custGeom>
              <a:avLst/>
              <a:gdLst/>
              <a:ahLst/>
              <a:cxnLst/>
              <a:rect l="l" t="t" r="r" b="b"/>
              <a:pathLst>
                <a:path w="3429000" h="2145665">
                  <a:moveTo>
                    <a:pt x="0" y="0"/>
                  </a:moveTo>
                  <a:lnTo>
                    <a:pt x="3428999" y="0"/>
                  </a:lnTo>
                  <a:lnTo>
                    <a:pt x="3428999" y="2145300"/>
                  </a:lnTo>
                  <a:lnTo>
                    <a:pt x="0" y="21453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62" y="874487"/>
              <a:ext cx="378254" cy="5768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8999" y="869725"/>
              <a:ext cx="413384" cy="592455"/>
            </a:xfrm>
            <a:custGeom>
              <a:avLst/>
              <a:gdLst/>
              <a:ahLst/>
              <a:cxnLst/>
              <a:rect l="l" t="t" r="r" b="b"/>
              <a:pathLst>
                <a:path w="413384" h="592455">
                  <a:moveTo>
                    <a:pt x="0" y="0"/>
                  </a:moveTo>
                  <a:lnTo>
                    <a:pt x="413247" y="0"/>
                  </a:lnTo>
                  <a:lnTo>
                    <a:pt x="413247" y="591962"/>
                  </a:lnTo>
                  <a:lnTo>
                    <a:pt x="0" y="59196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929" y="2052472"/>
              <a:ext cx="531228" cy="51856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07882" y="173446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07882" y="173446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4547" y="1120497"/>
              <a:ext cx="196746" cy="2821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9776" y="2058645"/>
              <a:ext cx="190360" cy="2234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1609" y="1345770"/>
              <a:ext cx="679376" cy="82399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861609" y="1345770"/>
              <a:ext cx="679450" cy="824230"/>
            </a:xfrm>
            <a:custGeom>
              <a:avLst/>
              <a:gdLst/>
              <a:ahLst/>
              <a:cxnLst/>
              <a:rect l="l" t="t" r="r" b="b"/>
              <a:pathLst>
                <a:path w="679450" h="824230">
                  <a:moveTo>
                    <a:pt x="679391" y="824010"/>
                  </a:moveTo>
                  <a:lnTo>
                    <a:pt x="0" y="824010"/>
                  </a:lnTo>
                  <a:lnTo>
                    <a:pt x="0" y="0"/>
                  </a:lnTo>
                  <a:lnTo>
                    <a:pt x="679391" y="0"/>
                  </a:lnTo>
                  <a:lnTo>
                    <a:pt x="679391" y="824010"/>
                  </a:lnTo>
                  <a:close/>
                </a:path>
              </a:pathLst>
            </a:custGeom>
            <a:solidFill>
              <a:srgbClr val="F7F7F7">
                <a:alpha val="494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6688967" y="1067531"/>
            <a:ext cx="1351280" cy="1483995"/>
          </a:xfrm>
          <a:custGeom>
            <a:avLst/>
            <a:gdLst/>
            <a:ahLst/>
            <a:cxnLst/>
            <a:rect l="l" t="t" r="r" b="b"/>
            <a:pathLst>
              <a:path w="1351279" h="1483995">
                <a:moveTo>
                  <a:pt x="1351199" y="1483799"/>
                </a:moveTo>
                <a:lnTo>
                  <a:pt x="0" y="1483799"/>
                </a:lnTo>
                <a:lnTo>
                  <a:pt x="0" y="0"/>
                </a:lnTo>
                <a:lnTo>
                  <a:pt x="1351199" y="0"/>
                </a:lnTo>
                <a:lnTo>
                  <a:pt x="1351199" y="14837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688967" y="1067531"/>
            <a:ext cx="1351280" cy="148399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309880">
              <a:lnSpc>
                <a:spcPct val="100000"/>
              </a:lnSpc>
              <a:spcBef>
                <a:spcPts val="490"/>
              </a:spcBef>
            </a:pPr>
            <a:r>
              <a:rPr sz="800" b="1" spc="-5" dirty="0">
                <a:solidFill>
                  <a:srgbClr val="FC9B0C"/>
                </a:solidFill>
                <a:latin typeface="Arial"/>
                <a:cs typeface="Arial"/>
              </a:rPr>
              <a:t>Searc</a:t>
            </a:r>
            <a:r>
              <a:rPr sz="800" b="1" spc="5" dirty="0">
                <a:solidFill>
                  <a:srgbClr val="FC9B0C"/>
                </a:solidFill>
                <a:latin typeface="Arial"/>
                <a:cs typeface="Arial"/>
              </a:rPr>
              <a:t>h</a:t>
            </a:r>
            <a:r>
              <a:rPr sz="800" b="1" spc="-20" dirty="0">
                <a:solidFill>
                  <a:srgbClr val="FC9B0C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FC9B0C"/>
                </a:solidFill>
                <a:latin typeface="Arial"/>
                <a:cs typeface="Arial"/>
              </a:rPr>
              <a:t>Service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43746" y="1370681"/>
            <a:ext cx="1038225" cy="467995"/>
          </a:xfrm>
          <a:custGeom>
            <a:avLst/>
            <a:gdLst/>
            <a:ahLst/>
            <a:cxnLst/>
            <a:rect l="l" t="t" r="r" b="b"/>
            <a:pathLst>
              <a:path w="1038225" h="467994">
                <a:moveTo>
                  <a:pt x="1037999" y="467699"/>
                </a:moveTo>
                <a:lnTo>
                  <a:pt x="0" y="467699"/>
                </a:lnTo>
                <a:lnTo>
                  <a:pt x="0" y="0"/>
                </a:lnTo>
                <a:lnTo>
                  <a:pt x="1037999" y="0"/>
                </a:lnTo>
                <a:lnTo>
                  <a:pt x="1037999" y="467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843746" y="1370681"/>
            <a:ext cx="103822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85725" marR="615315">
              <a:lnSpc>
                <a:spcPct val="104200"/>
              </a:lnSpc>
            </a:pPr>
            <a:r>
              <a:rPr sz="600" b="1" spc="10" dirty="0">
                <a:latin typeface="Arial"/>
                <a:cs typeface="Arial"/>
              </a:rPr>
              <a:t>Vector </a:t>
            </a:r>
            <a:r>
              <a:rPr sz="600" b="1" spc="15" dirty="0">
                <a:latin typeface="Arial"/>
                <a:cs typeface="Arial"/>
              </a:rPr>
              <a:t> Indexing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43746" y="1942181"/>
            <a:ext cx="1038225" cy="467995"/>
          </a:xfrm>
          <a:custGeom>
            <a:avLst/>
            <a:gdLst/>
            <a:ahLst/>
            <a:cxnLst/>
            <a:rect l="l" t="t" r="r" b="b"/>
            <a:pathLst>
              <a:path w="1038225" h="467994">
                <a:moveTo>
                  <a:pt x="1037999" y="467699"/>
                </a:moveTo>
                <a:lnTo>
                  <a:pt x="0" y="467699"/>
                </a:lnTo>
                <a:lnTo>
                  <a:pt x="0" y="0"/>
                </a:lnTo>
                <a:lnTo>
                  <a:pt x="1037999" y="0"/>
                </a:lnTo>
                <a:lnTo>
                  <a:pt x="1037999" y="467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843746" y="1942181"/>
            <a:ext cx="103822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85725" marR="539115">
              <a:lnSpc>
                <a:spcPct val="104200"/>
              </a:lnSpc>
            </a:pPr>
            <a:r>
              <a:rPr sz="600" b="1" spc="15" dirty="0">
                <a:latin typeface="Arial"/>
                <a:cs typeface="Arial"/>
              </a:rPr>
              <a:t>Query </a:t>
            </a:r>
            <a:r>
              <a:rPr sz="600" b="1" spc="20" dirty="0">
                <a:latin typeface="Arial"/>
                <a:cs typeface="Arial"/>
              </a:rPr>
              <a:t> </a:t>
            </a:r>
            <a:r>
              <a:rPr sz="600" b="1" spc="-10" dirty="0">
                <a:latin typeface="Arial"/>
                <a:cs typeface="Arial"/>
              </a:rPr>
              <a:t>Processing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456487" y="1440523"/>
            <a:ext cx="368935" cy="873760"/>
            <a:chOff x="7456487" y="1440523"/>
            <a:chExt cx="368935" cy="873760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56487" y="2039800"/>
              <a:ext cx="339090" cy="27431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92019" y="1440523"/>
              <a:ext cx="333299" cy="275445"/>
            </a:xfrm>
            <a:prstGeom prst="rect">
              <a:avLst/>
            </a:prstGeom>
          </p:spPr>
        </p:pic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73050" y="352880"/>
            <a:ext cx="66567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70" dirty="0"/>
              <a:t>Overview</a:t>
            </a:r>
            <a:r>
              <a:rPr sz="2100" spc="-20" dirty="0"/>
              <a:t> </a:t>
            </a:r>
            <a:r>
              <a:rPr sz="2100" b="0" spc="350" dirty="0">
                <a:latin typeface="Tahoma"/>
                <a:cs typeface="Tahoma"/>
              </a:rPr>
              <a:t>|</a:t>
            </a:r>
            <a:r>
              <a:rPr sz="2100" b="0" spc="-114" dirty="0">
                <a:latin typeface="Tahoma"/>
                <a:cs typeface="Tahoma"/>
              </a:rPr>
              <a:t> </a:t>
            </a:r>
            <a:r>
              <a:rPr sz="2100" b="0" spc="60" dirty="0">
                <a:latin typeface="Tahoma"/>
                <a:cs typeface="Tahoma"/>
              </a:rPr>
              <a:t>Introduction</a:t>
            </a:r>
            <a:r>
              <a:rPr sz="2100" b="0" spc="-114" dirty="0">
                <a:latin typeface="Tahoma"/>
                <a:cs typeface="Tahoma"/>
              </a:rPr>
              <a:t> </a:t>
            </a:r>
            <a:r>
              <a:rPr sz="2100" b="0" spc="80" dirty="0">
                <a:latin typeface="Tahoma"/>
                <a:cs typeface="Tahoma"/>
              </a:rPr>
              <a:t>to</a:t>
            </a:r>
            <a:r>
              <a:rPr sz="2100" b="0" spc="-114" dirty="0">
                <a:latin typeface="Tahoma"/>
                <a:cs typeface="Tahoma"/>
              </a:rPr>
              <a:t> </a:t>
            </a:r>
            <a:r>
              <a:rPr sz="2100" b="0" spc="80" dirty="0">
                <a:latin typeface="Tahoma"/>
                <a:cs typeface="Tahoma"/>
              </a:rPr>
              <a:t>Couchbase</a:t>
            </a:r>
            <a:r>
              <a:rPr sz="2100" b="0" spc="-120" dirty="0">
                <a:latin typeface="Tahoma"/>
                <a:cs typeface="Tahoma"/>
              </a:rPr>
              <a:t> </a:t>
            </a:r>
            <a:r>
              <a:rPr sz="2100" b="0" spc="55" dirty="0">
                <a:latin typeface="Tahoma"/>
                <a:cs typeface="Tahoma"/>
              </a:rPr>
              <a:t>Vector</a:t>
            </a:r>
            <a:r>
              <a:rPr sz="2100" b="0" spc="-114" dirty="0">
                <a:latin typeface="Tahoma"/>
                <a:cs typeface="Tahoma"/>
              </a:rPr>
              <a:t> </a:t>
            </a:r>
            <a:r>
              <a:rPr sz="2100" b="0" spc="55" dirty="0">
                <a:latin typeface="Tahoma"/>
                <a:cs typeface="Tahoma"/>
              </a:rPr>
              <a:t>Search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64538" y="1619091"/>
            <a:ext cx="17907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65735" algn="l"/>
              </a:tabLst>
            </a:pPr>
            <a:r>
              <a:rPr sz="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25910" y="1619091"/>
            <a:ext cx="1936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80340" algn="l"/>
              </a:tabLst>
            </a:pPr>
            <a:r>
              <a:rPr sz="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56847" y="1341007"/>
            <a:ext cx="688975" cy="833755"/>
          </a:xfrm>
          <a:prstGeom prst="rect">
            <a:avLst/>
          </a:prstGeom>
          <a:ln w="9524">
            <a:solidFill>
              <a:srgbClr val="CECEC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Times New Roman"/>
              <a:cs typeface="Times New Roman"/>
            </a:endParaRPr>
          </a:p>
          <a:p>
            <a:pPr marL="161925" marR="53975" indent="-100330">
              <a:lnSpc>
                <a:spcPct val="100000"/>
              </a:lnSpc>
            </a:pPr>
            <a:r>
              <a:rPr sz="800" b="1" dirty="0">
                <a:latin typeface="Arial"/>
                <a:cs typeface="Arial"/>
              </a:rPr>
              <a:t>Embedding  </a:t>
            </a:r>
            <a:r>
              <a:rPr sz="800" b="1" spc="10" dirty="0">
                <a:latin typeface="Arial"/>
                <a:cs typeface="Arial"/>
              </a:rPr>
              <a:t>Models</a:t>
            </a:r>
            <a:endParaRPr sz="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18373" y="963102"/>
            <a:ext cx="10763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500" spc="-10" dirty="0">
                <a:solidFill>
                  <a:srgbClr val="0D0D0D"/>
                </a:solidFill>
                <a:latin typeface="Tahoma"/>
                <a:cs typeface="Tahoma"/>
              </a:rPr>
              <a:t>[0.9229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0.7824</a:t>
            </a:r>
            <a:r>
              <a:rPr sz="500" dirty="0">
                <a:solidFill>
                  <a:srgbClr val="0D0D0D"/>
                </a:solidFill>
                <a:latin typeface="Tahoma"/>
                <a:cs typeface="Tahoma"/>
              </a:rPr>
              <a:t>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0.194</a:t>
            </a:r>
            <a:r>
              <a:rPr sz="500" dirty="0">
                <a:solidFill>
                  <a:srgbClr val="0D0D0D"/>
                </a:solidFill>
                <a:latin typeface="Tahoma"/>
                <a:cs typeface="Tahoma"/>
              </a:rPr>
              <a:t>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0.0402,</a:t>
            </a:r>
            <a:endParaRPr sz="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0.206,</a:t>
            </a:r>
            <a:r>
              <a:rPr sz="500" spc="-35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0.4446,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0.5875,</a:t>
            </a:r>
            <a:r>
              <a:rPr sz="500" spc="-35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0.4214,</a:t>
            </a:r>
            <a:endParaRPr sz="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0.2371,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0.4038,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0.9229,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0.7824,</a:t>
            </a:r>
            <a:endParaRPr sz="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0.194,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0.0402,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0.206,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0.4446,</a:t>
            </a:r>
            <a:r>
              <a:rPr sz="500" spc="-25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0.5875,</a:t>
            </a:r>
            <a:endParaRPr sz="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0.4214</a:t>
            </a:r>
            <a:r>
              <a:rPr sz="500" dirty="0">
                <a:solidFill>
                  <a:srgbClr val="0D0D0D"/>
                </a:solidFill>
                <a:latin typeface="Tahoma"/>
                <a:cs typeface="Tahoma"/>
              </a:rPr>
              <a:t>, </a:t>
            </a:r>
            <a:r>
              <a:rPr sz="500" spc="-55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20" dirty="0">
                <a:solidFill>
                  <a:srgbClr val="0D0D0D"/>
                </a:solidFill>
                <a:latin typeface="Tahoma"/>
                <a:cs typeface="Tahoma"/>
              </a:rPr>
              <a:t>…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25" dirty="0">
                <a:solidFill>
                  <a:srgbClr val="0D0D0D"/>
                </a:solidFill>
                <a:latin typeface="Tahoma"/>
                <a:cs typeface="Tahoma"/>
              </a:rPr>
              <a:t>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0.4038]</a:t>
            </a:r>
            <a:endParaRPr sz="5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18373" y="1525853"/>
            <a:ext cx="10763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500" spc="-10" dirty="0">
                <a:solidFill>
                  <a:srgbClr val="0D0D0D"/>
                </a:solidFill>
                <a:latin typeface="Tahoma"/>
                <a:cs typeface="Tahoma"/>
              </a:rPr>
              <a:t>[0.0509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0.8862</a:t>
            </a:r>
            <a:r>
              <a:rPr sz="500" dirty="0">
                <a:solidFill>
                  <a:srgbClr val="0D0D0D"/>
                </a:solidFill>
                <a:latin typeface="Tahoma"/>
                <a:cs typeface="Tahoma"/>
              </a:rPr>
              <a:t>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0.179</a:t>
            </a:r>
            <a:r>
              <a:rPr sz="500" dirty="0">
                <a:solidFill>
                  <a:srgbClr val="0D0D0D"/>
                </a:solidFill>
                <a:latin typeface="Tahoma"/>
                <a:cs typeface="Tahoma"/>
              </a:rPr>
              <a:t>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0.4116,</a:t>
            </a:r>
            <a:endParaRPr sz="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0.5995,</a:t>
            </a:r>
            <a:r>
              <a:rPr sz="500" spc="-35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0.769,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0.5282,</a:t>
            </a:r>
            <a:r>
              <a:rPr sz="500" spc="-35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0.8079,</a:t>
            </a:r>
            <a:endParaRPr sz="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0.0468,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0.272,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0.0509,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0.8862,</a:t>
            </a:r>
            <a:r>
              <a:rPr sz="500" spc="-25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0.179,</a:t>
            </a:r>
            <a:endParaRPr sz="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0.4116,</a:t>
            </a:r>
            <a:r>
              <a:rPr sz="500" spc="-35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0.5995,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0.769,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0.5282,</a:t>
            </a:r>
            <a:endParaRPr sz="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0.8079</a:t>
            </a:r>
            <a:r>
              <a:rPr sz="500" dirty="0">
                <a:solidFill>
                  <a:srgbClr val="0D0D0D"/>
                </a:solidFill>
                <a:latin typeface="Tahoma"/>
                <a:cs typeface="Tahoma"/>
              </a:rPr>
              <a:t>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20" dirty="0">
                <a:solidFill>
                  <a:srgbClr val="0D0D0D"/>
                </a:solidFill>
                <a:latin typeface="Tahoma"/>
                <a:cs typeface="Tahoma"/>
              </a:rPr>
              <a:t>…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25" dirty="0">
                <a:solidFill>
                  <a:srgbClr val="0D0D0D"/>
                </a:solidFill>
                <a:latin typeface="Tahoma"/>
                <a:cs typeface="Tahoma"/>
              </a:rPr>
              <a:t>,</a:t>
            </a:r>
            <a:r>
              <a:rPr sz="50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5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0.272]</a:t>
            </a:r>
            <a:endParaRPr sz="5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18373" y="2137518"/>
            <a:ext cx="9398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500" spc="-10" dirty="0">
                <a:solidFill>
                  <a:srgbClr val="0D0D0D"/>
                </a:solidFill>
                <a:latin typeface="Tahoma"/>
                <a:cs typeface="Tahoma"/>
              </a:rPr>
              <a:t>[0.3819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0.1375</a:t>
            </a:r>
            <a:r>
              <a:rPr sz="500" dirty="0">
                <a:solidFill>
                  <a:srgbClr val="0D0D0D"/>
                </a:solidFill>
                <a:latin typeface="Tahoma"/>
                <a:cs typeface="Tahoma"/>
              </a:rPr>
              <a:t>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0.0828</a:t>
            </a:r>
            <a:r>
              <a:rPr sz="500" dirty="0">
                <a:solidFill>
                  <a:srgbClr val="0D0D0D"/>
                </a:solidFill>
                <a:latin typeface="Tahoma"/>
                <a:cs typeface="Tahoma"/>
              </a:rPr>
              <a:t>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0.0856,</a:t>
            </a:r>
            <a:endParaRPr sz="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0.9081,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0.1556,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0.6251,</a:t>
            </a:r>
            <a:r>
              <a:rPr sz="500" spc="-25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0.7356,</a:t>
            </a:r>
            <a:endParaRPr sz="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0.2964,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0.2198,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0.3819,</a:t>
            </a:r>
            <a:r>
              <a:rPr sz="500" spc="-25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0.1375,</a:t>
            </a:r>
            <a:endParaRPr sz="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0.0828,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0.0856,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0.9081,</a:t>
            </a:r>
            <a:r>
              <a:rPr sz="500" spc="-25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0.1556,</a:t>
            </a:r>
            <a:endParaRPr sz="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0.6251</a:t>
            </a:r>
            <a:r>
              <a:rPr sz="500" dirty="0">
                <a:solidFill>
                  <a:srgbClr val="0D0D0D"/>
                </a:solidFill>
                <a:latin typeface="Tahoma"/>
                <a:cs typeface="Tahoma"/>
              </a:rPr>
              <a:t>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0.7356</a:t>
            </a:r>
            <a:r>
              <a:rPr sz="500" dirty="0">
                <a:solidFill>
                  <a:srgbClr val="0D0D0D"/>
                </a:solidFill>
                <a:latin typeface="Tahoma"/>
                <a:cs typeface="Tahoma"/>
              </a:rPr>
              <a:t>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20" dirty="0">
                <a:solidFill>
                  <a:srgbClr val="0D0D0D"/>
                </a:solidFill>
                <a:latin typeface="Tahoma"/>
                <a:cs typeface="Tahoma"/>
              </a:rPr>
              <a:t>…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25" dirty="0">
                <a:solidFill>
                  <a:srgbClr val="0D0D0D"/>
                </a:solidFill>
                <a:latin typeface="Tahoma"/>
                <a:cs typeface="Tahoma"/>
              </a:rPr>
              <a:t>,</a:t>
            </a:r>
            <a:r>
              <a:rPr sz="500" spc="-30" dirty="0">
                <a:solidFill>
                  <a:srgbClr val="0D0D0D"/>
                </a:solidFill>
                <a:latin typeface="Tahoma"/>
                <a:cs typeface="Tahoma"/>
              </a:rPr>
              <a:t> </a:t>
            </a:r>
            <a:r>
              <a:rPr sz="500" spc="-5" dirty="0">
                <a:solidFill>
                  <a:srgbClr val="0D0D0D"/>
                </a:solidFill>
                <a:latin typeface="Tahoma"/>
                <a:cs typeface="Tahoma"/>
              </a:rPr>
              <a:t>0.2198]</a:t>
            </a:r>
            <a:endParaRPr sz="5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63918" y="2631328"/>
            <a:ext cx="29864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000885" algn="l"/>
              </a:tabLst>
            </a:pPr>
            <a:r>
              <a:rPr sz="800" b="1" spc="5" dirty="0">
                <a:latin typeface="Arial"/>
                <a:cs typeface="Arial"/>
              </a:rPr>
              <a:t>Objects	</a:t>
            </a:r>
            <a:r>
              <a:rPr sz="800" b="1" spc="15" dirty="0">
                <a:latin typeface="Arial"/>
                <a:cs typeface="Arial"/>
              </a:rPr>
              <a:t>Vector</a:t>
            </a:r>
            <a:r>
              <a:rPr sz="800" b="1" spc="-5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Embeddings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89069" y="994859"/>
            <a:ext cx="1939925" cy="1276350"/>
            <a:chOff x="889069" y="994859"/>
            <a:chExt cx="1939925" cy="1276350"/>
          </a:xfrm>
        </p:grpSpPr>
        <p:sp>
          <p:nvSpPr>
            <p:cNvPr id="35" name="object 35"/>
            <p:cNvSpPr/>
            <p:nvPr/>
          </p:nvSpPr>
          <p:spPr>
            <a:xfrm>
              <a:off x="2783523" y="1739320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89">
                  <a:moveTo>
                    <a:pt x="0" y="21065"/>
                  </a:moveTo>
                  <a:lnTo>
                    <a:pt x="0" y="0"/>
                  </a:lnTo>
                  <a:lnTo>
                    <a:pt x="28937" y="10532"/>
                  </a:lnTo>
                  <a:lnTo>
                    <a:pt x="0" y="210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783523" y="1739320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89">
                  <a:moveTo>
                    <a:pt x="0" y="21065"/>
                  </a:moveTo>
                  <a:lnTo>
                    <a:pt x="28937" y="10532"/>
                  </a:lnTo>
                  <a:lnTo>
                    <a:pt x="0" y="0"/>
                  </a:lnTo>
                  <a:lnTo>
                    <a:pt x="0" y="210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636539" y="1160364"/>
              <a:ext cx="170815" cy="248920"/>
            </a:xfrm>
            <a:custGeom>
              <a:avLst/>
              <a:gdLst/>
              <a:ahLst/>
              <a:cxnLst/>
              <a:rect l="l" t="t" r="r" b="b"/>
              <a:pathLst>
                <a:path w="170814" h="248919">
                  <a:moveTo>
                    <a:pt x="170810" y="0"/>
                  </a:moveTo>
                  <a:lnTo>
                    <a:pt x="0" y="24872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798668" y="1136510"/>
              <a:ext cx="25400" cy="29845"/>
            </a:xfrm>
            <a:custGeom>
              <a:avLst/>
              <a:gdLst/>
              <a:ahLst/>
              <a:cxnLst/>
              <a:rect l="l" t="t" r="r" b="b"/>
              <a:pathLst>
                <a:path w="25400" h="29844">
                  <a:moveTo>
                    <a:pt x="17364" y="29816"/>
                  </a:moveTo>
                  <a:lnTo>
                    <a:pt x="0" y="17891"/>
                  </a:lnTo>
                  <a:lnTo>
                    <a:pt x="25064" y="0"/>
                  </a:lnTo>
                  <a:lnTo>
                    <a:pt x="17364" y="29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798668" y="1136510"/>
              <a:ext cx="25400" cy="29845"/>
            </a:xfrm>
            <a:custGeom>
              <a:avLst/>
              <a:gdLst/>
              <a:ahLst/>
              <a:cxnLst/>
              <a:rect l="l" t="t" r="r" b="b"/>
              <a:pathLst>
                <a:path w="25400" h="29844">
                  <a:moveTo>
                    <a:pt x="17364" y="29816"/>
                  </a:moveTo>
                  <a:lnTo>
                    <a:pt x="25064" y="0"/>
                  </a:lnTo>
                  <a:lnTo>
                    <a:pt x="0" y="17891"/>
                  </a:lnTo>
                  <a:lnTo>
                    <a:pt x="17364" y="2981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31722" y="2047637"/>
              <a:ext cx="190431" cy="22334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9069" y="1558321"/>
              <a:ext cx="445140" cy="39603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252896" y="999621"/>
              <a:ext cx="263525" cy="292100"/>
            </a:xfrm>
            <a:custGeom>
              <a:avLst/>
              <a:gdLst/>
              <a:ahLst/>
              <a:cxnLst/>
              <a:rect l="l" t="t" r="r" b="b"/>
              <a:pathLst>
                <a:path w="263525" h="292100">
                  <a:moveTo>
                    <a:pt x="219374" y="291786"/>
                  </a:moveTo>
                  <a:lnTo>
                    <a:pt x="43875" y="291786"/>
                  </a:lnTo>
                  <a:lnTo>
                    <a:pt x="26797" y="288338"/>
                  </a:lnTo>
                  <a:lnTo>
                    <a:pt x="12850" y="278935"/>
                  </a:lnTo>
                  <a:lnTo>
                    <a:pt x="3447" y="264988"/>
                  </a:lnTo>
                  <a:lnTo>
                    <a:pt x="0" y="247910"/>
                  </a:lnTo>
                  <a:lnTo>
                    <a:pt x="0" y="43875"/>
                  </a:lnTo>
                  <a:lnTo>
                    <a:pt x="3447" y="26797"/>
                  </a:lnTo>
                  <a:lnTo>
                    <a:pt x="12850" y="12850"/>
                  </a:lnTo>
                  <a:lnTo>
                    <a:pt x="26797" y="3447"/>
                  </a:lnTo>
                  <a:lnTo>
                    <a:pt x="43875" y="0"/>
                  </a:lnTo>
                  <a:lnTo>
                    <a:pt x="219374" y="0"/>
                  </a:lnTo>
                  <a:lnTo>
                    <a:pt x="255878" y="19533"/>
                  </a:lnTo>
                  <a:lnTo>
                    <a:pt x="263249" y="43875"/>
                  </a:lnTo>
                  <a:lnTo>
                    <a:pt x="263249" y="247910"/>
                  </a:lnTo>
                  <a:lnTo>
                    <a:pt x="259802" y="264988"/>
                  </a:lnTo>
                  <a:lnTo>
                    <a:pt x="250399" y="278935"/>
                  </a:lnTo>
                  <a:lnTo>
                    <a:pt x="236452" y="288338"/>
                  </a:lnTo>
                  <a:lnTo>
                    <a:pt x="219374" y="2917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52896" y="999621"/>
              <a:ext cx="263525" cy="292100"/>
            </a:xfrm>
            <a:custGeom>
              <a:avLst/>
              <a:gdLst/>
              <a:ahLst/>
              <a:cxnLst/>
              <a:rect l="l" t="t" r="r" b="b"/>
              <a:pathLst>
                <a:path w="263525" h="292100">
                  <a:moveTo>
                    <a:pt x="0" y="43875"/>
                  </a:moveTo>
                  <a:lnTo>
                    <a:pt x="3447" y="26797"/>
                  </a:lnTo>
                  <a:lnTo>
                    <a:pt x="12850" y="12850"/>
                  </a:lnTo>
                  <a:lnTo>
                    <a:pt x="26797" y="3447"/>
                  </a:lnTo>
                  <a:lnTo>
                    <a:pt x="43875" y="0"/>
                  </a:lnTo>
                  <a:lnTo>
                    <a:pt x="219374" y="0"/>
                  </a:lnTo>
                  <a:lnTo>
                    <a:pt x="255878" y="19533"/>
                  </a:lnTo>
                  <a:lnTo>
                    <a:pt x="263249" y="43875"/>
                  </a:lnTo>
                  <a:lnTo>
                    <a:pt x="263249" y="247910"/>
                  </a:lnTo>
                  <a:lnTo>
                    <a:pt x="259802" y="264988"/>
                  </a:lnTo>
                  <a:lnTo>
                    <a:pt x="250399" y="278935"/>
                  </a:lnTo>
                  <a:lnTo>
                    <a:pt x="236452" y="288338"/>
                  </a:lnTo>
                  <a:lnTo>
                    <a:pt x="219374" y="291786"/>
                  </a:lnTo>
                  <a:lnTo>
                    <a:pt x="43875" y="291786"/>
                  </a:lnTo>
                  <a:lnTo>
                    <a:pt x="26797" y="288338"/>
                  </a:lnTo>
                  <a:lnTo>
                    <a:pt x="12850" y="278935"/>
                  </a:lnTo>
                  <a:lnTo>
                    <a:pt x="3447" y="264988"/>
                  </a:lnTo>
                  <a:lnTo>
                    <a:pt x="0" y="247910"/>
                  </a:lnTo>
                  <a:lnTo>
                    <a:pt x="0" y="43875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4352929" y="1771486"/>
            <a:ext cx="333375" cy="179705"/>
          </a:xfrm>
          <a:custGeom>
            <a:avLst/>
            <a:gdLst/>
            <a:ahLst/>
            <a:cxnLst/>
            <a:rect l="l" t="t" r="r" b="b"/>
            <a:pathLst>
              <a:path w="333375" h="179705">
                <a:moveTo>
                  <a:pt x="243449" y="179699"/>
                </a:moveTo>
                <a:lnTo>
                  <a:pt x="243449" y="134774"/>
                </a:lnTo>
                <a:lnTo>
                  <a:pt x="0" y="134774"/>
                </a:lnTo>
                <a:lnTo>
                  <a:pt x="0" y="44924"/>
                </a:lnTo>
                <a:lnTo>
                  <a:pt x="243449" y="44924"/>
                </a:lnTo>
                <a:lnTo>
                  <a:pt x="243449" y="0"/>
                </a:lnTo>
                <a:lnTo>
                  <a:pt x="333299" y="89849"/>
                </a:lnTo>
                <a:lnTo>
                  <a:pt x="243449" y="1796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079433" y="1063949"/>
            <a:ext cx="1362710" cy="14935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0485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555"/>
              </a:spcBef>
            </a:pP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{</a:t>
            </a:r>
            <a:endParaRPr sz="600">
              <a:latin typeface="Tahoma"/>
              <a:cs typeface="Tahoma"/>
            </a:endParaRPr>
          </a:p>
          <a:p>
            <a:pPr marL="116839" marR="267335">
              <a:lnSpc>
                <a:spcPct val="142800"/>
              </a:lnSpc>
            </a:pP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"type":</a:t>
            </a:r>
            <a:r>
              <a:rPr sz="600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“shoes", 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"productId": 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"CP123456", </a:t>
            </a:r>
            <a:r>
              <a:rPr sz="6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"category": </a:t>
            </a:r>
            <a:r>
              <a:rPr sz="600" spc="10" dirty="0">
                <a:solidFill>
                  <a:srgbClr val="FFFFFF"/>
                </a:solidFill>
                <a:latin typeface="Tahoma"/>
                <a:cs typeface="Tahoma"/>
              </a:rPr>
              <a:t>“Gym 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Shoes", </a:t>
            </a:r>
            <a:r>
              <a:rPr sz="6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"name":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“Beac</a:t>
            </a:r>
            <a:r>
              <a:rPr sz="600" spc="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Sneakers",  "brand":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10" dirty="0">
                <a:solidFill>
                  <a:srgbClr val="FFFFFF"/>
                </a:solidFill>
                <a:latin typeface="Tahoma"/>
                <a:cs typeface="Tahoma"/>
              </a:rPr>
              <a:t>“Ultimate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dirty="0">
                <a:solidFill>
                  <a:srgbClr val="FFFFFF"/>
                </a:solidFill>
                <a:latin typeface="Tahoma"/>
                <a:cs typeface="Tahoma"/>
              </a:rPr>
              <a:t>Surf",</a:t>
            </a:r>
            <a:endParaRPr sz="600">
              <a:latin typeface="Tahoma"/>
              <a:cs typeface="Tahoma"/>
            </a:endParaRPr>
          </a:p>
          <a:p>
            <a:pPr marL="136525" marR="204470" indent="-20320">
              <a:lnSpc>
                <a:spcPct val="114999"/>
              </a:lnSpc>
              <a:spcBef>
                <a:spcPts val="200"/>
              </a:spcBef>
            </a:pPr>
            <a:r>
              <a:rPr sz="600" spc="5" dirty="0">
                <a:solidFill>
                  <a:srgbClr val="FFFFFF"/>
                </a:solidFill>
                <a:latin typeface="Tahoma"/>
                <a:cs typeface="Tahoma"/>
              </a:rPr>
              <a:t>"description": </a:t>
            </a:r>
            <a:r>
              <a:rPr sz="600" spc="-5" dirty="0">
                <a:solidFill>
                  <a:srgbClr val="FFFFFF"/>
                </a:solidFill>
                <a:latin typeface="Tahoma"/>
                <a:cs typeface="Tahoma"/>
              </a:rPr>
              <a:t>“The </a:t>
            </a:r>
            <a:r>
              <a:rPr sz="600" spc="15" dirty="0">
                <a:solidFill>
                  <a:srgbClr val="FFFFFF"/>
                </a:solidFill>
                <a:latin typeface="Tahoma"/>
                <a:cs typeface="Tahoma"/>
              </a:rPr>
              <a:t>ultimate </a:t>
            </a:r>
            <a:r>
              <a:rPr sz="6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25" dirty="0">
                <a:solidFill>
                  <a:srgbClr val="FFFFFF"/>
                </a:solidFill>
                <a:latin typeface="Tahoma"/>
                <a:cs typeface="Tahoma"/>
              </a:rPr>
              <a:t>companion </a:t>
            </a:r>
            <a:r>
              <a:rPr sz="600" spc="20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600" spc="15" dirty="0">
                <a:solidFill>
                  <a:srgbClr val="FFFFFF"/>
                </a:solidFill>
                <a:latin typeface="Tahoma"/>
                <a:cs typeface="Tahoma"/>
              </a:rPr>
              <a:t>beach </a:t>
            </a:r>
            <a:r>
              <a:rPr sz="6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10" dirty="0">
                <a:solidFill>
                  <a:srgbClr val="FFFFFF"/>
                </a:solidFill>
                <a:latin typeface="Tahoma"/>
                <a:cs typeface="Tahoma"/>
              </a:rPr>
              <a:t>adventurers,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15" dirty="0">
                <a:solidFill>
                  <a:srgbClr val="FFFFFF"/>
                </a:solidFill>
                <a:latin typeface="Tahoma"/>
                <a:cs typeface="Tahoma"/>
              </a:rPr>
              <a:t>designed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2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6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Tahoma"/>
                <a:cs typeface="Tahoma"/>
              </a:rPr>
              <a:t>…",</a:t>
            </a:r>
            <a:endParaRPr sz="600">
              <a:latin typeface="Tahoma"/>
              <a:cs typeface="Tahoma"/>
            </a:endParaRPr>
          </a:p>
          <a:p>
            <a:pPr marL="116839">
              <a:lnSpc>
                <a:spcPct val="100000"/>
              </a:lnSpc>
              <a:spcBef>
                <a:spcPts val="305"/>
              </a:spcBef>
            </a:pPr>
            <a:r>
              <a:rPr sz="600" b="1" spc="-5" dirty="0">
                <a:solidFill>
                  <a:srgbClr val="FC9B0C"/>
                </a:solidFill>
                <a:latin typeface="Arial"/>
                <a:cs typeface="Arial"/>
              </a:rPr>
              <a:t>“descVector</a:t>
            </a:r>
            <a:r>
              <a:rPr sz="600" b="1" spc="5" dirty="0">
                <a:solidFill>
                  <a:srgbClr val="FC9B0C"/>
                </a:solidFill>
                <a:latin typeface="Arial"/>
                <a:cs typeface="Arial"/>
              </a:rPr>
              <a:t>"</a:t>
            </a:r>
            <a:r>
              <a:rPr sz="600" spc="-5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6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00" b="1" dirty="0">
                <a:solidFill>
                  <a:srgbClr val="FC9B0C"/>
                </a:solidFill>
                <a:latin typeface="Arial"/>
                <a:cs typeface="Arial"/>
              </a:rPr>
              <a:t>[0.0509,</a:t>
            </a:r>
            <a:r>
              <a:rPr sz="600" b="1" spc="-15" dirty="0">
                <a:solidFill>
                  <a:srgbClr val="FC9B0C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FC9B0C"/>
                </a:solidFill>
                <a:latin typeface="Arial"/>
                <a:cs typeface="Arial"/>
              </a:rPr>
              <a:t>0.8862,…]</a:t>
            </a:r>
            <a:endParaRPr sz="600">
              <a:latin typeface="Arial"/>
              <a:cs typeface="Arial"/>
            </a:endParaRPr>
          </a:p>
          <a:p>
            <a:pPr marL="77470">
              <a:lnSpc>
                <a:spcPct val="100000"/>
              </a:lnSpc>
              <a:spcBef>
                <a:spcPts val="310"/>
              </a:spcBef>
            </a:pPr>
            <a:r>
              <a:rPr sz="600" spc="-65" dirty="0">
                <a:solidFill>
                  <a:srgbClr val="FFFFFF"/>
                </a:solidFill>
                <a:latin typeface="Tahoma"/>
                <a:cs typeface="Tahoma"/>
              </a:rPr>
              <a:t>}</a:t>
            </a:r>
            <a:endParaRPr sz="6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47643" y="924262"/>
            <a:ext cx="3429000" cy="1935480"/>
          </a:xfrm>
          <a:prstGeom prst="rect">
            <a:avLst/>
          </a:prstGeom>
          <a:ln w="9524">
            <a:solidFill>
              <a:srgbClr val="F3F3F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579120">
              <a:lnSpc>
                <a:spcPct val="100000"/>
              </a:lnSpc>
              <a:spcBef>
                <a:spcPts val="985"/>
              </a:spcBef>
              <a:tabLst>
                <a:tab pos="2058035" algn="l"/>
              </a:tabLst>
            </a:pPr>
            <a:r>
              <a:rPr sz="800" b="1" spc="-55" dirty="0">
                <a:latin typeface="Arial"/>
                <a:cs typeface="Arial"/>
              </a:rPr>
              <a:t>JSON</a:t>
            </a:r>
            <a:r>
              <a:rPr sz="800" b="1" spc="-15" dirty="0">
                <a:latin typeface="Arial"/>
                <a:cs typeface="Arial"/>
              </a:rPr>
              <a:t> </a:t>
            </a:r>
            <a:r>
              <a:rPr sz="800" b="1" spc="5" dirty="0">
                <a:latin typeface="Arial"/>
                <a:cs typeface="Arial"/>
              </a:rPr>
              <a:t>Storage	</a:t>
            </a:r>
            <a:r>
              <a:rPr sz="800" b="1" spc="15" dirty="0">
                <a:latin typeface="Arial"/>
                <a:cs typeface="Arial"/>
              </a:rPr>
              <a:t>Indexing</a:t>
            </a:r>
            <a:r>
              <a:rPr sz="800" b="1" spc="-35" dirty="0">
                <a:latin typeface="Arial"/>
                <a:cs typeface="Arial"/>
              </a:rPr>
              <a:t> </a:t>
            </a:r>
            <a:r>
              <a:rPr sz="800" b="1" spc="30" dirty="0">
                <a:latin typeface="Arial"/>
                <a:cs typeface="Arial"/>
              </a:rPr>
              <a:t>and</a:t>
            </a:r>
            <a:r>
              <a:rPr sz="800" b="1" spc="-40" dirty="0">
                <a:latin typeface="Arial"/>
                <a:cs typeface="Arial"/>
              </a:rPr>
              <a:t> </a:t>
            </a:r>
            <a:r>
              <a:rPr sz="800" b="1" spc="10" dirty="0">
                <a:latin typeface="Arial"/>
                <a:cs typeface="Arial"/>
              </a:rPr>
              <a:t>Queries</a:t>
            </a:r>
            <a:endParaRPr sz="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67336" y="3271649"/>
            <a:ext cx="3143885" cy="53911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38760" indent="-226695">
              <a:lnSpc>
                <a:spcPct val="100000"/>
              </a:lnSpc>
              <a:spcBef>
                <a:spcPts val="605"/>
              </a:spcBef>
              <a:buClr>
                <a:srgbClr val="CECECE"/>
              </a:buClr>
              <a:buSzPct val="80000"/>
              <a:buFont typeface="Arial MT"/>
              <a:buChar char="●"/>
              <a:tabLst>
                <a:tab pos="238760" algn="l"/>
                <a:tab pos="239395" algn="l"/>
              </a:tabLst>
            </a:pPr>
            <a:r>
              <a:rPr sz="1000" b="1" spc="20" dirty="0">
                <a:latin typeface="Arial"/>
                <a:cs typeface="Arial"/>
              </a:rPr>
              <a:t>What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spc="-40" dirty="0">
                <a:latin typeface="Arial"/>
                <a:cs typeface="Arial"/>
              </a:rPr>
              <a:t>is</a:t>
            </a:r>
            <a:r>
              <a:rPr sz="1000" b="1" spc="-30" dirty="0">
                <a:latin typeface="Arial"/>
                <a:cs typeface="Arial"/>
              </a:rPr>
              <a:t> </a:t>
            </a:r>
            <a:r>
              <a:rPr sz="1000" b="1" spc="20" dirty="0">
                <a:latin typeface="Arial"/>
                <a:cs typeface="Arial"/>
              </a:rPr>
              <a:t>a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Vector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Embedding</a:t>
            </a:r>
            <a:endParaRPr sz="1000">
              <a:latin typeface="Arial"/>
              <a:cs typeface="Arial"/>
            </a:endParaRPr>
          </a:p>
          <a:p>
            <a:pPr marL="238760" marR="5080">
              <a:lnSpc>
                <a:spcPct val="101600"/>
              </a:lnSpc>
              <a:spcBef>
                <a:spcPts val="385"/>
              </a:spcBef>
            </a:pPr>
            <a:r>
              <a:rPr sz="800" spc="25" dirty="0">
                <a:latin typeface="Tahoma"/>
                <a:cs typeface="Tahoma"/>
              </a:rPr>
              <a:t>A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array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of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ﬂoating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30" dirty="0">
                <a:latin typeface="Tahoma"/>
                <a:cs typeface="Tahoma"/>
              </a:rPr>
              <a:t>point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35" dirty="0">
                <a:latin typeface="Tahoma"/>
                <a:cs typeface="Tahoma"/>
              </a:rPr>
              <a:t>numbers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that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represent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the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meaning </a:t>
            </a:r>
            <a:r>
              <a:rPr sz="800" spc="-23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of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30" dirty="0">
                <a:latin typeface="Tahoma"/>
                <a:cs typeface="Tahoma"/>
              </a:rPr>
              <a:t>an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15" dirty="0">
                <a:latin typeface="Tahoma"/>
                <a:cs typeface="Tahoma"/>
              </a:rPr>
              <a:t>object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-10" dirty="0">
                <a:latin typeface="Tahoma"/>
                <a:cs typeface="Tahoma"/>
              </a:rPr>
              <a:t>(text,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10" dirty="0">
                <a:latin typeface="Tahoma"/>
                <a:cs typeface="Tahoma"/>
              </a:rPr>
              <a:t>image,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audio,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-60" dirty="0">
                <a:latin typeface="Tahoma"/>
                <a:cs typeface="Tahoma"/>
              </a:rPr>
              <a:t>…)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67336" y="3843149"/>
            <a:ext cx="3006090" cy="53911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38760" indent="-226695">
              <a:lnSpc>
                <a:spcPct val="100000"/>
              </a:lnSpc>
              <a:spcBef>
                <a:spcPts val="605"/>
              </a:spcBef>
              <a:buClr>
                <a:srgbClr val="CECECE"/>
              </a:buClr>
              <a:buSzPct val="80000"/>
              <a:buChar char="●"/>
              <a:tabLst>
                <a:tab pos="238760" algn="l"/>
                <a:tab pos="239395" algn="l"/>
              </a:tabLst>
            </a:pPr>
            <a:r>
              <a:rPr sz="1000" b="1" spc="15" dirty="0">
                <a:latin typeface="Arial"/>
                <a:cs typeface="Arial"/>
              </a:rPr>
              <a:t>How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spc="25" dirty="0">
                <a:latin typeface="Arial"/>
                <a:cs typeface="Arial"/>
              </a:rPr>
              <a:t>are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Vector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spc="-15" dirty="0">
                <a:latin typeface="Arial"/>
                <a:cs typeface="Arial"/>
              </a:rPr>
              <a:t>Embeddings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10" dirty="0">
                <a:latin typeface="Arial"/>
                <a:cs typeface="Arial"/>
              </a:rPr>
              <a:t>generated</a:t>
            </a:r>
            <a:endParaRPr sz="1000">
              <a:latin typeface="Arial"/>
              <a:cs typeface="Arial"/>
            </a:endParaRPr>
          </a:p>
          <a:p>
            <a:pPr marL="238760" marR="5080">
              <a:lnSpc>
                <a:spcPct val="101600"/>
              </a:lnSpc>
              <a:spcBef>
                <a:spcPts val="385"/>
              </a:spcBef>
            </a:pPr>
            <a:r>
              <a:rPr sz="800" spc="25" dirty="0">
                <a:latin typeface="Tahoma"/>
                <a:cs typeface="Tahoma"/>
              </a:rPr>
              <a:t>Embeddings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30" dirty="0">
                <a:latin typeface="Tahoma"/>
                <a:cs typeface="Tahoma"/>
              </a:rPr>
              <a:t>models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are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algorithms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trained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to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30" dirty="0">
                <a:latin typeface="Tahoma"/>
                <a:cs typeface="Tahoma"/>
              </a:rPr>
              <a:t>turn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15" dirty="0">
                <a:latin typeface="Tahoma"/>
                <a:cs typeface="Tahoma"/>
              </a:rPr>
              <a:t>objects </a:t>
            </a:r>
            <a:r>
              <a:rPr sz="800" spc="-23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into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vectors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embeddings</a:t>
            </a:r>
            <a:endParaRPr sz="8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60443" y="2893534"/>
            <a:ext cx="27070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C9B0C"/>
                </a:solidFill>
                <a:latin typeface="Arial MT"/>
                <a:cs typeface="Arial MT"/>
              </a:rPr>
              <a:t>Generate</a:t>
            </a:r>
            <a:r>
              <a:rPr sz="900" spc="-20" dirty="0">
                <a:solidFill>
                  <a:srgbClr val="FC9B0C"/>
                </a:solidFill>
                <a:latin typeface="Arial MT"/>
                <a:cs typeface="Arial MT"/>
              </a:rPr>
              <a:t> </a:t>
            </a:r>
            <a:r>
              <a:rPr sz="900" spc="-15" dirty="0">
                <a:solidFill>
                  <a:srgbClr val="FC9B0C"/>
                </a:solidFill>
                <a:latin typeface="Arial MT"/>
                <a:cs typeface="Arial MT"/>
              </a:rPr>
              <a:t>Vector </a:t>
            </a:r>
            <a:r>
              <a:rPr sz="900" spc="-5" dirty="0">
                <a:solidFill>
                  <a:srgbClr val="FC9B0C"/>
                </a:solidFill>
                <a:latin typeface="Arial MT"/>
                <a:cs typeface="Arial MT"/>
              </a:rPr>
              <a:t>Embeddings</a:t>
            </a:r>
            <a:r>
              <a:rPr sz="900" spc="-20" dirty="0">
                <a:solidFill>
                  <a:srgbClr val="FC9B0C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C9B0C"/>
                </a:solidFill>
                <a:latin typeface="Arial MT"/>
                <a:cs typeface="Arial MT"/>
              </a:rPr>
              <a:t>via</a:t>
            </a:r>
            <a:r>
              <a:rPr sz="900" spc="-15" dirty="0">
                <a:solidFill>
                  <a:srgbClr val="FC9B0C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C9B0C"/>
                </a:solidFill>
                <a:latin typeface="Arial MT"/>
                <a:cs typeface="Arial MT"/>
              </a:rPr>
              <a:t>Embedding</a:t>
            </a:r>
            <a:r>
              <a:rPr sz="900" spc="-15" dirty="0">
                <a:solidFill>
                  <a:srgbClr val="FC9B0C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C9B0C"/>
                </a:solidFill>
                <a:latin typeface="Arial MT"/>
                <a:cs typeface="Arial MT"/>
              </a:rPr>
              <a:t>Models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040887" y="2893534"/>
            <a:ext cx="30683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C9B0C"/>
                </a:solidFill>
                <a:latin typeface="Arial MT"/>
                <a:cs typeface="Arial MT"/>
              </a:rPr>
              <a:t>Store,</a:t>
            </a:r>
            <a:r>
              <a:rPr sz="900" spc="-15" dirty="0">
                <a:solidFill>
                  <a:srgbClr val="FC9B0C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C9B0C"/>
                </a:solidFill>
                <a:latin typeface="Arial MT"/>
                <a:cs typeface="Arial MT"/>
              </a:rPr>
              <a:t>Index</a:t>
            </a:r>
            <a:r>
              <a:rPr sz="900" spc="-10" dirty="0">
                <a:solidFill>
                  <a:srgbClr val="FC9B0C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C9B0C"/>
                </a:solidFill>
                <a:latin typeface="Arial MT"/>
                <a:cs typeface="Arial MT"/>
              </a:rPr>
              <a:t>and</a:t>
            </a:r>
            <a:r>
              <a:rPr sz="900" spc="-15" dirty="0">
                <a:solidFill>
                  <a:srgbClr val="FC9B0C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C9B0C"/>
                </a:solidFill>
                <a:latin typeface="Arial MT"/>
                <a:cs typeface="Arial MT"/>
              </a:rPr>
              <a:t>Query</a:t>
            </a:r>
            <a:r>
              <a:rPr sz="900" spc="-10" dirty="0">
                <a:solidFill>
                  <a:srgbClr val="FC9B0C"/>
                </a:solidFill>
                <a:latin typeface="Arial MT"/>
                <a:cs typeface="Arial MT"/>
              </a:rPr>
              <a:t> </a:t>
            </a:r>
            <a:r>
              <a:rPr sz="900" spc="-15" dirty="0">
                <a:solidFill>
                  <a:srgbClr val="FC9B0C"/>
                </a:solidFill>
                <a:latin typeface="Arial MT"/>
                <a:cs typeface="Arial MT"/>
              </a:rPr>
              <a:t>Vector</a:t>
            </a:r>
            <a:r>
              <a:rPr sz="900" spc="-10" dirty="0">
                <a:solidFill>
                  <a:srgbClr val="FC9B0C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C9B0C"/>
                </a:solidFill>
                <a:latin typeface="Arial MT"/>
                <a:cs typeface="Arial MT"/>
              </a:rPr>
              <a:t>Embeddings</a:t>
            </a:r>
            <a:r>
              <a:rPr sz="900" spc="-15" dirty="0">
                <a:solidFill>
                  <a:srgbClr val="FC9B0C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C9B0C"/>
                </a:solidFill>
                <a:latin typeface="Arial MT"/>
                <a:cs typeface="Arial MT"/>
              </a:rPr>
              <a:t>with</a:t>
            </a:r>
            <a:r>
              <a:rPr sz="900" spc="-10" dirty="0">
                <a:solidFill>
                  <a:srgbClr val="FC9B0C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C9B0C"/>
                </a:solidFill>
                <a:latin typeface="Arial MT"/>
                <a:cs typeface="Arial MT"/>
              </a:rPr>
              <a:t>Couchbase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52431" y="4792610"/>
            <a:ext cx="127127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E9E9E"/>
                </a:solidFill>
                <a:latin typeface="Arial MT"/>
                <a:cs typeface="Arial MT"/>
              </a:rPr>
              <a:t>(*)</a:t>
            </a:r>
            <a:r>
              <a:rPr sz="800" spc="-25" dirty="0">
                <a:solidFill>
                  <a:srgbClr val="9E9E9E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9E9E9E"/>
                </a:solidFill>
                <a:latin typeface="Arial MT"/>
                <a:cs typeface="Arial MT"/>
              </a:rPr>
              <a:t>Subject</a:t>
            </a:r>
            <a:r>
              <a:rPr sz="800" spc="-25" dirty="0">
                <a:solidFill>
                  <a:srgbClr val="9E9E9E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9E9E9E"/>
                </a:solidFill>
                <a:latin typeface="Arial MT"/>
                <a:cs typeface="Arial MT"/>
              </a:rPr>
              <a:t>to</a:t>
            </a:r>
            <a:r>
              <a:rPr sz="800" spc="-20" dirty="0">
                <a:solidFill>
                  <a:srgbClr val="9E9E9E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9E9E9E"/>
                </a:solidFill>
                <a:latin typeface="Arial MT"/>
                <a:cs typeface="Arial MT"/>
              </a:rPr>
              <a:t>increase</a:t>
            </a:r>
            <a:r>
              <a:rPr sz="800" spc="-25" dirty="0">
                <a:solidFill>
                  <a:srgbClr val="9E9E9E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9E9E9E"/>
                </a:solidFill>
                <a:latin typeface="Arial MT"/>
                <a:cs typeface="Arial MT"/>
              </a:rPr>
              <a:t>soon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333426" y="1187117"/>
            <a:ext cx="11493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latin typeface="Arial MT"/>
                <a:cs typeface="Arial MT"/>
              </a:rPr>
              <a:t>text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248133" y="1025625"/>
            <a:ext cx="273050" cy="864235"/>
            <a:chOff x="1248133" y="1025625"/>
            <a:chExt cx="273050" cy="864235"/>
          </a:xfrm>
        </p:grpSpPr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0500" y="1025625"/>
              <a:ext cx="148132" cy="16419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252896" y="1593304"/>
              <a:ext cx="263525" cy="292100"/>
            </a:xfrm>
            <a:custGeom>
              <a:avLst/>
              <a:gdLst/>
              <a:ahLst/>
              <a:cxnLst/>
              <a:rect l="l" t="t" r="r" b="b"/>
              <a:pathLst>
                <a:path w="263525" h="292100">
                  <a:moveTo>
                    <a:pt x="219374" y="291786"/>
                  </a:moveTo>
                  <a:lnTo>
                    <a:pt x="43875" y="291786"/>
                  </a:lnTo>
                  <a:lnTo>
                    <a:pt x="26797" y="288338"/>
                  </a:lnTo>
                  <a:lnTo>
                    <a:pt x="12850" y="278935"/>
                  </a:lnTo>
                  <a:lnTo>
                    <a:pt x="3447" y="264988"/>
                  </a:lnTo>
                  <a:lnTo>
                    <a:pt x="0" y="247910"/>
                  </a:lnTo>
                  <a:lnTo>
                    <a:pt x="0" y="43875"/>
                  </a:lnTo>
                  <a:lnTo>
                    <a:pt x="3447" y="26797"/>
                  </a:lnTo>
                  <a:lnTo>
                    <a:pt x="12850" y="12850"/>
                  </a:lnTo>
                  <a:lnTo>
                    <a:pt x="26797" y="3447"/>
                  </a:lnTo>
                  <a:lnTo>
                    <a:pt x="43875" y="0"/>
                  </a:lnTo>
                  <a:lnTo>
                    <a:pt x="219374" y="0"/>
                  </a:lnTo>
                  <a:lnTo>
                    <a:pt x="255878" y="19533"/>
                  </a:lnTo>
                  <a:lnTo>
                    <a:pt x="263249" y="43875"/>
                  </a:lnTo>
                  <a:lnTo>
                    <a:pt x="263249" y="247910"/>
                  </a:lnTo>
                  <a:lnTo>
                    <a:pt x="259802" y="264988"/>
                  </a:lnTo>
                  <a:lnTo>
                    <a:pt x="250399" y="278935"/>
                  </a:lnTo>
                  <a:lnTo>
                    <a:pt x="236452" y="288338"/>
                  </a:lnTo>
                  <a:lnTo>
                    <a:pt x="219374" y="2917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52896" y="1593304"/>
              <a:ext cx="263525" cy="292100"/>
            </a:xfrm>
            <a:custGeom>
              <a:avLst/>
              <a:gdLst/>
              <a:ahLst/>
              <a:cxnLst/>
              <a:rect l="l" t="t" r="r" b="b"/>
              <a:pathLst>
                <a:path w="263525" h="292100">
                  <a:moveTo>
                    <a:pt x="0" y="43875"/>
                  </a:moveTo>
                  <a:lnTo>
                    <a:pt x="3447" y="26797"/>
                  </a:lnTo>
                  <a:lnTo>
                    <a:pt x="12850" y="12850"/>
                  </a:lnTo>
                  <a:lnTo>
                    <a:pt x="26797" y="3447"/>
                  </a:lnTo>
                  <a:lnTo>
                    <a:pt x="43875" y="0"/>
                  </a:lnTo>
                  <a:lnTo>
                    <a:pt x="219374" y="0"/>
                  </a:lnTo>
                  <a:lnTo>
                    <a:pt x="255878" y="19533"/>
                  </a:lnTo>
                  <a:lnTo>
                    <a:pt x="263249" y="43875"/>
                  </a:lnTo>
                  <a:lnTo>
                    <a:pt x="263249" y="247910"/>
                  </a:lnTo>
                  <a:lnTo>
                    <a:pt x="259802" y="264988"/>
                  </a:lnTo>
                  <a:lnTo>
                    <a:pt x="250399" y="278935"/>
                  </a:lnTo>
                  <a:lnTo>
                    <a:pt x="236452" y="288338"/>
                  </a:lnTo>
                  <a:lnTo>
                    <a:pt x="219374" y="291786"/>
                  </a:lnTo>
                  <a:lnTo>
                    <a:pt x="43875" y="291786"/>
                  </a:lnTo>
                  <a:lnTo>
                    <a:pt x="26797" y="288338"/>
                  </a:lnTo>
                  <a:lnTo>
                    <a:pt x="12850" y="278935"/>
                  </a:lnTo>
                  <a:lnTo>
                    <a:pt x="3447" y="264988"/>
                  </a:lnTo>
                  <a:lnTo>
                    <a:pt x="0" y="247910"/>
                  </a:lnTo>
                  <a:lnTo>
                    <a:pt x="0" y="43875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298181" y="1780800"/>
            <a:ext cx="18605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latin typeface="Arial MT"/>
                <a:cs typeface="Arial MT"/>
              </a:rPr>
              <a:t>image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248133" y="1613197"/>
            <a:ext cx="273050" cy="870585"/>
            <a:chOff x="1248133" y="1613197"/>
            <a:chExt cx="273050" cy="870585"/>
          </a:xfrm>
        </p:grpSpPr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6609" y="1613197"/>
              <a:ext cx="150875" cy="16723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252896" y="2186988"/>
              <a:ext cx="263525" cy="292100"/>
            </a:xfrm>
            <a:custGeom>
              <a:avLst/>
              <a:gdLst/>
              <a:ahLst/>
              <a:cxnLst/>
              <a:rect l="l" t="t" r="r" b="b"/>
              <a:pathLst>
                <a:path w="263525" h="292100">
                  <a:moveTo>
                    <a:pt x="219374" y="291786"/>
                  </a:moveTo>
                  <a:lnTo>
                    <a:pt x="43875" y="291786"/>
                  </a:lnTo>
                  <a:lnTo>
                    <a:pt x="26797" y="288338"/>
                  </a:lnTo>
                  <a:lnTo>
                    <a:pt x="12850" y="278935"/>
                  </a:lnTo>
                  <a:lnTo>
                    <a:pt x="3447" y="264988"/>
                  </a:lnTo>
                  <a:lnTo>
                    <a:pt x="0" y="247910"/>
                  </a:lnTo>
                  <a:lnTo>
                    <a:pt x="0" y="43875"/>
                  </a:lnTo>
                  <a:lnTo>
                    <a:pt x="3447" y="26797"/>
                  </a:lnTo>
                  <a:lnTo>
                    <a:pt x="12850" y="12850"/>
                  </a:lnTo>
                  <a:lnTo>
                    <a:pt x="26797" y="3447"/>
                  </a:lnTo>
                  <a:lnTo>
                    <a:pt x="43875" y="0"/>
                  </a:lnTo>
                  <a:lnTo>
                    <a:pt x="219374" y="0"/>
                  </a:lnTo>
                  <a:lnTo>
                    <a:pt x="255878" y="19533"/>
                  </a:lnTo>
                  <a:lnTo>
                    <a:pt x="263249" y="43875"/>
                  </a:lnTo>
                  <a:lnTo>
                    <a:pt x="263249" y="247910"/>
                  </a:lnTo>
                  <a:lnTo>
                    <a:pt x="259802" y="264988"/>
                  </a:lnTo>
                  <a:lnTo>
                    <a:pt x="250399" y="278935"/>
                  </a:lnTo>
                  <a:lnTo>
                    <a:pt x="236452" y="288338"/>
                  </a:lnTo>
                  <a:lnTo>
                    <a:pt x="219374" y="2917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252896" y="2186988"/>
              <a:ext cx="263525" cy="292100"/>
            </a:xfrm>
            <a:custGeom>
              <a:avLst/>
              <a:gdLst/>
              <a:ahLst/>
              <a:cxnLst/>
              <a:rect l="l" t="t" r="r" b="b"/>
              <a:pathLst>
                <a:path w="263525" h="292100">
                  <a:moveTo>
                    <a:pt x="0" y="43875"/>
                  </a:moveTo>
                  <a:lnTo>
                    <a:pt x="3447" y="26797"/>
                  </a:lnTo>
                  <a:lnTo>
                    <a:pt x="12850" y="12850"/>
                  </a:lnTo>
                  <a:lnTo>
                    <a:pt x="26797" y="3447"/>
                  </a:lnTo>
                  <a:lnTo>
                    <a:pt x="43875" y="0"/>
                  </a:lnTo>
                  <a:lnTo>
                    <a:pt x="219374" y="0"/>
                  </a:lnTo>
                  <a:lnTo>
                    <a:pt x="255878" y="19533"/>
                  </a:lnTo>
                  <a:lnTo>
                    <a:pt x="263249" y="43875"/>
                  </a:lnTo>
                  <a:lnTo>
                    <a:pt x="263249" y="247910"/>
                  </a:lnTo>
                  <a:lnTo>
                    <a:pt x="259802" y="264988"/>
                  </a:lnTo>
                  <a:lnTo>
                    <a:pt x="250399" y="278935"/>
                  </a:lnTo>
                  <a:lnTo>
                    <a:pt x="236452" y="288338"/>
                  </a:lnTo>
                  <a:lnTo>
                    <a:pt x="219374" y="291786"/>
                  </a:lnTo>
                  <a:lnTo>
                    <a:pt x="43875" y="291786"/>
                  </a:lnTo>
                  <a:lnTo>
                    <a:pt x="26797" y="288338"/>
                  </a:lnTo>
                  <a:lnTo>
                    <a:pt x="12850" y="278935"/>
                  </a:lnTo>
                  <a:lnTo>
                    <a:pt x="3447" y="264988"/>
                  </a:lnTo>
                  <a:lnTo>
                    <a:pt x="0" y="247910"/>
                  </a:lnTo>
                  <a:lnTo>
                    <a:pt x="0" y="43875"/>
                  </a:lnTo>
                  <a:close/>
                </a:path>
              </a:pathLst>
            </a:custGeom>
            <a:ln w="9524">
              <a:solidFill>
                <a:srgbClr val="FC9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306957" y="2374483"/>
            <a:ext cx="16827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latin typeface="Arial MT"/>
                <a:cs typeface="Arial MT"/>
              </a:rPr>
              <a:t>audio</a:t>
            </a:r>
            <a:endParaRPr sz="500">
              <a:latin typeface="Arial MT"/>
              <a:cs typeface="Arial MT"/>
            </a:endParaRPr>
          </a:p>
        </p:txBody>
      </p:sp>
      <p:pic>
        <p:nvPicPr>
          <p:cNvPr id="63" name="object 6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02725" y="2207546"/>
            <a:ext cx="148527" cy="167230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14575" y="2632627"/>
            <a:ext cx="171448" cy="171448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716137" y="2632627"/>
            <a:ext cx="171448" cy="171448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4939287" y="3271649"/>
            <a:ext cx="3124200" cy="53911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38760" indent="-226695">
              <a:lnSpc>
                <a:spcPct val="100000"/>
              </a:lnSpc>
              <a:spcBef>
                <a:spcPts val="605"/>
              </a:spcBef>
              <a:buClr>
                <a:srgbClr val="CECECE"/>
              </a:buClr>
              <a:buSzPct val="80000"/>
              <a:buChar char="●"/>
              <a:tabLst>
                <a:tab pos="238760" algn="l"/>
                <a:tab pos="239395" algn="l"/>
              </a:tabLst>
            </a:pPr>
            <a:r>
              <a:rPr sz="1000" b="1" spc="-5" dirty="0">
                <a:latin typeface="Arial"/>
                <a:cs typeface="Arial"/>
              </a:rPr>
              <a:t>Vector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spc="-15" dirty="0">
                <a:latin typeface="Arial"/>
                <a:cs typeface="Arial"/>
              </a:rPr>
              <a:t>Embeddings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storage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spc="10" dirty="0">
                <a:latin typeface="Arial"/>
                <a:cs typeface="Arial"/>
              </a:rPr>
              <a:t>in</a:t>
            </a:r>
            <a:r>
              <a:rPr sz="1000" b="1" spc="-30" dirty="0">
                <a:latin typeface="Arial"/>
                <a:cs typeface="Arial"/>
              </a:rPr>
              <a:t> </a:t>
            </a:r>
            <a:r>
              <a:rPr sz="1000" b="1" spc="-20" dirty="0">
                <a:latin typeface="Arial"/>
                <a:cs typeface="Arial"/>
              </a:rPr>
              <a:t>Couchbase</a:t>
            </a:r>
            <a:endParaRPr sz="1000">
              <a:latin typeface="Arial"/>
              <a:cs typeface="Arial"/>
            </a:endParaRPr>
          </a:p>
          <a:p>
            <a:pPr marL="238760">
              <a:lnSpc>
                <a:spcPct val="100000"/>
              </a:lnSpc>
              <a:spcBef>
                <a:spcPts val="405"/>
              </a:spcBef>
            </a:pPr>
            <a:r>
              <a:rPr sz="800" spc="15" dirty="0">
                <a:latin typeface="Tahoma"/>
                <a:cs typeface="Tahoma"/>
              </a:rPr>
              <a:t>Vectors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are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stored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as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a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30" dirty="0">
                <a:latin typeface="Tahoma"/>
                <a:cs typeface="Tahoma"/>
              </a:rPr>
              <a:t>ﬁeld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in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your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-5" dirty="0">
                <a:latin typeface="Tahoma"/>
                <a:cs typeface="Tahoma"/>
              </a:rPr>
              <a:t>JSON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documents.</a:t>
            </a:r>
            <a:endParaRPr sz="800">
              <a:latin typeface="Tahoma"/>
              <a:cs typeface="Tahoma"/>
            </a:endParaRPr>
          </a:p>
          <a:p>
            <a:pPr marL="238760">
              <a:lnSpc>
                <a:spcPct val="100000"/>
              </a:lnSpc>
              <a:spcBef>
                <a:spcPts val="15"/>
              </a:spcBef>
            </a:pPr>
            <a:r>
              <a:rPr sz="800" spc="25" dirty="0">
                <a:latin typeface="Tahoma"/>
                <a:cs typeface="Tahoma"/>
              </a:rPr>
              <a:t>A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30" dirty="0">
                <a:latin typeface="Tahoma"/>
                <a:cs typeface="Tahoma"/>
              </a:rPr>
              <a:t>document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can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have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multiple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10" dirty="0">
                <a:latin typeface="Tahoma"/>
                <a:cs typeface="Tahoma"/>
              </a:rPr>
              <a:t>Vectors,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each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of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15" dirty="0">
                <a:latin typeface="Tahoma"/>
                <a:cs typeface="Tahoma"/>
              </a:rPr>
              <a:t>size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-30" dirty="0">
                <a:latin typeface="Tahoma"/>
                <a:cs typeface="Tahoma"/>
              </a:rPr>
              <a:t>&lt;=2048*.</a:t>
            </a:r>
            <a:endParaRPr sz="800">
              <a:latin typeface="Tahoma"/>
              <a:cs typeface="Tahom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939287" y="3843149"/>
            <a:ext cx="3142615" cy="53911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38760" indent="-226695">
              <a:lnSpc>
                <a:spcPct val="100000"/>
              </a:lnSpc>
              <a:spcBef>
                <a:spcPts val="605"/>
              </a:spcBef>
              <a:buClr>
                <a:srgbClr val="CECECE"/>
              </a:buClr>
              <a:buSzPct val="80000"/>
              <a:buChar char="●"/>
              <a:tabLst>
                <a:tab pos="238760" algn="l"/>
                <a:tab pos="239395" algn="l"/>
              </a:tabLst>
            </a:pPr>
            <a:r>
              <a:rPr sz="1000" b="1" spc="-5" dirty="0">
                <a:latin typeface="Arial"/>
                <a:cs typeface="Arial"/>
              </a:rPr>
              <a:t>Vector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Indexing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spc="15" dirty="0">
                <a:latin typeface="Arial"/>
                <a:cs typeface="Arial"/>
              </a:rPr>
              <a:t>and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Queries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10" dirty="0">
                <a:latin typeface="Arial"/>
                <a:cs typeface="Arial"/>
              </a:rPr>
              <a:t>in</a:t>
            </a:r>
            <a:r>
              <a:rPr sz="1000" b="1" spc="-30" dirty="0">
                <a:latin typeface="Arial"/>
                <a:cs typeface="Arial"/>
              </a:rPr>
              <a:t> </a:t>
            </a:r>
            <a:r>
              <a:rPr sz="1000" b="1" spc="-20" dirty="0">
                <a:latin typeface="Arial"/>
                <a:cs typeface="Arial"/>
              </a:rPr>
              <a:t>Couchbase</a:t>
            </a:r>
            <a:endParaRPr sz="1000">
              <a:latin typeface="Arial"/>
              <a:cs typeface="Arial"/>
            </a:endParaRPr>
          </a:p>
          <a:p>
            <a:pPr marL="238760" marR="5080">
              <a:lnSpc>
                <a:spcPct val="101600"/>
              </a:lnSpc>
              <a:spcBef>
                <a:spcPts val="385"/>
              </a:spcBef>
            </a:pPr>
            <a:r>
              <a:rPr sz="800" spc="10" dirty="0">
                <a:latin typeface="Tahoma"/>
                <a:cs typeface="Tahoma"/>
              </a:rPr>
              <a:t>The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15" dirty="0">
                <a:latin typeface="Tahoma"/>
                <a:cs typeface="Tahoma"/>
              </a:rPr>
              <a:t>Search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10" dirty="0">
                <a:latin typeface="Tahoma"/>
                <a:cs typeface="Tahoma"/>
              </a:rPr>
              <a:t>Service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provides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Vector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10" dirty="0">
                <a:latin typeface="Tahoma"/>
                <a:cs typeface="Tahoma"/>
              </a:rPr>
              <a:t>Indexing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in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30" dirty="0">
                <a:latin typeface="Tahoma"/>
                <a:cs typeface="Tahoma"/>
              </a:rPr>
              <a:t>near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15" dirty="0">
                <a:latin typeface="Tahoma"/>
                <a:cs typeface="Tahoma"/>
              </a:rPr>
              <a:t>real-time </a:t>
            </a:r>
            <a:r>
              <a:rPr sz="800" spc="-235" dirty="0">
                <a:latin typeface="Tahoma"/>
                <a:cs typeface="Tahoma"/>
              </a:rPr>
              <a:t> </a:t>
            </a:r>
            <a:r>
              <a:rPr sz="800" spc="35" dirty="0">
                <a:latin typeface="Tahoma"/>
                <a:cs typeface="Tahoma"/>
              </a:rPr>
              <a:t>and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Querying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Processing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30" dirty="0">
                <a:latin typeface="Tahoma"/>
                <a:cs typeface="Tahoma"/>
              </a:rPr>
              <a:t>for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similarity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35" dirty="0">
                <a:latin typeface="Tahoma"/>
                <a:cs typeface="Tahoma"/>
              </a:rPr>
              <a:t>and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semantic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15" dirty="0">
                <a:latin typeface="Tahoma"/>
                <a:cs typeface="Tahoma"/>
              </a:rPr>
              <a:t>search.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1315" y="4747500"/>
            <a:ext cx="251815" cy="2483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04436"/>
            <a:ext cx="293656" cy="3810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6084" y="352880"/>
            <a:ext cx="684910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94075" algn="l"/>
              </a:tabLst>
            </a:pPr>
            <a:r>
              <a:rPr sz="2100" spc="5" dirty="0">
                <a:latin typeface="Tahoma"/>
                <a:cs typeface="Tahoma"/>
              </a:rPr>
              <a:t>Couchbase:</a:t>
            </a:r>
            <a:r>
              <a:rPr sz="2100" spc="-60" dirty="0">
                <a:latin typeface="Tahoma"/>
                <a:cs typeface="Tahoma"/>
              </a:rPr>
              <a:t> </a:t>
            </a:r>
            <a:r>
              <a:rPr sz="2100" spc="50" dirty="0">
                <a:latin typeface="Tahoma"/>
                <a:cs typeface="Tahoma"/>
              </a:rPr>
              <a:t>Architected	</a:t>
            </a:r>
            <a:r>
              <a:rPr sz="2100" spc="55" dirty="0">
                <a:latin typeface="Tahoma"/>
                <a:cs typeface="Tahoma"/>
              </a:rPr>
              <a:t>for</a:t>
            </a:r>
            <a:r>
              <a:rPr sz="2100" spc="-95" dirty="0">
                <a:latin typeface="Tahoma"/>
                <a:cs typeface="Tahoma"/>
              </a:rPr>
              <a:t> </a:t>
            </a:r>
            <a:r>
              <a:rPr sz="2100" spc="-40" dirty="0">
                <a:latin typeface="Tahoma"/>
                <a:cs typeface="Tahoma"/>
              </a:rPr>
              <a:t>AI-based</a:t>
            </a:r>
            <a:r>
              <a:rPr sz="2100" spc="-100" dirty="0">
                <a:latin typeface="Tahoma"/>
                <a:cs typeface="Tahoma"/>
              </a:rPr>
              <a:t> </a:t>
            </a:r>
            <a:r>
              <a:rPr sz="2100" spc="40" dirty="0">
                <a:latin typeface="Tahoma"/>
                <a:cs typeface="Tahoma"/>
              </a:rPr>
              <a:t>Applications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85975" y="1895051"/>
            <a:ext cx="5069840" cy="536575"/>
          </a:xfrm>
          <a:prstGeom prst="rect">
            <a:avLst/>
          </a:prstGeom>
          <a:solidFill>
            <a:srgbClr val="FFF0DB"/>
          </a:solidFill>
        </p:spPr>
        <p:txBody>
          <a:bodyPr vert="horz" wrap="square" lIns="0" tIns="48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1800" b="1" spc="30" dirty="0">
                <a:latin typeface="Arial"/>
                <a:cs typeface="Arial"/>
              </a:rPr>
              <a:t>Proven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Speed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65" dirty="0">
                <a:latin typeface="Arial"/>
                <a:cs typeface="Arial"/>
              </a:rPr>
              <a:t>and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35" dirty="0">
                <a:latin typeface="Arial"/>
                <a:cs typeface="Arial"/>
              </a:rPr>
              <a:t>Flexibility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800" spc="15" dirty="0">
                <a:latin typeface="Tahoma"/>
                <a:cs typeface="Tahoma"/>
              </a:rPr>
              <a:t>In-memory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architecture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130" dirty="0">
                <a:latin typeface="Tahoma"/>
                <a:cs typeface="Tahoma"/>
              </a:rPr>
              <a:t>|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15" dirty="0">
                <a:latin typeface="Tahoma"/>
                <a:cs typeface="Tahoma"/>
              </a:rPr>
              <a:t>Flexible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-5" dirty="0">
                <a:latin typeface="Tahoma"/>
                <a:cs typeface="Tahoma"/>
              </a:rPr>
              <a:t>JSON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130" dirty="0">
                <a:latin typeface="Tahoma"/>
                <a:cs typeface="Tahoma"/>
              </a:rPr>
              <a:t>|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Powering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10" dirty="0">
                <a:latin typeface="Tahoma"/>
                <a:cs typeface="Tahoma"/>
              </a:rPr>
              <a:t>Indexing</a:t>
            </a:r>
            <a:endParaRPr sz="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0631" y="1250124"/>
            <a:ext cx="5069840" cy="536575"/>
          </a:xfrm>
          <a:prstGeom prst="rect">
            <a:avLst/>
          </a:prstGeom>
          <a:solidFill>
            <a:srgbClr val="FFF0DB"/>
          </a:solidFill>
        </p:spPr>
        <p:txBody>
          <a:bodyPr vert="horz" wrap="square" lIns="0" tIns="558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1700" b="1" spc="80" dirty="0">
                <a:latin typeface="Arial"/>
                <a:cs typeface="Arial"/>
              </a:rPr>
              <a:t>No</a:t>
            </a:r>
            <a:r>
              <a:rPr sz="1700" b="1" spc="-50" dirty="0">
                <a:latin typeface="Arial"/>
                <a:cs typeface="Arial"/>
              </a:rPr>
              <a:t> </a:t>
            </a:r>
            <a:r>
              <a:rPr sz="1700" b="1" spc="45" dirty="0">
                <a:latin typeface="Arial"/>
                <a:cs typeface="Arial"/>
              </a:rPr>
              <a:t>Separate</a:t>
            </a:r>
            <a:r>
              <a:rPr sz="1700" b="1" spc="-45" dirty="0">
                <a:latin typeface="Arial"/>
                <a:cs typeface="Arial"/>
              </a:rPr>
              <a:t> </a:t>
            </a:r>
            <a:r>
              <a:rPr sz="1700" b="1" spc="35" dirty="0">
                <a:latin typeface="Arial"/>
                <a:cs typeface="Arial"/>
              </a:rPr>
              <a:t>Vector</a:t>
            </a:r>
            <a:r>
              <a:rPr sz="1700" b="1" spc="-50" dirty="0">
                <a:latin typeface="Arial"/>
                <a:cs typeface="Arial"/>
              </a:rPr>
              <a:t> </a:t>
            </a:r>
            <a:r>
              <a:rPr sz="1700" b="1" spc="50" dirty="0">
                <a:latin typeface="Arial"/>
                <a:cs typeface="Arial"/>
              </a:rPr>
              <a:t>Database</a:t>
            </a:r>
            <a:r>
              <a:rPr sz="1700" b="1" spc="-40" dirty="0">
                <a:latin typeface="Arial"/>
                <a:cs typeface="Arial"/>
              </a:rPr>
              <a:t> </a:t>
            </a:r>
            <a:r>
              <a:rPr sz="1700" b="1" spc="60" dirty="0">
                <a:latin typeface="Arial"/>
                <a:cs typeface="Arial"/>
              </a:rPr>
              <a:t>Needed</a:t>
            </a:r>
            <a:endParaRPr sz="1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800" spc="15" dirty="0">
                <a:latin typeface="Tahoma"/>
                <a:cs typeface="Tahoma"/>
              </a:rPr>
              <a:t>Simplify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130" dirty="0">
                <a:latin typeface="Tahoma"/>
                <a:cs typeface="Tahoma"/>
              </a:rPr>
              <a:t>|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Lower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15" dirty="0">
                <a:latin typeface="Tahoma"/>
                <a:cs typeface="Tahoma"/>
              </a:rPr>
              <a:t>latency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130" dirty="0">
                <a:latin typeface="Tahoma"/>
                <a:cs typeface="Tahoma"/>
              </a:rPr>
              <a:t>|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5" dirty="0">
                <a:latin typeface="Tahoma"/>
                <a:cs typeface="Tahoma"/>
              </a:rPr>
              <a:t>Save</a:t>
            </a:r>
            <a:endParaRPr sz="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5975" y="3184906"/>
            <a:ext cx="5069840" cy="536575"/>
          </a:xfrm>
          <a:prstGeom prst="rect">
            <a:avLst/>
          </a:prstGeom>
          <a:solidFill>
            <a:srgbClr val="FFF0DB"/>
          </a:solidFill>
        </p:spPr>
        <p:txBody>
          <a:bodyPr vert="horz" wrap="square" lIns="0" tIns="48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1800" b="1" spc="25" dirty="0">
                <a:latin typeface="Arial"/>
                <a:cs typeface="Arial"/>
              </a:rPr>
              <a:t>Broad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75" dirty="0">
                <a:latin typeface="Arial"/>
                <a:cs typeface="Arial"/>
              </a:rPr>
              <a:t>Platform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30" dirty="0">
                <a:latin typeface="Arial"/>
                <a:cs typeface="Arial"/>
              </a:rPr>
              <a:t>Capabilities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800" spc="30" dirty="0">
                <a:latin typeface="Tahoma"/>
                <a:cs typeface="Tahoma"/>
              </a:rPr>
              <a:t>Proﬁles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40" dirty="0">
                <a:latin typeface="Tahoma"/>
                <a:cs typeface="Tahoma"/>
              </a:rPr>
              <a:t>&amp;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15" dirty="0">
                <a:latin typeface="Tahoma"/>
                <a:cs typeface="Tahoma"/>
              </a:rPr>
              <a:t>Catalogs</a:t>
            </a:r>
            <a:r>
              <a:rPr sz="800" spc="-35" dirty="0">
                <a:latin typeface="Tahoma"/>
                <a:cs typeface="Tahoma"/>
              </a:rPr>
              <a:t> </a:t>
            </a:r>
            <a:r>
              <a:rPr sz="800" spc="130" dirty="0">
                <a:latin typeface="Tahoma"/>
                <a:cs typeface="Tahoma"/>
              </a:rPr>
              <a:t>|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Vector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15" dirty="0">
                <a:latin typeface="Tahoma"/>
                <a:cs typeface="Tahoma"/>
              </a:rPr>
              <a:t>Search</a:t>
            </a:r>
            <a:r>
              <a:rPr sz="800" spc="-35" dirty="0">
                <a:latin typeface="Tahoma"/>
                <a:cs typeface="Tahoma"/>
              </a:rPr>
              <a:t> </a:t>
            </a:r>
            <a:r>
              <a:rPr sz="800" spc="30" dirty="0">
                <a:latin typeface="Tahoma"/>
                <a:cs typeface="Tahoma"/>
              </a:rPr>
              <a:t>|Text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15" dirty="0">
                <a:latin typeface="Tahoma"/>
                <a:cs typeface="Tahoma"/>
              </a:rPr>
              <a:t>Search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130" dirty="0">
                <a:latin typeface="Tahoma"/>
                <a:cs typeface="Tahoma"/>
              </a:rPr>
              <a:t>|</a:t>
            </a:r>
            <a:r>
              <a:rPr sz="800" spc="-35" dirty="0">
                <a:latin typeface="Tahoma"/>
                <a:cs typeface="Tahoma"/>
              </a:rPr>
              <a:t> </a:t>
            </a:r>
            <a:r>
              <a:rPr sz="800" spc="35" dirty="0">
                <a:latin typeface="Tahoma"/>
                <a:cs typeface="Tahoma"/>
              </a:rPr>
              <a:t>Graph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130" dirty="0">
                <a:latin typeface="Tahoma"/>
                <a:cs typeface="Tahoma"/>
              </a:rPr>
              <a:t>|</a:t>
            </a:r>
            <a:r>
              <a:rPr sz="800" spc="-35" dirty="0">
                <a:latin typeface="Tahoma"/>
                <a:cs typeface="Tahoma"/>
              </a:rPr>
              <a:t> </a:t>
            </a:r>
            <a:r>
              <a:rPr sz="800" spc="10" dirty="0">
                <a:latin typeface="Tahoma"/>
                <a:cs typeface="Tahoma"/>
              </a:rPr>
              <a:t>Real-time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Analytics|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Powerful</a:t>
            </a:r>
            <a:r>
              <a:rPr sz="800" spc="-35" dirty="0">
                <a:latin typeface="Tahoma"/>
                <a:cs typeface="Tahoma"/>
              </a:rPr>
              <a:t> </a:t>
            </a:r>
            <a:r>
              <a:rPr sz="800" spc="15" dirty="0">
                <a:latin typeface="Tahoma"/>
                <a:cs typeface="Tahoma"/>
              </a:rPr>
              <a:t>SQL</a:t>
            </a:r>
            <a:endParaRPr sz="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00225" y="2539979"/>
            <a:ext cx="5069840" cy="536575"/>
          </a:xfrm>
          <a:prstGeom prst="rect">
            <a:avLst/>
          </a:prstGeom>
          <a:solidFill>
            <a:srgbClr val="FFF0DB"/>
          </a:solidFill>
        </p:spPr>
        <p:txBody>
          <a:bodyPr vert="horz" wrap="square" lIns="0" tIns="48260" rIns="0" bIns="0" rtlCol="0">
            <a:spAutoFit/>
          </a:bodyPr>
          <a:lstStyle/>
          <a:p>
            <a:pPr marR="1270" algn="ctr">
              <a:lnSpc>
                <a:spcPct val="100000"/>
              </a:lnSpc>
              <a:spcBef>
                <a:spcPts val="380"/>
              </a:spcBef>
            </a:pPr>
            <a:r>
              <a:rPr sz="1800" b="1" spc="40" dirty="0">
                <a:latin typeface="Arial"/>
                <a:cs typeface="Arial"/>
              </a:rPr>
              <a:t>Vector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40" dirty="0">
                <a:latin typeface="Arial"/>
                <a:cs typeface="Arial"/>
              </a:rPr>
              <a:t>Across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65" dirty="0">
                <a:latin typeface="Arial"/>
                <a:cs typeface="Arial"/>
              </a:rPr>
              <a:t>our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15" dirty="0">
                <a:latin typeface="Arial"/>
                <a:cs typeface="Arial"/>
              </a:rPr>
              <a:t>Products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800" spc="30" dirty="0">
                <a:latin typeface="Tahoma"/>
                <a:cs typeface="Tahoma"/>
              </a:rPr>
              <a:t>On-prem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130" dirty="0">
                <a:latin typeface="Tahoma"/>
                <a:cs typeface="Tahoma"/>
              </a:rPr>
              <a:t>|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30" dirty="0">
                <a:latin typeface="Tahoma"/>
                <a:cs typeface="Tahoma"/>
              </a:rPr>
              <a:t>Cloud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130" dirty="0">
                <a:latin typeface="Tahoma"/>
                <a:cs typeface="Tahoma"/>
              </a:rPr>
              <a:t>|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40" dirty="0">
                <a:latin typeface="Tahoma"/>
                <a:cs typeface="Tahoma"/>
              </a:rPr>
              <a:t>Oﬄine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30" dirty="0">
                <a:latin typeface="Tahoma"/>
                <a:cs typeface="Tahoma"/>
              </a:rPr>
              <a:t>mobile</a:t>
            </a:r>
            <a:endParaRPr sz="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09818" y="3829832"/>
            <a:ext cx="5069840" cy="536575"/>
          </a:xfrm>
          <a:prstGeom prst="rect">
            <a:avLst/>
          </a:prstGeom>
          <a:solidFill>
            <a:srgbClr val="FFF0DB"/>
          </a:solidFill>
        </p:spPr>
        <p:txBody>
          <a:bodyPr vert="horz" wrap="square" lIns="0" tIns="48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1800" b="1" spc="-10" dirty="0">
                <a:latin typeface="Arial"/>
                <a:cs typeface="Arial"/>
              </a:rPr>
              <a:t>Ecosystem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55" dirty="0">
                <a:latin typeface="Arial"/>
                <a:cs typeface="Arial"/>
              </a:rPr>
              <a:t>Integrations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800" spc="20" dirty="0">
                <a:latin typeface="Tahoma"/>
                <a:cs typeface="Tahoma"/>
              </a:rPr>
              <a:t>LangChain</a:t>
            </a:r>
            <a:r>
              <a:rPr sz="800" spc="-65" dirty="0">
                <a:latin typeface="Tahoma"/>
                <a:cs typeface="Tahoma"/>
              </a:rPr>
              <a:t> </a:t>
            </a:r>
            <a:r>
              <a:rPr sz="800" spc="130" dirty="0">
                <a:latin typeface="Tahoma"/>
                <a:cs typeface="Tahoma"/>
              </a:rPr>
              <a:t>|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15" dirty="0">
                <a:latin typeface="Tahoma"/>
                <a:cs typeface="Tahoma"/>
              </a:rPr>
              <a:t>LlamaIndex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91084" y="1764852"/>
            <a:ext cx="754368" cy="75436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7511261" y="3040031"/>
            <a:ext cx="755015" cy="755015"/>
            <a:chOff x="7511261" y="3040031"/>
            <a:chExt cx="755015" cy="75501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1261" y="3040031"/>
              <a:ext cx="754437" cy="75443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597186" y="3158744"/>
              <a:ext cx="581025" cy="399415"/>
            </a:xfrm>
            <a:custGeom>
              <a:avLst/>
              <a:gdLst/>
              <a:ahLst/>
              <a:cxnLst/>
              <a:rect l="l" t="t" r="r" b="b"/>
              <a:pathLst>
                <a:path w="581025" h="399414">
                  <a:moveTo>
                    <a:pt x="580807" y="399364"/>
                  </a:moveTo>
                  <a:lnTo>
                    <a:pt x="0" y="399364"/>
                  </a:lnTo>
                  <a:lnTo>
                    <a:pt x="0" y="0"/>
                  </a:lnTo>
                  <a:lnTo>
                    <a:pt x="580807" y="0"/>
                  </a:lnTo>
                  <a:lnTo>
                    <a:pt x="580807" y="3993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2420" y="3379516"/>
              <a:ext cx="114946" cy="11494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3498" y="3379516"/>
              <a:ext cx="114946" cy="11494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04575" y="3379516"/>
              <a:ext cx="114945" cy="11494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5652" y="3379516"/>
              <a:ext cx="114946" cy="11494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6364" y="3222389"/>
              <a:ext cx="114945" cy="11494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7441" y="3222389"/>
              <a:ext cx="114946" cy="11494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08518" y="3222389"/>
              <a:ext cx="114946" cy="1149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9595" y="3222389"/>
              <a:ext cx="114946" cy="114946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0208" y="1150342"/>
            <a:ext cx="734062" cy="73406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0208" y="3698943"/>
            <a:ext cx="734062" cy="734062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1030056" y="2451108"/>
            <a:ext cx="754380" cy="754380"/>
            <a:chOff x="1030056" y="2451108"/>
            <a:chExt cx="754380" cy="754380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0056" y="2451108"/>
              <a:ext cx="754368" cy="75436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8253" y="2681512"/>
              <a:ext cx="104184" cy="106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7937" y="2949238"/>
              <a:ext cx="104184" cy="10687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8888314" y="4804062"/>
            <a:ext cx="163830" cy="12953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z="600" spc="15" dirty="0">
                <a:solidFill>
                  <a:srgbClr val="A5A5A5"/>
                </a:solidFill>
                <a:latin typeface="Tahoma"/>
                <a:cs typeface="Tahoma"/>
              </a:rPr>
              <a:t>33</a:t>
            </a:fld>
            <a:endParaRPr sz="6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1687" y="4819457"/>
            <a:ext cx="3402965" cy="112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15" dirty="0">
                <a:latin typeface="Tahoma"/>
                <a:cs typeface="Tahoma"/>
              </a:rPr>
              <a:t>Conﬁdential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20" dirty="0">
                <a:latin typeface="Tahoma"/>
                <a:cs typeface="Tahoma"/>
              </a:rPr>
              <a:t>and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Proprietary.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20" dirty="0">
                <a:latin typeface="Tahoma"/>
                <a:cs typeface="Tahoma"/>
              </a:rPr>
              <a:t>Do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not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distribute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without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Couchbase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consent.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-50" dirty="0">
                <a:latin typeface="Tahoma"/>
                <a:cs typeface="Tahoma"/>
              </a:rPr>
              <a:t>©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Couchbase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dirty="0">
                <a:latin typeface="Tahoma"/>
                <a:cs typeface="Tahoma"/>
              </a:rPr>
              <a:t>2024.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All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rights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5" dirty="0">
                <a:latin typeface="Tahoma"/>
                <a:cs typeface="Tahoma"/>
              </a:rPr>
              <a:t>reserved.</a:t>
            </a:r>
            <a:endParaRPr sz="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1315" y="4747501"/>
            <a:ext cx="251816" cy="2483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490073"/>
            <a:ext cx="485775" cy="9652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35540" y="0"/>
            <a:ext cx="487044" cy="11239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1612" y="173189"/>
            <a:ext cx="36099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45" dirty="0"/>
              <a:t>Vector</a:t>
            </a:r>
            <a:r>
              <a:rPr sz="2100" spc="-60" dirty="0"/>
              <a:t> </a:t>
            </a:r>
            <a:r>
              <a:rPr sz="2100" spc="-50" dirty="0"/>
              <a:t>Across</a:t>
            </a:r>
            <a:r>
              <a:rPr sz="2100" spc="-55" dirty="0"/>
              <a:t> </a:t>
            </a:r>
            <a:r>
              <a:rPr sz="2100" spc="80" dirty="0"/>
              <a:t>our</a:t>
            </a:r>
            <a:r>
              <a:rPr sz="2100" spc="-60" dirty="0"/>
              <a:t> </a:t>
            </a:r>
            <a:r>
              <a:rPr sz="2100" spc="20" dirty="0"/>
              <a:t>Products</a:t>
            </a:r>
            <a:endParaRPr sz="2100"/>
          </a:p>
        </p:txBody>
      </p:sp>
      <p:grpSp>
        <p:nvGrpSpPr>
          <p:cNvPr id="6" name="object 6"/>
          <p:cNvGrpSpPr/>
          <p:nvPr/>
        </p:nvGrpSpPr>
        <p:grpSpPr>
          <a:xfrm>
            <a:off x="782320" y="1373877"/>
            <a:ext cx="7579359" cy="2926715"/>
            <a:chOff x="782320" y="1373877"/>
            <a:chExt cx="7579359" cy="292671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846" y="1532969"/>
              <a:ext cx="7429477" cy="271712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87083" y="1378640"/>
              <a:ext cx="7569834" cy="2917190"/>
            </a:xfrm>
            <a:custGeom>
              <a:avLst/>
              <a:gdLst/>
              <a:ahLst/>
              <a:cxnLst/>
              <a:rect l="l" t="t" r="r" b="b"/>
              <a:pathLst>
                <a:path w="7569834" h="2917190">
                  <a:moveTo>
                    <a:pt x="0" y="0"/>
                  </a:moveTo>
                  <a:lnTo>
                    <a:pt x="7569835" y="0"/>
                  </a:lnTo>
                  <a:lnTo>
                    <a:pt x="7569835" y="2916720"/>
                  </a:lnTo>
                  <a:lnTo>
                    <a:pt x="0" y="291672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86496" y="770839"/>
            <a:ext cx="60153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10" dirty="0">
                <a:latin typeface="Arial"/>
                <a:cs typeface="Arial"/>
              </a:rPr>
              <a:t>First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spc="35" dirty="0">
                <a:latin typeface="Arial"/>
                <a:cs typeface="Arial"/>
              </a:rPr>
              <a:t>in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spc="60" dirty="0">
                <a:latin typeface="Arial"/>
                <a:cs typeface="Arial"/>
              </a:rPr>
              <a:t>the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spc="30" dirty="0">
                <a:latin typeface="Arial"/>
                <a:cs typeface="Arial"/>
              </a:rPr>
              <a:t>industry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spc="55" dirty="0">
                <a:latin typeface="Arial"/>
                <a:cs typeface="Arial"/>
              </a:rPr>
              <a:t>to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spc="30" dirty="0">
                <a:latin typeface="Arial"/>
                <a:cs typeface="Arial"/>
              </a:rPr>
              <a:t>announce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spc="25" dirty="0">
                <a:latin typeface="Arial"/>
                <a:cs typeface="Arial"/>
              </a:rPr>
              <a:t>support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spc="40" dirty="0">
                <a:latin typeface="Arial"/>
                <a:cs typeface="Arial"/>
              </a:rPr>
              <a:t>for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spc="35" dirty="0">
                <a:latin typeface="Arial"/>
                <a:cs typeface="Arial"/>
              </a:rPr>
              <a:t>all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spc="15" dirty="0">
                <a:latin typeface="Arial"/>
                <a:cs typeface="Arial"/>
              </a:rPr>
              <a:t>3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spc="20" dirty="0">
                <a:latin typeface="Arial"/>
                <a:cs typeface="Arial"/>
              </a:rPr>
              <a:t>deployments:</a:t>
            </a:r>
            <a:r>
              <a:rPr sz="1100" b="1" spc="5" dirty="0">
                <a:latin typeface="Arial"/>
                <a:cs typeface="Arial"/>
              </a:rPr>
              <a:t> </a:t>
            </a:r>
            <a:r>
              <a:rPr sz="1100" spc="25" dirty="0">
                <a:latin typeface="Tahoma"/>
                <a:cs typeface="Tahoma"/>
              </a:rPr>
              <a:t>Cloud,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30" dirty="0">
                <a:latin typeface="Tahoma"/>
                <a:cs typeface="Tahoma"/>
              </a:rPr>
              <a:t>on-prem,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45" dirty="0">
                <a:latin typeface="Tahoma"/>
                <a:cs typeface="Tahoma"/>
              </a:rPr>
              <a:t>mobile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88314" y="4804062"/>
            <a:ext cx="163830" cy="12953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z="600" spc="15" dirty="0">
                <a:solidFill>
                  <a:srgbClr val="A5A5A5"/>
                </a:solidFill>
                <a:latin typeface="Tahoma"/>
                <a:cs typeface="Tahoma"/>
              </a:rPr>
              <a:t>34</a:t>
            </a:fld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1687" y="4819457"/>
            <a:ext cx="3402965" cy="112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15" dirty="0">
                <a:latin typeface="Tahoma"/>
                <a:cs typeface="Tahoma"/>
              </a:rPr>
              <a:t>Conﬁdential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20" dirty="0">
                <a:latin typeface="Tahoma"/>
                <a:cs typeface="Tahoma"/>
              </a:rPr>
              <a:t>and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Proprietary.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20" dirty="0">
                <a:latin typeface="Tahoma"/>
                <a:cs typeface="Tahoma"/>
              </a:rPr>
              <a:t>Do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not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distribute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without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Couchbase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consent.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-50" dirty="0">
                <a:latin typeface="Tahoma"/>
                <a:cs typeface="Tahoma"/>
              </a:rPr>
              <a:t>©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Couchbase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dirty="0">
                <a:latin typeface="Tahoma"/>
                <a:cs typeface="Tahoma"/>
              </a:rPr>
              <a:t>2024.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All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rights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5" dirty="0">
                <a:latin typeface="Tahoma"/>
                <a:cs typeface="Tahoma"/>
              </a:rPr>
              <a:t>reserved.</a:t>
            </a:r>
            <a:endParaRPr sz="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684" y="5003796"/>
            <a:ext cx="88011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latin typeface="Arial MT"/>
                <a:cs typeface="Arial MT"/>
              </a:rPr>
              <a:t>Confidentia</a:t>
            </a:r>
            <a:r>
              <a:rPr sz="600" dirty="0">
                <a:latin typeface="Arial MT"/>
                <a:cs typeface="Arial MT"/>
              </a:rPr>
              <a:t>l</a:t>
            </a:r>
            <a:r>
              <a:rPr sz="600" spc="-5" dirty="0">
                <a:latin typeface="Arial MT"/>
                <a:cs typeface="Arial MT"/>
              </a:rPr>
              <a:t> an</a:t>
            </a:r>
            <a:r>
              <a:rPr sz="600" dirty="0">
                <a:latin typeface="Arial MT"/>
                <a:cs typeface="Arial MT"/>
              </a:rPr>
              <a:t>d</a:t>
            </a:r>
            <a:r>
              <a:rPr sz="600" spc="-5" dirty="0">
                <a:latin typeface="Arial MT"/>
                <a:cs typeface="Arial MT"/>
              </a:rPr>
              <a:t> Proprieta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4899" y="4983878"/>
            <a:ext cx="30003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 MT"/>
                <a:cs typeface="Arial MT"/>
              </a:rPr>
              <a:t>r</a:t>
            </a:r>
            <a:r>
              <a:rPr sz="600" spc="-45" dirty="0">
                <a:latin typeface="Arial MT"/>
                <a:cs typeface="Arial MT"/>
              </a:rPr>
              <a:t>y</a:t>
            </a:r>
            <a:r>
              <a:rPr sz="600" dirty="0">
                <a:latin typeface="Arial MT"/>
                <a:cs typeface="Arial MT"/>
              </a:rPr>
              <a:t>.</a:t>
            </a:r>
            <a:r>
              <a:rPr sz="600" spc="-5" dirty="0">
                <a:latin typeface="Arial MT"/>
                <a:cs typeface="Arial MT"/>
              </a:rPr>
              <a:t> D</a:t>
            </a:r>
            <a:r>
              <a:rPr sz="600" dirty="0">
                <a:latin typeface="Arial MT"/>
                <a:cs typeface="Arial MT"/>
              </a:rPr>
              <a:t>o</a:t>
            </a:r>
            <a:r>
              <a:rPr sz="600" spc="-5" dirty="0">
                <a:latin typeface="Arial MT"/>
                <a:cs typeface="Arial MT"/>
              </a:rPr>
              <a:t> no</a:t>
            </a:r>
            <a:r>
              <a:rPr sz="600" dirty="0">
                <a:latin typeface="Arial MT"/>
                <a:cs typeface="Arial MT"/>
              </a:rPr>
              <a:t>t</a:t>
            </a:r>
            <a:r>
              <a:rPr sz="600" spc="-5" dirty="0">
                <a:latin typeface="Arial MT"/>
                <a:cs typeface="Arial MT"/>
              </a:rPr>
              <a:t> distribut</a:t>
            </a:r>
            <a:r>
              <a:rPr sz="600" dirty="0">
                <a:latin typeface="Arial MT"/>
                <a:cs typeface="Arial MT"/>
              </a:rPr>
              <a:t>e</a:t>
            </a:r>
            <a:r>
              <a:rPr sz="600" spc="-5" dirty="0">
                <a:latin typeface="Arial MT"/>
                <a:cs typeface="Arial MT"/>
              </a:rPr>
              <a:t> withou</a:t>
            </a:r>
            <a:r>
              <a:rPr sz="600" dirty="0">
                <a:latin typeface="Arial MT"/>
                <a:cs typeface="Arial MT"/>
              </a:rPr>
              <a:t>t</a:t>
            </a:r>
            <a:r>
              <a:rPr sz="600" spc="-5" dirty="0">
                <a:latin typeface="Arial MT"/>
                <a:cs typeface="Arial MT"/>
              </a:rPr>
              <a:t> Couchbas</a:t>
            </a:r>
            <a:r>
              <a:rPr sz="600" dirty="0">
                <a:latin typeface="Arial MT"/>
                <a:cs typeface="Arial MT"/>
              </a:rPr>
              <a:t>e</a:t>
            </a:r>
            <a:r>
              <a:rPr sz="600" spc="-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consent.</a:t>
            </a:r>
            <a:r>
              <a:rPr sz="600" spc="-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©</a:t>
            </a:r>
            <a:r>
              <a:rPr sz="600" spc="-5" dirty="0">
                <a:latin typeface="Arial MT"/>
                <a:cs typeface="Arial MT"/>
              </a:rPr>
              <a:t> Couchbas</a:t>
            </a:r>
            <a:r>
              <a:rPr sz="600" dirty="0">
                <a:latin typeface="Arial MT"/>
                <a:cs typeface="Arial MT"/>
              </a:rPr>
              <a:t>e</a:t>
            </a:r>
            <a:r>
              <a:rPr sz="600" spc="-5" dirty="0">
                <a:latin typeface="Arial MT"/>
                <a:cs typeface="Arial MT"/>
              </a:rPr>
              <a:t> 2024</a:t>
            </a:r>
            <a:r>
              <a:rPr sz="600" dirty="0">
                <a:latin typeface="Arial MT"/>
                <a:cs typeface="Arial MT"/>
              </a:rPr>
              <a:t>.</a:t>
            </a:r>
            <a:r>
              <a:rPr sz="600" spc="-35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Al</a:t>
            </a:r>
            <a:r>
              <a:rPr sz="600" dirty="0">
                <a:latin typeface="Arial MT"/>
                <a:cs typeface="Arial MT"/>
              </a:rPr>
              <a:t>l</a:t>
            </a:r>
            <a:r>
              <a:rPr sz="600" spc="-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rights</a:t>
            </a:r>
            <a:r>
              <a:rPr sz="600" spc="-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reserved.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72211" y="4987487"/>
            <a:ext cx="12446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" dirty="0">
                <a:latin typeface="Arial MT"/>
                <a:cs typeface="Arial MT"/>
              </a:rPr>
              <a:t>44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33676" y="257729"/>
            <a:ext cx="340360" cy="340995"/>
          </a:xfrm>
          <a:custGeom>
            <a:avLst/>
            <a:gdLst/>
            <a:ahLst/>
            <a:cxnLst/>
            <a:rect l="l" t="t" r="r" b="b"/>
            <a:pathLst>
              <a:path w="340359" h="340995">
                <a:moveTo>
                  <a:pt x="172949" y="340407"/>
                </a:moveTo>
                <a:lnTo>
                  <a:pt x="102666" y="326572"/>
                </a:lnTo>
                <a:lnTo>
                  <a:pt x="61081" y="301020"/>
                </a:lnTo>
                <a:lnTo>
                  <a:pt x="28628" y="264933"/>
                </a:lnTo>
                <a:lnTo>
                  <a:pt x="7527" y="220568"/>
                </a:lnTo>
                <a:lnTo>
                  <a:pt x="0" y="170179"/>
                </a:lnTo>
                <a:lnTo>
                  <a:pt x="6105" y="125074"/>
                </a:lnTo>
                <a:lnTo>
                  <a:pt x="23320" y="84459"/>
                </a:lnTo>
                <a:lnTo>
                  <a:pt x="49990" y="49990"/>
                </a:lnTo>
                <a:lnTo>
                  <a:pt x="84459" y="23320"/>
                </a:lnTo>
                <a:lnTo>
                  <a:pt x="125074" y="6105"/>
                </a:lnTo>
                <a:lnTo>
                  <a:pt x="170179" y="0"/>
                </a:lnTo>
                <a:lnTo>
                  <a:pt x="215285" y="6105"/>
                </a:lnTo>
                <a:lnTo>
                  <a:pt x="255900" y="23320"/>
                </a:lnTo>
                <a:lnTo>
                  <a:pt x="290369" y="49990"/>
                </a:lnTo>
                <a:lnTo>
                  <a:pt x="317038" y="84459"/>
                </a:lnTo>
                <a:lnTo>
                  <a:pt x="328125" y="110616"/>
                </a:lnTo>
                <a:lnTo>
                  <a:pt x="103809" y="110616"/>
                </a:lnTo>
                <a:lnTo>
                  <a:pt x="95194" y="110763"/>
                </a:lnTo>
                <a:lnTo>
                  <a:pt x="57502" y="126199"/>
                </a:lnTo>
                <a:lnTo>
                  <a:pt x="56159" y="133591"/>
                </a:lnTo>
                <a:lnTo>
                  <a:pt x="56159" y="199961"/>
                </a:lnTo>
                <a:lnTo>
                  <a:pt x="91418" y="223600"/>
                </a:lnTo>
                <a:lnTo>
                  <a:pt x="141621" y="226738"/>
                </a:lnTo>
                <a:lnTo>
                  <a:pt x="168478" y="227190"/>
                </a:lnTo>
                <a:lnTo>
                  <a:pt x="168478" y="227647"/>
                </a:lnTo>
                <a:lnTo>
                  <a:pt x="329310" y="227647"/>
                </a:lnTo>
                <a:lnTo>
                  <a:pt x="312359" y="263737"/>
                </a:lnTo>
                <a:lnTo>
                  <a:pt x="280590" y="299763"/>
                </a:lnTo>
                <a:lnTo>
                  <a:pt x="239846" y="325615"/>
                </a:lnTo>
                <a:lnTo>
                  <a:pt x="192282" y="339037"/>
                </a:lnTo>
                <a:lnTo>
                  <a:pt x="174907" y="340377"/>
                </a:lnTo>
                <a:lnTo>
                  <a:pt x="172949" y="340407"/>
                </a:lnTo>
                <a:close/>
              </a:path>
              <a:path w="340359" h="340995">
                <a:moveTo>
                  <a:pt x="110616" y="165074"/>
                </a:moveTo>
                <a:lnTo>
                  <a:pt x="110616" y="113169"/>
                </a:lnTo>
                <a:lnTo>
                  <a:pt x="107213" y="110616"/>
                </a:lnTo>
                <a:lnTo>
                  <a:pt x="233145" y="110616"/>
                </a:lnTo>
                <a:lnTo>
                  <a:pt x="229742" y="113169"/>
                </a:lnTo>
                <a:lnTo>
                  <a:pt x="229742" y="163372"/>
                </a:lnTo>
                <a:lnTo>
                  <a:pt x="170179" y="163372"/>
                </a:lnTo>
                <a:lnTo>
                  <a:pt x="155129" y="163638"/>
                </a:lnTo>
                <a:lnTo>
                  <a:pt x="125666" y="164808"/>
                </a:lnTo>
                <a:lnTo>
                  <a:pt x="110616" y="165074"/>
                </a:lnTo>
                <a:close/>
              </a:path>
              <a:path w="340359" h="340995">
                <a:moveTo>
                  <a:pt x="329310" y="227647"/>
                </a:moveTo>
                <a:lnTo>
                  <a:pt x="175285" y="227647"/>
                </a:lnTo>
                <a:lnTo>
                  <a:pt x="175285" y="227190"/>
                </a:lnTo>
                <a:lnTo>
                  <a:pt x="201370" y="226379"/>
                </a:lnTo>
                <a:lnTo>
                  <a:pt x="226977" y="225169"/>
                </a:lnTo>
                <a:lnTo>
                  <a:pt x="267181" y="221233"/>
                </a:lnTo>
                <a:lnTo>
                  <a:pt x="284199" y="199961"/>
                </a:lnTo>
                <a:lnTo>
                  <a:pt x="284199" y="133591"/>
                </a:lnTo>
                <a:lnTo>
                  <a:pt x="245524" y="110763"/>
                </a:lnTo>
                <a:lnTo>
                  <a:pt x="237400" y="110616"/>
                </a:lnTo>
                <a:lnTo>
                  <a:pt x="328125" y="110616"/>
                </a:lnTo>
                <a:lnTo>
                  <a:pt x="334253" y="125074"/>
                </a:lnTo>
                <a:lnTo>
                  <a:pt x="340359" y="170179"/>
                </a:lnTo>
                <a:lnTo>
                  <a:pt x="333000" y="219791"/>
                </a:lnTo>
                <a:lnTo>
                  <a:pt x="329310" y="227647"/>
                </a:lnTo>
                <a:close/>
              </a:path>
              <a:path w="340359" h="340995">
                <a:moveTo>
                  <a:pt x="229742" y="165074"/>
                </a:moveTo>
                <a:lnTo>
                  <a:pt x="214692" y="164808"/>
                </a:lnTo>
                <a:lnTo>
                  <a:pt x="185230" y="163638"/>
                </a:lnTo>
                <a:lnTo>
                  <a:pt x="170179" y="163372"/>
                </a:lnTo>
                <a:lnTo>
                  <a:pt x="229742" y="163372"/>
                </a:lnTo>
                <a:lnTo>
                  <a:pt x="229742" y="165074"/>
                </a:lnTo>
                <a:close/>
              </a:path>
            </a:pathLst>
          </a:custGeom>
          <a:solidFill>
            <a:srgbClr val="EA2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076325" cy="5143500"/>
          </a:xfrm>
          <a:custGeom>
            <a:avLst/>
            <a:gdLst/>
            <a:ahLst/>
            <a:cxnLst/>
            <a:rect l="l" t="t" r="r" b="b"/>
            <a:pathLst>
              <a:path w="1076325" h="5143500">
                <a:moveTo>
                  <a:pt x="1076312" y="0"/>
                </a:moveTo>
                <a:lnTo>
                  <a:pt x="0" y="0"/>
                </a:lnTo>
                <a:lnTo>
                  <a:pt x="0" y="544842"/>
                </a:lnTo>
                <a:lnTo>
                  <a:pt x="0" y="4598682"/>
                </a:lnTo>
                <a:lnTo>
                  <a:pt x="0" y="5143500"/>
                </a:lnTo>
                <a:lnTo>
                  <a:pt x="1076312" y="5143500"/>
                </a:lnTo>
                <a:lnTo>
                  <a:pt x="1076312" y="4598682"/>
                </a:lnTo>
                <a:lnTo>
                  <a:pt x="719239" y="4598682"/>
                </a:lnTo>
                <a:lnTo>
                  <a:pt x="719239" y="544842"/>
                </a:lnTo>
                <a:lnTo>
                  <a:pt x="1076312" y="544842"/>
                </a:lnTo>
                <a:lnTo>
                  <a:pt x="1076312" y="0"/>
                </a:lnTo>
                <a:close/>
              </a:path>
            </a:pathLst>
          </a:custGeom>
          <a:solidFill>
            <a:srgbClr val="FC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3090" y="4623463"/>
            <a:ext cx="1089420" cy="24834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4550" y="3544685"/>
            <a:ext cx="362120" cy="40410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26399" y="3995604"/>
            <a:ext cx="350775" cy="114789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913714" y="4809309"/>
            <a:ext cx="1130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A5A5A5"/>
                </a:solidFill>
                <a:latin typeface="Tahoma"/>
                <a:cs typeface="Tahoma"/>
              </a:rPr>
              <a:t>44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31661" y="1472924"/>
            <a:ext cx="503567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spc="-5" dirty="0">
                <a:latin typeface="Arial"/>
                <a:cs typeface="Arial"/>
              </a:rPr>
              <a:t>Thank you!</a:t>
            </a:r>
            <a:endParaRPr sz="4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1687" y="4823829"/>
            <a:ext cx="340296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15" dirty="0">
                <a:latin typeface="Tahoma"/>
                <a:cs typeface="Tahoma"/>
              </a:rPr>
              <a:t>Conﬁdential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20" dirty="0">
                <a:latin typeface="Tahoma"/>
                <a:cs typeface="Tahoma"/>
              </a:rPr>
              <a:t>and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Proprietary.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20" dirty="0">
                <a:latin typeface="Tahoma"/>
                <a:cs typeface="Tahoma"/>
              </a:rPr>
              <a:t>Do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not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distribute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without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Couchbase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consent.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-50" dirty="0">
                <a:latin typeface="Tahoma"/>
                <a:cs typeface="Tahoma"/>
              </a:rPr>
              <a:t>©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5" dirty="0">
                <a:latin typeface="Tahoma"/>
                <a:cs typeface="Tahoma"/>
              </a:rPr>
              <a:t>Couchbase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dirty="0">
                <a:latin typeface="Tahoma"/>
                <a:cs typeface="Tahoma"/>
              </a:rPr>
              <a:t>2024.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All</a:t>
            </a:r>
            <a:r>
              <a:rPr sz="500" spc="-20" dirty="0">
                <a:latin typeface="Tahoma"/>
                <a:cs typeface="Tahoma"/>
              </a:rPr>
              <a:t> </a:t>
            </a:r>
            <a:r>
              <a:rPr sz="500" spc="10" dirty="0">
                <a:latin typeface="Tahoma"/>
                <a:cs typeface="Tahoma"/>
              </a:rPr>
              <a:t>rights</a:t>
            </a:r>
            <a:r>
              <a:rPr sz="500" spc="-25" dirty="0">
                <a:latin typeface="Tahoma"/>
                <a:cs typeface="Tahoma"/>
              </a:rPr>
              <a:t> </a:t>
            </a:r>
            <a:r>
              <a:rPr sz="500" spc="5" dirty="0">
                <a:latin typeface="Tahoma"/>
                <a:cs typeface="Tahoma"/>
              </a:rPr>
              <a:t>reserved.</a:t>
            </a:r>
            <a:endParaRPr sz="5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1315" y="4747500"/>
            <a:ext cx="251820" cy="24834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913714" y="4809309"/>
            <a:ext cx="692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A5A5A5"/>
                </a:solidFill>
                <a:latin typeface="Tahoma"/>
                <a:cs typeface="Tahoma"/>
              </a:rPr>
              <a:t>4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050" y="4366697"/>
            <a:ext cx="317500" cy="313055"/>
            <a:chOff x="24050" y="4366697"/>
            <a:chExt cx="317500" cy="313055"/>
          </a:xfrm>
        </p:grpSpPr>
        <p:sp>
          <p:nvSpPr>
            <p:cNvPr id="6" name="object 6"/>
            <p:cNvSpPr/>
            <p:nvPr/>
          </p:nvSpPr>
          <p:spPr>
            <a:xfrm>
              <a:off x="24050" y="4420396"/>
              <a:ext cx="260350" cy="259715"/>
            </a:xfrm>
            <a:custGeom>
              <a:avLst/>
              <a:gdLst/>
              <a:ahLst/>
              <a:cxnLst/>
              <a:rect l="l" t="t" r="r" b="b"/>
              <a:pathLst>
                <a:path w="260350" h="259714">
                  <a:moveTo>
                    <a:pt x="131987" y="259162"/>
                  </a:moveTo>
                  <a:lnTo>
                    <a:pt x="128241" y="259162"/>
                  </a:lnTo>
                  <a:lnTo>
                    <a:pt x="120719" y="224476"/>
                  </a:lnTo>
                  <a:lnTo>
                    <a:pt x="107497" y="194992"/>
                  </a:lnTo>
                  <a:lnTo>
                    <a:pt x="88696" y="170828"/>
                  </a:lnTo>
                  <a:lnTo>
                    <a:pt x="64433" y="152104"/>
                  </a:lnTo>
                  <a:lnTo>
                    <a:pt x="34828" y="138937"/>
                  </a:lnTo>
                  <a:lnTo>
                    <a:pt x="0" y="131446"/>
                  </a:lnTo>
                  <a:lnTo>
                    <a:pt x="0" y="127715"/>
                  </a:lnTo>
                  <a:lnTo>
                    <a:pt x="64415" y="107056"/>
                  </a:lnTo>
                  <a:lnTo>
                    <a:pt x="107489" y="64167"/>
                  </a:lnTo>
                  <a:lnTo>
                    <a:pt x="128241" y="0"/>
                  </a:lnTo>
                  <a:lnTo>
                    <a:pt x="131987" y="0"/>
                  </a:lnTo>
                  <a:lnTo>
                    <a:pt x="152731" y="64167"/>
                  </a:lnTo>
                  <a:lnTo>
                    <a:pt x="195796" y="107056"/>
                  </a:lnTo>
                  <a:lnTo>
                    <a:pt x="260229" y="127715"/>
                  </a:lnTo>
                  <a:lnTo>
                    <a:pt x="260229" y="131446"/>
                  </a:lnTo>
                  <a:lnTo>
                    <a:pt x="195796" y="152104"/>
                  </a:lnTo>
                  <a:lnTo>
                    <a:pt x="152731" y="194992"/>
                  </a:lnTo>
                  <a:lnTo>
                    <a:pt x="139510" y="224476"/>
                  </a:lnTo>
                  <a:lnTo>
                    <a:pt x="131987" y="259162"/>
                  </a:lnTo>
                  <a:close/>
                </a:path>
              </a:pathLst>
            </a:custGeom>
            <a:solidFill>
              <a:srgbClr val="FFF0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652" y="4366697"/>
              <a:ext cx="131611" cy="13107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43900" y="9312"/>
            <a:ext cx="800098" cy="85211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3050" y="352880"/>
            <a:ext cx="66605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25" dirty="0"/>
              <a:t>Customers</a:t>
            </a:r>
            <a:r>
              <a:rPr sz="2100" spc="-45" dirty="0"/>
              <a:t> </a:t>
            </a:r>
            <a:r>
              <a:rPr sz="2100" spc="25" dirty="0"/>
              <a:t>Tell</a:t>
            </a:r>
            <a:r>
              <a:rPr sz="2100" spc="-35" dirty="0"/>
              <a:t> </a:t>
            </a:r>
            <a:r>
              <a:rPr sz="2100" spc="-55" dirty="0"/>
              <a:t>Us:</a:t>
            </a:r>
            <a:r>
              <a:rPr sz="2100" spc="-15" dirty="0"/>
              <a:t> </a:t>
            </a:r>
            <a:r>
              <a:rPr sz="2100" b="0" spc="70" dirty="0">
                <a:latin typeface="Tahoma"/>
                <a:cs typeface="Tahoma"/>
              </a:rPr>
              <a:t>Application</a:t>
            </a:r>
            <a:r>
              <a:rPr sz="2100" b="0" spc="-110" dirty="0">
                <a:latin typeface="Tahoma"/>
                <a:cs typeface="Tahoma"/>
              </a:rPr>
              <a:t> </a:t>
            </a:r>
            <a:r>
              <a:rPr sz="2100" b="0" spc="95" dirty="0">
                <a:latin typeface="Tahoma"/>
                <a:cs typeface="Tahoma"/>
              </a:rPr>
              <a:t>Needs</a:t>
            </a:r>
            <a:r>
              <a:rPr sz="2100" b="0" spc="-114" dirty="0">
                <a:latin typeface="Tahoma"/>
                <a:cs typeface="Tahoma"/>
              </a:rPr>
              <a:t> </a:t>
            </a:r>
            <a:r>
              <a:rPr sz="2100" b="0" spc="60" dirty="0">
                <a:latin typeface="Tahoma"/>
                <a:cs typeface="Tahoma"/>
              </a:rPr>
              <a:t>Have</a:t>
            </a:r>
            <a:r>
              <a:rPr sz="2100" b="0" spc="-110" dirty="0">
                <a:latin typeface="Tahoma"/>
                <a:cs typeface="Tahoma"/>
              </a:rPr>
              <a:t> </a:t>
            </a:r>
            <a:r>
              <a:rPr sz="2100" b="0" spc="70" dirty="0">
                <a:latin typeface="Tahoma"/>
                <a:cs typeface="Tahoma"/>
              </a:rPr>
              <a:t>Changed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2745" y="2515475"/>
            <a:ext cx="1795145" cy="75565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200" b="1" spc="20" dirty="0">
                <a:latin typeface="Arial"/>
                <a:cs typeface="Arial"/>
              </a:rPr>
              <a:t>Deploy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20" dirty="0">
                <a:latin typeface="Arial"/>
                <a:cs typeface="Arial"/>
              </a:rPr>
              <a:t>Eﬀectively</a:t>
            </a:r>
            <a:endParaRPr sz="1200">
              <a:latin typeface="Arial"/>
              <a:cs typeface="Arial"/>
            </a:endParaRPr>
          </a:p>
          <a:p>
            <a:pPr marL="169545" indent="-112395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170180" algn="l"/>
              </a:tabLst>
            </a:pPr>
            <a:r>
              <a:rPr sz="800" spc="25" dirty="0">
                <a:latin typeface="Tahoma"/>
                <a:cs typeface="Tahoma"/>
              </a:rPr>
              <a:t>Support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hybrid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clouds,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dirty="0">
                <a:latin typeface="Tahoma"/>
                <a:cs typeface="Tahoma"/>
              </a:rPr>
              <a:t>Edge,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5G</a:t>
            </a:r>
            <a:endParaRPr sz="800">
              <a:latin typeface="Tahoma"/>
              <a:cs typeface="Tahoma"/>
            </a:endParaRPr>
          </a:p>
          <a:p>
            <a:pPr marL="169545" indent="-11239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170180" algn="l"/>
              </a:tabLst>
            </a:pPr>
            <a:r>
              <a:rPr sz="800" spc="-20" dirty="0">
                <a:latin typeface="Tahoma"/>
                <a:cs typeface="Tahoma"/>
              </a:rPr>
              <a:t>100</a:t>
            </a:r>
            <a:r>
              <a:rPr sz="800" spc="-25" dirty="0">
                <a:latin typeface="Tahoma"/>
                <a:cs typeface="Tahoma"/>
              </a:rPr>
              <a:t>%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uptime</a:t>
            </a:r>
            <a:r>
              <a:rPr sz="800" spc="15" dirty="0">
                <a:latin typeface="Tahoma"/>
                <a:cs typeface="Tahoma"/>
              </a:rPr>
              <a:t>,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15" dirty="0">
                <a:latin typeface="Tahoma"/>
                <a:cs typeface="Tahoma"/>
              </a:rPr>
              <a:t>ﬂexible,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globa</a:t>
            </a:r>
            <a:r>
              <a:rPr sz="800" spc="10" dirty="0">
                <a:latin typeface="Tahoma"/>
                <a:cs typeface="Tahoma"/>
              </a:rPr>
              <a:t>l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15" dirty="0">
                <a:latin typeface="Tahoma"/>
                <a:cs typeface="Tahoma"/>
              </a:rPr>
              <a:t>scale</a:t>
            </a:r>
            <a:endParaRPr sz="800">
              <a:latin typeface="Tahoma"/>
              <a:cs typeface="Tahoma"/>
            </a:endParaRPr>
          </a:p>
          <a:p>
            <a:pPr marL="169545" indent="-11239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170180" algn="l"/>
              </a:tabLst>
            </a:pPr>
            <a:r>
              <a:rPr sz="800" spc="25" dirty="0">
                <a:latin typeface="Tahoma"/>
                <a:cs typeface="Tahoma"/>
              </a:rPr>
              <a:t>Cos</a:t>
            </a:r>
            <a:r>
              <a:rPr sz="800" spc="15" dirty="0">
                <a:latin typeface="Tahoma"/>
                <a:cs typeface="Tahoma"/>
              </a:rPr>
              <a:t>t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15" dirty="0">
                <a:latin typeface="Tahoma"/>
                <a:cs typeface="Tahoma"/>
              </a:rPr>
              <a:t>eﬀective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68054" y="2515475"/>
            <a:ext cx="1692275" cy="75565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200" b="1" spc="20" dirty="0">
                <a:latin typeface="Arial"/>
                <a:cs typeface="Arial"/>
              </a:rPr>
              <a:t>Develop</a:t>
            </a:r>
            <a:r>
              <a:rPr sz="1200" b="1" spc="-65" dirty="0">
                <a:latin typeface="Arial"/>
                <a:cs typeface="Arial"/>
              </a:rPr>
              <a:t> </a:t>
            </a:r>
            <a:r>
              <a:rPr sz="1200" b="1" spc="30" dirty="0">
                <a:latin typeface="Arial"/>
                <a:cs typeface="Arial"/>
              </a:rPr>
              <a:t>Eﬃciently</a:t>
            </a:r>
            <a:endParaRPr sz="1200">
              <a:latin typeface="Arial"/>
              <a:cs typeface="Arial"/>
            </a:endParaRPr>
          </a:p>
          <a:p>
            <a:pPr marL="135890" indent="-112395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136525" algn="l"/>
              </a:tabLst>
            </a:pPr>
            <a:r>
              <a:rPr sz="800" spc="15" dirty="0">
                <a:latin typeface="Tahoma"/>
                <a:cs typeface="Tahoma"/>
              </a:rPr>
              <a:t>Simplify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35" dirty="0">
                <a:latin typeface="Tahoma"/>
                <a:cs typeface="Tahoma"/>
              </a:rPr>
              <a:t>and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15" dirty="0">
                <a:latin typeface="Tahoma"/>
                <a:cs typeface="Tahoma"/>
              </a:rPr>
              <a:t>accelerate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dev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15" dirty="0">
                <a:latin typeface="Tahoma"/>
                <a:cs typeface="Tahoma"/>
              </a:rPr>
              <a:t>cycle</a:t>
            </a:r>
            <a:endParaRPr sz="800">
              <a:latin typeface="Tahoma"/>
              <a:cs typeface="Tahoma"/>
            </a:endParaRPr>
          </a:p>
          <a:p>
            <a:pPr marL="135890" indent="-11239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136525" algn="l"/>
              </a:tabLst>
            </a:pPr>
            <a:r>
              <a:rPr sz="800" spc="10" dirty="0">
                <a:latin typeface="Tahoma"/>
                <a:cs typeface="Tahoma"/>
              </a:rPr>
              <a:t>Tap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30" dirty="0">
                <a:latin typeface="Tahoma"/>
                <a:cs typeface="Tahoma"/>
              </a:rPr>
              <a:t>my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15" dirty="0">
                <a:latin typeface="Tahoma"/>
                <a:cs typeface="Tahoma"/>
              </a:rPr>
              <a:t>skills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-5" dirty="0">
                <a:latin typeface="Tahoma"/>
                <a:cs typeface="Tahoma"/>
              </a:rPr>
              <a:t>(SDKs</a:t>
            </a:r>
            <a:r>
              <a:rPr sz="800" spc="-50" dirty="0">
                <a:latin typeface="Tahoma"/>
                <a:cs typeface="Tahoma"/>
              </a:rPr>
              <a:t> </a:t>
            </a:r>
            <a:r>
              <a:rPr sz="800" spc="40" dirty="0">
                <a:latin typeface="Tahoma"/>
                <a:cs typeface="Tahoma"/>
              </a:rPr>
              <a:t>&amp;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-10" dirty="0">
                <a:latin typeface="Tahoma"/>
                <a:cs typeface="Tahoma"/>
              </a:rPr>
              <a:t>SQL)</a:t>
            </a:r>
            <a:endParaRPr sz="800">
              <a:latin typeface="Tahoma"/>
              <a:cs typeface="Tahoma"/>
            </a:endParaRPr>
          </a:p>
          <a:p>
            <a:pPr marL="135890" indent="-11239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136525" algn="l"/>
              </a:tabLst>
            </a:pPr>
            <a:r>
              <a:rPr sz="800" spc="20" dirty="0">
                <a:latin typeface="Tahoma"/>
                <a:cs typeface="Tahoma"/>
              </a:rPr>
              <a:t>Avoi</a:t>
            </a:r>
            <a:r>
              <a:rPr sz="800" spc="30" dirty="0">
                <a:latin typeface="Tahoma"/>
                <a:cs typeface="Tahoma"/>
              </a:rPr>
              <a:t>d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dat</a:t>
            </a:r>
            <a:r>
              <a:rPr sz="800" spc="30" dirty="0">
                <a:latin typeface="Tahoma"/>
                <a:cs typeface="Tahoma"/>
              </a:rPr>
              <a:t>a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sprawl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7540" y="2515475"/>
            <a:ext cx="1595755" cy="75565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200" b="1" spc="40" dirty="0">
                <a:latin typeface="Arial"/>
                <a:cs typeface="Arial"/>
              </a:rPr>
              <a:t>Great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Experiences</a:t>
            </a:r>
            <a:endParaRPr sz="1200">
              <a:latin typeface="Arial"/>
              <a:cs typeface="Arial"/>
            </a:endParaRPr>
          </a:p>
          <a:p>
            <a:pPr marL="149225" indent="-112395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149860" algn="l"/>
              </a:tabLst>
            </a:pPr>
            <a:r>
              <a:rPr sz="800" spc="25" dirty="0">
                <a:latin typeface="Tahoma"/>
                <a:cs typeface="Tahoma"/>
              </a:rPr>
              <a:t>Personalize</a:t>
            </a:r>
            <a:r>
              <a:rPr sz="800" spc="35" dirty="0">
                <a:latin typeface="Tahoma"/>
                <a:cs typeface="Tahoma"/>
              </a:rPr>
              <a:t>d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30" dirty="0">
                <a:latin typeface="Tahoma"/>
                <a:cs typeface="Tahoma"/>
              </a:rPr>
              <a:t>an</a:t>
            </a:r>
            <a:r>
              <a:rPr sz="800" spc="35" dirty="0">
                <a:latin typeface="Tahoma"/>
                <a:cs typeface="Tahoma"/>
              </a:rPr>
              <a:t>d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responsive</a:t>
            </a:r>
            <a:endParaRPr sz="800">
              <a:latin typeface="Tahoma"/>
              <a:cs typeface="Tahoma"/>
            </a:endParaRPr>
          </a:p>
          <a:p>
            <a:pPr marL="149225" indent="-11239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149860" algn="l"/>
              </a:tabLst>
            </a:pPr>
            <a:r>
              <a:rPr sz="800" spc="30" dirty="0">
                <a:latin typeface="Tahoma"/>
                <a:cs typeface="Tahoma"/>
              </a:rPr>
              <a:t>Natura</a:t>
            </a:r>
            <a:r>
              <a:rPr sz="800" spc="15" dirty="0">
                <a:latin typeface="Tahoma"/>
                <a:cs typeface="Tahoma"/>
              </a:rPr>
              <a:t>l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10" dirty="0">
                <a:latin typeface="Tahoma"/>
                <a:cs typeface="Tahoma"/>
              </a:rPr>
              <a:t>language</a:t>
            </a:r>
            <a:r>
              <a:rPr sz="800" spc="5" dirty="0">
                <a:latin typeface="Tahoma"/>
                <a:cs typeface="Tahoma"/>
              </a:rPr>
              <a:t>,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-40" dirty="0">
                <a:latin typeface="Tahoma"/>
                <a:cs typeface="Tahoma"/>
              </a:rPr>
              <a:t>AI</a:t>
            </a:r>
            <a:r>
              <a:rPr sz="800" spc="-20" dirty="0">
                <a:latin typeface="Tahoma"/>
                <a:cs typeface="Tahoma"/>
              </a:rPr>
              <a:t>,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15" dirty="0">
                <a:latin typeface="Tahoma"/>
                <a:cs typeface="Tahoma"/>
              </a:rPr>
              <a:t>real-time</a:t>
            </a:r>
            <a:endParaRPr sz="800">
              <a:latin typeface="Tahoma"/>
              <a:cs typeface="Tahoma"/>
            </a:endParaRPr>
          </a:p>
          <a:p>
            <a:pPr marL="149225" indent="-11239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149860" algn="l"/>
              </a:tabLst>
            </a:pPr>
            <a:r>
              <a:rPr sz="800" spc="25" dirty="0">
                <a:latin typeface="Tahoma"/>
                <a:cs typeface="Tahoma"/>
              </a:rPr>
              <a:t>Anywhere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30" dirty="0">
                <a:latin typeface="Tahoma"/>
                <a:cs typeface="Tahoma"/>
              </a:rPr>
              <a:t>an</a:t>
            </a:r>
            <a:r>
              <a:rPr sz="800" spc="35" dirty="0">
                <a:latin typeface="Tahoma"/>
                <a:cs typeface="Tahoma"/>
              </a:rPr>
              <a:t>d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everywhere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-4762" y="1031618"/>
            <a:ext cx="9153525" cy="1193165"/>
            <a:chOff x="-4762" y="1031618"/>
            <a:chExt cx="9153525" cy="119316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41144"/>
              <a:ext cx="1680791" cy="116593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1036381"/>
              <a:ext cx="1685925" cy="1176020"/>
            </a:xfrm>
            <a:custGeom>
              <a:avLst/>
              <a:gdLst/>
              <a:ahLst/>
              <a:cxnLst/>
              <a:rect l="l" t="t" r="r" b="b"/>
              <a:pathLst>
                <a:path w="1685925" h="1176020">
                  <a:moveTo>
                    <a:pt x="0" y="0"/>
                  </a:moveTo>
                  <a:lnTo>
                    <a:pt x="1685554" y="0"/>
                  </a:lnTo>
                  <a:lnTo>
                    <a:pt x="1685554" y="1175464"/>
                  </a:lnTo>
                  <a:lnTo>
                    <a:pt x="0" y="1175464"/>
                  </a:lnTo>
                </a:path>
              </a:pathLst>
            </a:custGeom>
            <a:ln w="9524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4582" y="1041144"/>
              <a:ext cx="1354821" cy="116593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501959" y="1036381"/>
              <a:ext cx="1950720" cy="1176020"/>
            </a:xfrm>
            <a:custGeom>
              <a:avLst/>
              <a:gdLst/>
              <a:ahLst/>
              <a:cxnLst/>
              <a:rect l="l" t="t" r="r" b="b"/>
              <a:pathLst>
                <a:path w="1950720" h="1176020">
                  <a:moveTo>
                    <a:pt x="0" y="0"/>
                  </a:moveTo>
                  <a:lnTo>
                    <a:pt x="1950215" y="0"/>
                  </a:lnTo>
                  <a:lnTo>
                    <a:pt x="1950215" y="1175464"/>
                  </a:lnTo>
                  <a:lnTo>
                    <a:pt x="0" y="11754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1829" y="1041144"/>
              <a:ext cx="2002169" cy="11738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137067" y="1036381"/>
              <a:ext cx="2007235" cy="1183640"/>
            </a:xfrm>
            <a:custGeom>
              <a:avLst/>
              <a:gdLst/>
              <a:ahLst/>
              <a:cxnLst/>
              <a:rect l="l" t="t" r="r" b="b"/>
              <a:pathLst>
                <a:path w="2007234" h="1183639">
                  <a:moveTo>
                    <a:pt x="0" y="0"/>
                  </a:moveTo>
                  <a:lnTo>
                    <a:pt x="2006932" y="0"/>
                  </a:lnTo>
                </a:path>
                <a:path w="2007234" h="1183639">
                  <a:moveTo>
                    <a:pt x="2006932" y="1183399"/>
                  </a:moveTo>
                  <a:lnTo>
                    <a:pt x="0" y="11833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3109" y="1041143"/>
              <a:ext cx="1868720" cy="116594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268347" y="1036380"/>
              <a:ext cx="1878330" cy="1176020"/>
            </a:xfrm>
            <a:custGeom>
              <a:avLst/>
              <a:gdLst/>
              <a:ahLst/>
              <a:cxnLst/>
              <a:rect l="l" t="t" r="r" b="b"/>
              <a:pathLst>
                <a:path w="1878329" h="1176020">
                  <a:moveTo>
                    <a:pt x="0" y="0"/>
                  </a:moveTo>
                  <a:lnTo>
                    <a:pt x="1878245" y="0"/>
                  </a:lnTo>
                  <a:lnTo>
                    <a:pt x="1878245" y="1175465"/>
                  </a:lnTo>
                  <a:lnTo>
                    <a:pt x="0" y="117546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0786" y="1041144"/>
              <a:ext cx="2115917" cy="116593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576024" y="1036381"/>
              <a:ext cx="2125980" cy="1176020"/>
            </a:xfrm>
            <a:custGeom>
              <a:avLst/>
              <a:gdLst/>
              <a:ahLst/>
              <a:cxnLst/>
              <a:rect l="l" t="t" r="r" b="b"/>
              <a:pathLst>
                <a:path w="2125979" h="1176020">
                  <a:moveTo>
                    <a:pt x="0" y="0"/>
                  </a:moveTo>
                  <a:lnTo>
                    <a:pt x="2125442" y="0"/>
                  </a:lnTo>
                  <a:lnTo>
                    <a:pt x="2125442" y="1175464"/>
                  </a:lnTo>
                  <a:lnTo>
                    <a:pt x="0" y="11754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4E4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68054" y="3578151"/>
            <a:ext cx="1732280" cy="8356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200" b="1" spc="50" dirty="0">
                <a:latin typeface="Arial"/>
                <a:cs typeface="Arial"/>
              </a:rPr>
              <a:t>Modern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30" dirty="0">
                <a:latin typeface="Arial"/>
                <a:cs typeface="Arial"/>
              </a:rPr>
              <a:t>Requirements</a:t>
            </a:r>
            <a:endParaRPr sz="1200">
              <a:latin typeface="Arial"/>
              <a:cs typeface="Arial"/>
            </a:endParaRPr>
          </a:p>
          <a:p>
            <a:pPr marL="135890" indent="-11239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136525" algn="l"/>
              </a:tabLst>
            </a:pPr>
            <a:r>
              <a:rPr sz="800" spc="25" dirty="0">
                <a:latin typeface="Tahoma"/>
                <a:cs typeface="Tahoma"/>
              </a:rPr>
              <a:t>Massive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data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35" dirty="0">
                <a:latin typeface="Tahoma"/>
                <a:cs typeface="Tahoma"/>
              </a:rPr>
              <a:t>and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users</a:t>
            </a:r>
            <a:endParaRPr sz="800">
              <a:latin typeface="Tahoma"/>
              <a:cs typeface="Tahoma"/>
            </a:endParaRPr>
          </a:p>
          <a:p>
            <a:pPr marL="135890" indent="-11239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136525" algn="l"/>
              </a:tabLst>
            </a:pPr>
            <a:r>
              <a:rPr sz="800" spc="10" dirty="0">
                <a:latin typeface="Tahoma"/>
                <a:cs typeface="Tahoma"/>
              </a:rPr>
              <a:t>Scale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35" dirty="0">
                <a:latin typeface="Tahoma"/>
                <a:cs typeface="Tahoma"/>
              </a:rPr>
              <a:t>and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30" dirty="0">
                <a:latin typeface="Tahoma"/>
                <a:cs typeface="Tahoma"/>
              </a:rPr>
              <a:t>performance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to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match</a:t>
            </a:r>
            <a:endParaRPr sz="800">
              <a:latin typeface="Tahoma"/>
              <a:cs typeface="Tahoma"/>
            </a:endParaRPr>
          </a:p>
          <a:p>
            <a:pPr marL="135890" indent="-11239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136525" algn="l"/>
              </a:tabLst>
            </a:pPr>
            <a:r>
              <a:rPr sz="800" spc="10" dirty="0">
                <a:latin typeface="Tahoma"/>
                <a:cs typeface="Tahoma"/>
              </a:rPr>
              <a:t>Flexibility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30" dirty="0">
                <a:latin typeface="Tahoma"/>
                <a:cs typeface="Tahoma"/>
              </a:rPr>
              <a:t>for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10" dirty="0">
                <a:latin typeface="Tahoma"/>
                <a:cs typeface="Tahoma"/>
              </a:rPr>
              <a:t>agile</a:t>
            </a:r>
            <a:r>
              <a:rPr sz="800" spc="-40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development</a:t>
            </a:r>
            <a:endParaRPr sz="800">
              <a:latin typeface="Tahoma"/>
              <a:cs typeface="Tahoma"/>
            </a:endParaRPr>
          </a:p>
          <a:p>
            <a:pPr marL="135890" indent="-11239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136525" algn="l"/>
              </a:tabLst>
            </a:pPr>
            <a:r>
              <a:rPr sz="800" spc="10" dirty="0">
                <a:latin typeface="Tahoma"/>
                <a:cs typeface="Tahoma"/>
              </a:rPr>
              <a:t>Web</a:t>
            </a:r>
            <a:r>
              <a:rPr sz="800" spc="5" dirty="0">
                <a:latin typeface="Tahoma"/>
                <a:cs typeface="Tahoma"/>
              </a:rPr>
              <a:t>,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30" dirty="0">
                <a:latin typeface="Tahoma"/>
                <a:cs typeface="Tahoma"/>
              </a:rPr>
              <a:t>mobil</a:t>
            </a:r>
            <a:r>
              <a:rPr sz="800" spc="40" dirty="0">
                <a:latin typeface="Tahoma"/>
                <a:cs typeface="Tahoma"/>
              </a:rPr>
              <a:t>e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30" dirty="0">
                <a:latin typeface="Tahoma"/>
                <a:cs typeface="Tahoma"/>
              </a:rPr>
              <a:t>an</a:t>
            </a:r>
            <a:r>
              <a:rPr sz="800" spc="35" dirty="0">
                <a:latin typeface="Tahoma"/>
                <a:cs typeface="Tahoma"/>
              </a:rPr>
              <a:t>d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-25" dirty="0">
                <a:latin typeface="Tahoma"/>
                <a:cs typeface="Tahoma"/>
              </a:rPr>
              <a:t>IoT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experiences</a:t>
            </a:r>
            <a:endParaRPr sz="8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52745" y="3578151"/>
            <a:ext cx="1657350" cy="8356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200" b="1" spc="-15" dirty="0">
                <a:latin typeface="Arial"/>
                <a:cs typeface="Arial"/>
              </a:rPr>
              <a:t>Legacy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30" dirty="0">
                <a:latin typeface="Arial"/>
                <a:cs typeface="Arial"/>
              </a:rPr>
              <a:t>Requirements</a:t>
            </a:r>
            <a:endParaRPr sz="1200">
              <a:latin typeface="Arial"/>
              <a:cs typeface="Arial"/>
            </a:endParaRPr>
          </a:p>
          <a:p>
            <a:pPr marL="169545" indent="-11239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170180" algn="l"/>
              </a:tabLst>
            </a:pPr>
            <a:r>
              <a:rPr sz="800" spc="20" dirty="0">
                <a:latin typeface="Tahoma"/>
                <a:cs typeface="Tahoma"/>
              </a:rPr>
              <a:t>Dat</a:t>
            </a:r>
            <a:r>
              <a:rPr sz="800" spc="25" dirty="0">
                <a:latin typeface="Tahoma"/>
                <a:cs typeface="Tahoma"/>
              </a:rPr>
              <a:t>a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30" dirty="0">
                <a:latin typeface="Tahoma"/>
                <a:cs typeface="Tahoma"/>
              </a:rPr>
              <a:t>control</a:t>
            </a:r>
            <a:endParaRPr sz="800">
              <a:latin typeface="Tahoma"/>
              <a:cs typeface="Tahoma"/>
            </a:endParaRPr>
          </a:p>
          <a:p>
            <a:pPr marL="169545" indent="-11239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170180" algn="l"/>
              </a:tabLst>
            </a:pPr>
            <a:r>
              <a:rPr sz="800" spc="10" dirty="0">
                <a:latin typeface="Tahoma"/>
                <a:cs typeface="Tahoma"/>
              </a:rPr>
              <a:t>Storag</a:t>
            </a:r>
            <a:r>
              <a:rPr sz="800" spc="20" dirty="0">
                <a:latin typeface="Tahoma"/>
                <a:cs typeface="Tahoma"/>
              </a:rPr>
              <a:t>e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eﬃciency</a:t>
            </a:r>
            <a:endParaRPr sz="800">
              <a:latin typeface="Tahoma"/>
              <a:cs typeface="Tahoma"/>
            </a:endParaRPr>
          </a:p>
          <a:p>
            <a:pPr marL="169545" indent="-11239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170180" algn="l"/>
              </a:tabLst>
            </a:pPr>
            <a:r>
              <a:rPr sz="800" spc="-5" dirty="0">
                <a:latin typeface="Tahoma"/>
                <a:cs typeface="Tahoma"/>
              </a:rPr>
              <a:t>ACI</a:t>
            </a:r>
            <a:r>
              <a:rPr sz="800" dirty="0">
                <a:latin typeface="Tahoma"/>
                <a:cs typeface="Tahoma"/>
              </a:rPr>
              <a:t>D</a:t>
            </a:r>
            <a:r>
              <a:rPr sz="800" spc="-45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transactions</a:t>
            </a:r>
            <a:endParaRPr sz="800">
              <a:latin typeface="Tahoma"/>
              <a:cs typeface="Tahoma"/>
            </a:endParaRPr>
          </a:p>
          <a:p>
            <a:pPr marL="169545" indent="-11239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170180" algn="l"/>
              </a:tabLst>
            </a:pPr>
            <a:r>
              <a:rPr sz="800" spc="20" dirty="0">
                <a:latin typeface="Tahoma"/>
                <a:cs typeface="Tahoma"/>
              </a:rPr>
              <a:t>Consistency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35" dirty="0">
                <a:latin typeface="Tahoma"/>
                <a:cs typeface="Tahoma"/>
              </a:rPr>
              <a:t>and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10" dirty="0">
                <a:latin typeface="Tahoma"/>
                <a:cs typeface="Tahoma"/>
              </a:rPr>
              <a:t>integrity</a:t>
            </a:r>
            <a:endParaRPr sz="8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22387" y="3453564"/>
            <a:ext cx="7413625" cy="0"/>
          </a:xfrm>
          <a:custGeom>
            <a:avLst/>
            <a:gdLst/>
            <a:ahLst/>
            <a:cxnLst/>
            <a:rect l="l" t="t" r="r" b="b"/>
            <a:pathLst>
              <a:path w="7413625">
                <a:moveTo>
                  <a:pt x="0" y="0"/>
                </a:moveTo>
                <a:lnTo>
                  <a:pt x="74135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117540" y="3578151"/>
            <a:ext cx="1764030" cy="8356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200" b="1" spc="5" dirty="0">
                <a:latin typeface="Arial"/>
                <a:cs typeface="Arial"/>
              </a:rPr>
              <a:t>AI-Enabled</a:t>
            </a:r>
            <a:endParaRPr sz="1200">
              <a:latin typeface="Arial"/>
              <a:cs typeface="Arial"/>
            </a:endParaRPr>
          </a:p>
          <a:p>
            <a:pPr marL="149225" indent="-11239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149860" algn="l"/>
              </a:tabLst>
            </a:pPr>
            <a:r>
              <a:rPr sz="800" spc="20" dirty="0">
                <a:latin typeface="Tahoma"/>
                <a:cs typeface="Tahoma"/>
              </a:rPr>
              <a:t>Vector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35" dirty="0">
                <a:latin typeface="Tahoma"/>
                <a:cs typeface="Tahoma"/>
              </a:rPr>
              <a:t>and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25" dirty="0">
                <a:latin typeface="Tahoma"/>
                <a:cs typeface="Tahoma"/>
              </a:rPr>
              <a:t>hybrid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search</a:t>
            </a:r>
            <a:endParaRPr sz="800">
              <a:latin typeface="Tahoma"/>
              <a:cs typeface="Tahoma"/>
            </a:endParaRPr>
          </a:p>
          <a:p>
            <a:pPr marL="149225" indent="-11239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149860" algn="l"/>
              </a:tabLst>
            </a:pPr>
            <a:r>
              <a:rPr sz="800" spc="-5" dirty="0">
                <a:latin typeface="Tahoma"/>
                <a:cs typeface="Tahoma"/>
              </a:rPr>
              <a:t>JSON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data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storage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35" dirty="0">
                <a:latin typeface="Tahoma"/>
                <a:cs typeface="Tahoma"/>
              </a:rPr>
              <a:t>and</a:t>
            </a:r>
            <a:r>
              <a:rPr sz="800" spc="-55" dirty="0">
                <a:latin typeface="Tahoma"/>
                <a:cs typeface="Tahoma"/>
              </a:rPr>
              <a:t> </a:t>
            </a:r>
            <a:r>
              <a:rPr sz="800" spc="30" dirty="0">
                <a:latin typeface="Tahoma"/>
                <a:cs typeface="Tahoma"/>
              </a:rPr>
              <a:t>movement</a:t>
            </a:r>
            <a:endParaRPr sz="800">
              <a:latin typeface="Tahoma"/>
              <a:cs typeface="Tahoma"/>
            </a:endParaRPr>
          </a:p>
          <a:p>
            <a:pPr marL="149225" indent="-11239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149860" algn="l"/>
              </a:tabLst>
            </a:pPr>
            <a:r>
              <a:rPr sz="800" spc="20" dirty="0">
                <a:latin typeface="Tahoma"/>
                <a:cs typeface="Tahoma"/>
              </a:rPr>
              <a:t>On-prem,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cloud,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30" dirty="0">
                <a:latin typeface="Tahoma"/>
                <a:cs typeface="Tahoma"/>
              </a:rPr>
              <a:t>mobile</a:t>
            </a:r>
            <a:endParaRPr sz="800">
              <a:latin typeface="Tahoma"/>
              <a:cs typeface="Tahoma"/>
            </a:endParaRPr>
          </a:p>
          <a:p>
            <a:pPr marL="149225" indent="-11239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149860" algn="l"/>
              </a:tabLst>
            </a:pPr>
            <a:r>
              <a:rPr sz="800" spc="20" dirty="0">
                <a:latin typeface="Tahoma"/>
                <a:cs typeface="Tahoma"/>
              </a:rPr>
              <a:t>Supporting</a:t>
            </a:r>
            <a:r>
              <a:rPr sz="800" spc="-60" dirty="0">
                <a:latin typeface="Tahoma"/>
                <a:cs typeface="Tahoma"/>
              </a:rPr>
              <a:t> </a:t>
            </a:r>
            <a:r>
              <a:rPr sz="800" spc="20" dirty="0">
                <a:latin typeface="Tahoma"/>
                <a:cs typeface="Tahoma"/>
              </a:rPr>
              <a:t>ecosystem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77087" y="3629712"/>
            <a:ext cx="854578" cy="72498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7087" y="2558276"/>
            <a:ext cx="854578" cy="7249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4984" y="4983878"/>
            <a:ext cx="38804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Confidential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and 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Proprietary.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Do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not distribute without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consent.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©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Couchbase 2022.</a:t>
            </a:r>
            <a:r>
              <a:rPr sz="600" spc="-3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All</a:t>
            </a:r>
            <a:r>
              <a:rPr sz="600" spc="-1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rights</a:t>
            </a:r>
            <a:r>
              <a:rPr sz="600" spc="-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262626"/>
                </a:solidFill>
                <a:latin typeface="Arial MT"/>
                <a:cs typeface="Arial MT"/>
              </a:rPr>
              <a:t>reserved.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1625" y="4987487"/>
            <a:ext cx="749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262626"/>
                </a:solidFill>
                <a:latin typeface="Arial MT"/>
                <a:cs typeface="Arial MT"/>
              </a:rPr>
              <a:t>5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33676" y="257729"/>
            <a:ext cx="340360" cy="340995"/>
          </a:xfrm>
          <a:custGeom>
            <a:avLst/>
            <a:gdLst/>
            <a:ahLst/>
            <a:cxnLst/>
            <a:rect l="l" t="t" r="r" b="b"/>
            <a:pathLst>
              <a:path w="340359" h="340995">
                <a:moveTo>
                  <a:pt x="172949" y="340407"/>
                </a:moveTo>
                <a:lnTo>
                  <a:pt x="102666" y="326572"/>
                </a:lnTo>
                <a:lnTo>
                  <a:pt x="61081" y="301020"/>
                </a:lnTo>
                <a:lnTo>
                  <a:pt x="28628" y="264933"/>
                </a:lnTo>
                <a:lnTo>
                  <a:pt x="7527" y="220568"/>
                </a:lnTo>
                <a:lnTo>
                  <a:pt x="0" y="170179"/>
                </a:lnTo>
                <a:lnTo>
                  <a:pt x="6105" y="125074"/>
                </a:lnTo>
                <a:lnTo>
                  <a:pt x="23320" y="84459"/>
                </a:lnTo>
                <a:lnTo>
                  <a:pt x="49990" y="49990"/>
                </a:lnTo>
                <a:lnTo>
                  <a:pt x="84459" y="23320"/>
                </a:lnTo>
                <a:lnTo>
                  <a:pt x="125074" y="6105"/>
                </a:lnTo>
                <a:lnTo>
                  <a:pt x="170179" y="0"/>
                </a:lnTo>
                <a:lnTo>
                  <a:pt x="215285" y="6105"/>
                </a:lnTo>
                <a:lnTo>
                  <a:pt x="255900" y="23320"/>
                </a:lnTo>
                <a:lnTo>
                  <a:pt x="290369" y="49990"/>
                </a:lnTo>
                <a:lnTo>
                  <a:pt x="317038" y="84459"/>
                </a:lnTo>
                <a:lnTo>
                  <a:pt x="328125" y="110616"/>
                </a:lnTo>
                <a:lnTo>
                  <a:pt x="103809" y="110616"/>
                </a:lnTo>
                <a:lnTo>
                  <a:pt x="95194" y="110763"/>
                </a:lnTo>
                <a:lnTo>
                  <a:pt x="57502" y="126199"/>
                </a:lnTo>
                <a:lnTo>
                  <a:pt x="56159" y="133591"/>
                </a:lnTo>
                <a:lnTo>
                  <a:pt x="56159" y="199961"/>
                </a:lnTo>
                <a:lnTo>
                  <a:pt x="91418" y="223600"/>
                </a:lnTo>
                <a:lnTo>
                  <a:pt x="141621" y="226738"/>
                </a:lnTo>
                <a:lnTo>
                  <a:pt x="168478" y="227190"/>
                </a:lnTo>
                <a:lnTo>
                  <a:pt x="168478" y="227647"/>
                </a:lnTo>
                <a:lnTo>
                  <a:pt x="329310" y="227647"/>
                </a:lnTo>
                <a:lnTo>
                  <a:pt x="312359" y="263737"/>
                </a:lnTo>
                <a:lnTo>
                  <a:pt x="280590" y="299763"/>
                </a:lnTo>
                <a:lnTo>
                  <a:pt x="239846" y="325615"/>
                </a:lnTo>
                <a:lnTo>
                  <a:pt x="192282" y="339037"/>
                </a:lnTo>
                <a:lnTo>
                  <a:pt x="174907" y="340377"/>
                </a:lnTo>
                <a:lnTo>
                  <a:pt x="172949" y="340407"/>
                </a:lnTo>
                <a:close/>
              </a:path>
              <a:path w="340359" h="340995">
                <a:moveTo>
                  <a:pt x="110616" y="165074"/>
                </a:moveTo>
                <a:lnTo>
                  <a:pt x="110616" y="113169"/>
                </a:lnTo>
                <a:lnTo>
                  <a:pt x="107213" y="110616"/>
                </a:lnTo>
                <a:lnTo>
                  <a:pt x="233145" y="110616"/>
                </a:lnTo>
                <a:lnTo>
                  <a:pt x="229742" y="113169"/>
                </a:lnTo>
                <a:lnTo>
                  <a:pt x="229742" y="163372"/>
                </a:lnTo>
                <a:lnTo>
                  <a:pt x="170179" y="163372"/>
                </a:lnTo>
                <a:lnTo>
                  <a:pt x="155129" y="163638"/>
                </a:lnTo>
                <a:lnTo>
                  <a:pt x="125666" y="164808"/>
                </a:lnTo>
                <a:lnTo>
                  <a:pt x="110616" y="165074"/>
                </a:lnTo>
                <a:close/>
              </a:path>
              <a:path w="340359" h="340995">
                <a:moveTo>
                  <a:pt x="329310" y="227647"/>
                </a:moveTo>
                <a:lnTo>
                  <a:pt x="175285" y="227647"/>
                </a:lnTo>
                <a:lnTo>
                  <a:pt x="175285" y="227190"/>
                </a:lnTo>
                <a:lnTo>
                  <a:pt x="201370" y="226379"/>
                </a:lnTo>
                <a:lnTo>
                  <a:pt x="226977" y="225169"/>
                </a:lnTo>
                <a:lnTo>
                  <a:pt x="267181" y="221233"/>
                </a:lnTo>
                <a:lnTo>
                  <a:pt x="284199" y="199961"/>
                </a:lnTo>
                <a:lnTo>
                  <a:pt x="284199" y="133591"/>
                </a:lnTo>
                <a:lnTo>
                  <a:pt x="245524" y="110763"/>
                </a:lnTo>
                <a:lnTo>
                  <a:pt x="237400" y="110616"/>
                </a:lnTo>
                <a:lnTo>
                  <a:pt x="328125" y="110616"/>
                </a:lnTo>
                <a:lnTo>
                  <a:pt x="334253" y="125074"/>
                </a:lnTo>
                <a:lnTo>
                  <a:pt x="340359" y="170179"/>
                </a:lnTo>
                <a:lnTo>
                  <a:pt x="333000" y="219791"/>
                </a:lnTo>
                <a:lnTo>
                  <a:pt x="329310" y="227647"/>
                </a:lnTo>
                <a:close/>
              </a:path>
              <a:path w="340359" h="340995">
                <a:moveTo>
                  <a:pt x="229742" y="165074"/>
                </a:moveTo>
                <a:lnTo>
                  <a:pt x="214692" y="164808"/>
                </a:lnTo>
                <a:lnTo>
                  <a:pt x="185230" y="163638"/>
                </a:lnTo>
                <a:lnTo>
                  <a:pt x="170179" y="163372"/>
                </a:lnTo>
                <a:lnTo>
                  <a:pt x="229742" y="163372"/>
                </a:lnTo>
                <a:lnTo>
                  <a:pt x="229742" y="165074"/>
                </a:lnTo>
                <a:close/>
              </a:path>
            </a:pathLst>
          </a:custGeom>
          <a:solidFill>
            <a:srgbClr val="EA2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0304" y="763787"/>
            <a:ext cx="8403590" cy="0"/>
          </a:xfrm>
          <a:custGeom>
            <a:avLst/>
            <a:gdLst/>
            <a:ahLst/>
            <a:cxnLst/>
            <a:rect l="l" t="t" r="r" b="b"/>
            <a:pathLst>
              <a:path w="8403590">
                <a:moveTo>
                  <a:pt x="0" y="0"/>
                </a:moveTo>
                <a:lnTo>
                  <a:pt x="840329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2716" y="356532"/>
            <a:ext cx="74561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solidFill>
                  <a:srgbClr val="262626"/>
                </a:solidFill>
              </a:rPr>
              <a:t>Couchbase:</a:t>
            </a:r>
            <a:r>
              <a:rPr sz="2100" spc="-10" dirty="0">
                <a:solidFill>
                  <a:srgbClr val="262626"/>
                </a:solidFill>
              </a:rPr>
              <a:t> </a:t>
            </a:r>
            <a:r>
              <a:rPr sz="2100" b="0" spc="-5" dirty="0">
                <a:solidFill>
                  <a:srgbClr val="262626"/>
                </a:solidFill>
                <a:latin typeface="Arial MT"/>
                <a:cs typeface="Arial MT"/>
              </a:rPr>
              <a:t>Cloud</a:t>
            </a:r>
            <a:r>
              <a:rPr sz="2100" b="0" spc="-1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2100" b="0" spc="-5" dirty="0">
                <a:solidFill>
                  <a:srgbClr val="262626"/>
                </a:solidFill>
                <a:latin typeface="Arial MT"/>
                <a:cs typeface="Arial MT"/>
              </a:rPr>
              <a:t>Database</a:t>
            </a:r>
            <a:r>
              <a:rPr sz="2100" b="0" spc="-2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2100" b="0" spc="-5" dirty="0">
                <a:solidFill>
                  <a:srgbClr val="262626"/>
                </a:solidFill>
                <a:latin typeface="Arial MT"/>
                <a:cs typeface="Arial MT"/>
              </a:rPr>
              <a:t>Platform</a:t>
            </a:r>
            <a:r>
              <a:rPr sz="2100" b="0" spc="-20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2100" b="0" spc="-5" dirty="0">
                <a:solidFill>
                  <a:srgbClr val="262626"/>
                </a:solidFill>
                <a:latin typeface="Arial MT"/>
                <a:cs typeface="Arial MT"/>
              </a:rPr>
              <a:t>for</a:t>
            </a:r>
            <a:r>
              <a:rPr sz="2100" b="0" spc="-2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2100" b="0" dirty="0">
                <a:solidFill>
                  <a:srgbClr val="262626"/>
                </a:solidFill>
                <a:latin typeface="Arial MT"/>
                <a:cs typeface="Arial MT"/>
              </a:rPr>
              <a:t>Modern</a:t>
            </a:r>
            <a:r>
              <a:rPr sz="2100" b="0" spc="-125" dirty="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sz="2100" b="0" spc="-5" dirty="0">
                <a:solidFill>
                  <a:srgbClr val="262626"/>
                </a:solidFill>
                <a:latin typeface="Arial MT"/>
                <a:cs typeface="Arial MT"/>
              </a:rPr>
              <a:t>Applications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4418" y="1090174"/>
            <a:ext cx="7997825" cy="1186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 marR="134620" indent="412750">
              <a:lnSpc>
                <a:spcPct val="148200"/>
              </a:lnSpc>
              <a:spcBef>
                <a:spcPts val="100"/>
              </a:spcBef>
            </a:pPr>
            <a:r>
              <a:rPr sz="1700" dirty="0">
                <a:latin typeface="Arial MT"/>
                <a:cs typeface="Arial MT"/>
              </a:rPr>
              <a:t>A </a:t>
            </a:r>
            <a:r>
              <a:rPr sz="1700" b="1" spc="-5" dirty="0">
                <a:solidFill>
                  <a:srgbClr val="EA2328"/>
                </a:solidFill>
                <a:latin typeface="Arial"/>
                <a:cs typeface="Arial"/>
              </a:rPr>
              <a:t>distributed</a:t>
            </a:r>
            <a:r>
              <a:rPr sz="1700" b="1" spc="-5" dirty="0">
                <a:latin typeface="Arial"/>
                <a:cs typeface="Arial"/>
              </a:rPr>
              <a:t>, </a:t>
            </a:r>
            <a:r>
              <a:rPr sz="1700" b="1" spc="-5" dirty="0">
                <a:solidFill>
                  <a:srgbClr val="EA2328"/>
                </a:solidFill>
                <a:latin typeface="Arial"/>
                <a:cs typeface="Arial"/>
              </a:rPr>
              <a:t>SQL++ </a:t>
            </a:r>
            <a:r>
              <a:rPr sz="1700" spc="-5" dirty="0">
                <a:latin typeface="Arial MT"/>
                <a:cs typeface="Arial MT"/>
              </a:rPr>
              <a:t>database-as-a-service for global applications that </a:t>
            </a:r>
            <a:r>
              <a:rPr sz="170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need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b="1" spc="-5" dirty="0">
                <a:solidFill>
                  <a:srgbClr val="FC9B0C"/>
                </a:solidFill>
                <a:latin typeface="Arial"/>
                <a:cs typeface="Arial"/>
              </a:rPr>
              <a:t>high-performance</a:t>
            </a:r>
            <a:r>
              <a:rPr sz="1700" b="1" spc="-15" dirty="0">
                <a:solidFill>
                  <a:srgbClr val="FC9B0C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FC9B0C"/>
                </a:solidFill>
                <a:latin typeface="Arial"/>
                <a:cs typeface="Arial"/>
              </a:rPr>
              <a:t>storage,</a:t>
            </a:r>
            <a:r>
              <a:rPr sz="1700" b="1" spc="-15" dirty="0">
                <a:solidFill>
                  <a:srgbClr val="FC9B0C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FC9B0C"/>
                </a:solidFill>
                <a:latin typeface="Arial"/>
                <a:cs typeface="Arial"/>
              </a:rPr>
              <a:t>clustering,</a:t>
            </a:r>
            <a:r>
              <a:rPr sz="1700" b="1" spc="-15" dirty="0">
                <a:solidFill>
                  <a:srgbClr val="FC9B0C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FC9B0C"/>
                </a:solidFill>
                <a:latin typeface="Arial"/>
                <a:cs typeface="Arial"/>
              </a:rPr>
              <a:t>replication</a:t>
            </a:r>
            <a:r>
              <a:rPr sz="1700" b="1" spc="35" dirty="0">
                <a:solidFill>
                  <a:srgbClr val="FC9B0C"/>
                </a:solidFill>
                <a:latin typeface="Arial"/>
                <a:cs typeface="Arial"/>
              </a:rPr>
              <a:t> </a:t>
            </a:r>
            <a:r>
              <a:rPr sz="1700" spc="-5" dirty="0">
                <a:latin typeface="Arial MT"/>
                <a:cs typeface="Arial MT"/>
              </a:rPr>
              <a:t>and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b="1" spc="-5" dirty="0">
                <a:solidFill>
                  <a:srgbClr val="FC9B0C"/>
                </a:solidFill>
                <a:latin typeface="Arial"/>
                <a:cs typeface="Arial"/>
              </a:rPr>
              <a:t>synchronization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700" spc="-5" dirty="0">
                <a:latin typeface="Arial MT"/>
                <a:cs typeface="Arial MT"/>
              </a:rPr>
              <a:t>of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application data from the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b="1" spc="-5" dirty="0">
                <a:solidFill>
                  <a:srgbClr val="EB4971"/>
                </a:solidFill>
                <a:latin typeface="Arial"/>
                <a:cs typeface="Arial"/>
              </a:rPr>
              <a:t>cloud</a:t>
            </a:r>
            <a:r>
              <a:rPr sz="1700" spc="-5" dirty="0">
                <a:latin typeface="Arial MT"/>
                <a:cs typeface="Arial MT"/>
              </a:rPr>
              <a:t>, through the</a:t>
            </a:r>
            <a:r>
              <a:rPr sz="1700" spc="25" dirty="0">
                <a:latin typeface="Arial MT"/>
                <a:cs typeface="Arial MT"/>
              </a:rPr>
              <a:t> </a:t>
            </a:r>
            <a:r>
              <a:rPr sz="1700" b="1" spc="-5" dirty="0">
                <a:solidFill>
                  <a:srgbClr val="EB4971"/>
                </a:solidFill>
                <a:latin typeface="Arial"/>
                <a:cs typeface="Arial"/>
              </a:rPr>
              <a:t>edge</a:t>
            </a:r>
            <a:r>
              <a:rPr sz="1700" spc="-5" dirty="0">
                <a:latin typeface="Arial MT"/>
                <a:cs typeface="Arial MT"/>
              </a:rPr>
              <a:t>, to </a:t>
            </a:r>
            <a:r>
              <a:rPr sz="1700" spc="-10" dirty="0">
                <a:latin typeface="Arial MT"/>
                <a:cs typeface="Arial MT"/>
              </a:rPr>
              <a:t>offline-first</a:t>
            </a:r>
            <a:r>
              <a:rPr sz="1700" spc="30" dirty="0">
                <a:latin typeface="Arial MT"/>
                <a:cs typeface="Arial MT"/>
              </a:rPr>
              <a:t> </a:t>
            </a:r>
            <a:r>
              <a:rPr sz="1700" b="1" spc="-5" dirty="0">
                <a:solidFill>
                  <a:srgbClr val="EB4971"/>
                </a:solidFill>
                <a:latin typeface="Arial"/>
                <a:cs typeface="Arial"/>
              </a:rPr>
              <a:t>mobile </a:t>
            </a:r>
            <a:r>
              <a:rPr sz="1700" spc="-5" dirty="0">
                <a:latin typeface="Arial MT"/>
                <a:cs typeface="Arial MT"/>
              </a:rPr>
              <a:t>devices.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2117" y="3384493"/>
            <a:ext cx="10706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Started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2011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6102" y="3277813"/>
            <a:ext cx="1496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More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than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30%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of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Fortune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100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60978" y="3171132"/>
            <a:ext cx="150939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CA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(HQ),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America</a:t>
            </a:r>
            <a:r>
              <a:rPr sz="1400" b="1" dirty="0">
                <a:latin typeface="Arial"/>
                <a:cs typeface="Arial"/>
              </a:rPr>
              <a:t>,</a:t>
            </a:r>
            <a:r>
              <a:rPr sz="1400" b="1" spc="-5" dirty="0">
                <a:latin typeface="Arial"/>
                <a:cs typeface="Arial"/>
              </a:rPr>
              <a:t> EME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&amp;  </a:t>
            </a:r>
            <a:r>
              <a:rPr sz="1400" b="1" spc="-5" dirty="0">
                <a:latin typeface="Arial"/>
                <a:cs typeface="Arial"/>
              </a:rPr>
              <a:t>Asia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32117" y="4211413"/>
            <a:ext cx="14116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~700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Employees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60978" y="4215229"/>
            <a:ext cx="1398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NASDAQ: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BASE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66102" y="4104733"/>
            <a:ext cx="15252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80" dirty="0">
                <a:latin typeface="Arial"/>
                <a:cs typeface="Arial"/>
              </a:rPr>
              <a:t>A</a:t>
            </a:r>
            <a:r>
              <a:rPr sz="1400" b="1" spc="-5" dirty="0">
                <a:latin typeface="Arial"/>
                <a:cs typeface="Arial"/>
              </a:rPr>
              <a:t>WS</a:t>
            </a:r>
            <a:r>
              <a:rPr sz="1400" b="1" dirty="0">
                <a:latin typeface="Arial"/>
                <a:cs typeface="Arial"/>
              </a:rPr>
              <a:t>,</a:t>
            </a:r>
            <a:r>
              <a:rPr sz="1400" b="1" spc="-5" dirty="0">
                <a:latin typeface="Arial"/>
                <a:cs typeface="Arial"/>
              </a:rPr>
              <a:t> GC</a:t>
            </a:r>
            <a:r>
              <a:rPr sz="1400" b="1" spc="-185" dirty="0">
                <a:latin typeface="Arial"/>
                <a:cs typeface="Arial"/>
              </a:rPr>
              <a:t>P</a:t>
            </a:r>
            <a:r>
              <a:rPr sz="1400" b="1" dirty="0">
                <a:latin typeface="Arial"/>
                <a:cs typeface="Arial"/>
              </a:rPr>
              <a:t>,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Azure,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Infosys,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Red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Hat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681" y="3095024"/>
            <a:ext cx="615307" cy="61530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21029" y="3610657"/>
            <a:ext cx="5765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C9B0C"/>
                </a:solidFill>
                <a:latin typeface="Arial MT"/>
                <a:cs typeface="Arial MT"/>
              </a:rPr>
              <a:t>Founded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81086" y="3185311"/>
            <a:ext cx="0" cy="617220"/>
          </a:xfrm>
          <a:custGeom>
            <a:avLst/>
            <a:gdLst/>
            <a:ahLst/>
            <a:cxnLst/>
            <a:rect l="l" t="t" r="r" b="b"/>
            <a:pathLst>
              <a:path h="617220">
                <a:moveTo>
                  <a:pt x="0" y="0"/>
                </a:moveTo>
                <a:lnTo>
                  <a:pt x="0" y="617174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2447" y="3093841"/>
            <a:ext cx="620041" cy="62004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073773" y="3611841"/>
            <a:ext cx="4572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C9B0C"/>
                </a:solidFill>
                <a:latin typeface="Arial MT"/>
                <a:cs typeface="Arial MT"/>
              </a:rPr>
              <a:t>Offices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12070" y="3186495"/>
            <a:ext cx="0" cy="617220"/>
          </a:xfrm>
          <a:custGeom>
            <a:avLst/>
            <a:gdLst/>
            <a:ahLst/>
            <a:cxnLst/>
            <a:rect l="l" t="t" r="r" b="b"/>
            <a:pathLst>
              <a:path h="617220">
                <a:moveTo>
                  <a:pt x="0" y="0"/>
                </a:moveTo>
                <a:lnTo>
                  <a:pt x="0" y="617174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5857110" y="3168541"/>
            <a:ext cx="948055" cy="429895"/>
            <a:chOff x="5857110" y="3168541"/>
            <a:chExt cx="948055" cy="429895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7110" y="3168541"/>
              <a:ext cx="311473" cy="31147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746" y="3168541"/>
              <a:ext cx="311473" cy="31147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087139" y="3350825"/>
              <a:ext cx="186055" cy="185420"/>
            </a:xfrm>
            <a:custGeom>
              <a:avLst/>
              <a:gdLst/>
              <a:ahLst/>
              <a:cxnLst/>
              <a:rect l="l" t="t" r="r" b="b"/>
              <a:pathLst>
                <a:path w="186054" h="185420">
                  <a:moveTo>
                    <a:pt x="185674" y="184897"/>
                  </a:moveTo>
                  <a:lnTo>
                    <a:pt x="0" y="184897"/>
                  </a:lnTo>
                  <a:lnTo>
                    <a:pt x="0" y="0"/>
                  </a:lnTo>
                  <a:lnTo>
                    <a:pt x="185674" y="0"/>
                  </a:lnTo>
                  <a:lnTo>
                    <a:pt x="185674" y="1848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3222" y="3168541"/>
              <a:ext cx="311473" cy="31147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9428" y="3286499"/>
              <a:ext cx="622949" cy="31147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398615" y="3350825"/>
              <a:ext cx="186055" cy="185420"/>
            </a:xfrm>
            <a:custGeom>
              <a:avLst/>
              <a:gdLst/>
              <a:ahLst/>
              <a:cxnLst/>
              <a:rect l="l" t="t" r="r" b="b"/>
              <a:pathLst>
                <a:path w="186054" h="185420">
                  <a:moveTo>
                    <a:pt x="185674" y="184897"/>
                  </a:moveTo>
                  <a:lnTo>
                    <a:pt x="0" y="184897"/>
                  </a:lnTo>
                  <a:lnTo>
                    <a:pt x="0" y="0"/>
                  </a:lnTo>
                  <a:lnTo>
                    <a:pt x="185674" y="0"/>
                  </a:lnTo>
                  <a:lnTo>
                    <a:pt x="185674" y="1848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999541" y="3565514"/>
            <a:ext cx="7010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C9B0C"/>
                </a:solidFill>
                <a:latin typeface="Arial MT"/>
                <a:cs typeface="Arial MT"/>
              </a:rPr>
              <a:t>Customers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813097" y="3140168"/>
            <a:ext cx="0" cy="617220"/>
          </a:xfrm>
          <a:custGeom>
            <a:avLst/>
            <a:gdLst/>
            <a:ahLst/>
            <a:cxnLst/>
            <a:rect l="l" t="t" r="r" b="b"/>
            <a:pathLst>
              <a:path h="617220">
                <a:moveTo>
                  <a:pt x="0" y="0"/>
                </a:moveTo>
                <a:lnTo>
                  <a:pt x="0" y="617174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4629" y="3906655"/>
            <a:ext cx="609412" cy="609412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625905" y="4452868"/>
            <a:ext cx="3670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25" dirty="0">
                <a:solidFill>
                  <a:srgbClr val="FC9B0C"/>
                </a:solidFill>
                <a:latin typeface="Arial MT"/>
                <a:cs typeface="Arial MT"/>
              </a:rPr>
              <a:t>T</a:t>
            </a:r>
            <a:r>
              <a:rPr sz="1100" spc="-5" dirty="0">
                <a:solidFill>
                  <a:srgbClr val="FC9B0C"/>
                </a:solidFill>
                <a:latin typeface="Arial MT"/>
                <a:cs typeface="Arial MT"/>
              </a:rPr>
              <a:t>eam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81086" y="4017521"/>
            <a:ext cx="0" cy="617220"/>
          </a:xfrm>
          <a:custGeom>
            <a:avLst/>
            <a:gdLst/>
            <a:ahLst/>
            <a:cxnLst/>
            <a:rect l="l" t="t" r="r" b="b"/>
            <a:pathLst>
              <a:path h="617220">
                <a:moveTo>
                  <a:pt x="0" y="0"/>
                </a:moveTo>
                <a:lnTo>
                  <a:pt x="0" y="617174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30277" y="3931894"/>
            <a:ext cx="532381" cy="532381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3099606" y="4427630"/>
            <a:ext cx="4051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C9B0C"/>
                </a:solidFill>
                <a:latin typeface="Arial MT"/>
                <a:cs typeface="Arial MT"/>
              </a:rPr>
              <a:t>Public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612070" y="3992283"/>
            <a:ext cx="0" cy="617220"/>
          </a:xfrm>
          <a:custGeom>
            <a:avLst/>
            <a:gdLst/>
            <a:ahLst/>
            <a:cxnLst/>
            <a:rect l="l" t="t" r="r" b="b"/>
            <a:pathLst>
              <a:path h="617220">
                <a:moveTo>
                  <a:pt x="0" y="0"/>
                </a:moveTo>
                <a:lnTo>
                  <a:pt x="0" y="617174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52744" y="3910509"/>
            <a:ext cx="593990" cy="593990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6073193" y="4449014"/>
            <a:ext cx="5524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C9B0C"/>
                </a:solidFill>
                <a:latin typeface="Arial MT"/>
                <a:cs typeface="Arial MT"/>
              </a:rPr>
              <a:t>Partners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13097" y="4013667"/>
            <a:ext cx="0" cy="617220"/>
          </a:xfrm>
          <a:custGeom>
            <a:avLst/>
            <a:gdLst/>
            <a:ahLst/>
            <a:cxnLst/>
            <a:rect l="l" t="t" r="r" b="b"/>
            <a:pathLst>
              <a:path h="617220">
                <a:moveTo>
                  <a:pt x="0" y="0"/>
                </a:moveTo>
                <a:lnTo>
                  <a:pt x="0" y="617174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71905" cy="5143500"/>
          </a:xfrm>
          <a:custGeom>
            <a:avLst/>
            <a:gdLst/>
            <a:ahLst/>
            <a:cxnLst/>
            <a:rect l="l" t="t" r="r" b="b"/>
            <a:pathLst>
              <a:path w="1271905" h="5143500">
                <a:moveTo>
                  <a:pt x="1271574" y="0"/>
                </a:moveTo>
                <a:lnTo>
                  <a:pt x="0" y="0"/>
                </a:lnTo>
                <a:lnTo>
                  <a:pt x="0" y="544842"/>
                </a:lnTo>
                <a:lnTo>
                  <a:pt x="0" y="4598682"/>
                </a:lnTo>
                <a:lnTo>
                  <a:pt x="0" y="5143500"/>
                </a:lnTo>
                <a:lnTo>
                  <a:pt x="1271574" y="5143500"/>
                </a:lnTo>
                <a:lnTo>
                  <a:pt x="1271574" y="4598682"/>
                </a:lnTo>
                <a:lnTo>
                  <a:pt x="914488" y="4598682"/>
                </a:lnTo>
                <a:lnTo>
                  <a:pt x="914488" y="544842"/>
                </a:lnTo>
                <a:lnTo>
                  <a:pt x="1271574" y="544842"/>
                </a:lnTo>
                <a:lnTo>
                  <a:pt x="1271574" y="0"/>
                </a:lnTo>
                <a:close/>
              </a:path>
            </a:pathLst>
          </a:custGeom>
          <a:solidFill>
            <a:srgbClr val="FFF0D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3090" y="4623463"/>
            <a:ext cx="1089420" cy="24834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913714" y="4809309"/>
            <a:ext cx="692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A5A5A5"/>
                </a:solidFill>
                <a:latin typeface="Tahoma"/>
                <a:cs typeface="Tahoma"/>
              </a:rPr>
              <a:t>6</a:t>
            </a:r>
            <a:endParaRPr sz="6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1745" y="613493"/>
            <a:ext cx="469646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50" dirty="0"/>
              <a:t>Why</a:t>
            </a:r>
            <a:r>
              <a:rPr sz="2100" spc="-50" dirty="0"/>
              <a:t> </a:t>
            </a:r>
            <a:r>
              <a:rPr sz="2100" spc="25" dirty="0"/>
              <a:t>Companies</a:t>
            </a:r>
            <a:r>
              <a:rPr sz="2100" spc="-45" dirty="0"/>
              <a:t> </a:t>
            </a:r>
            <a:r>
              <a:rPr sz="2100" spc="-25" dirty="0"/>
              <a:t>Choose</a:t>
            </a:r>
            <a:r>
              <a:rPr sz="2100" spc="-45" dirty="0"/>
              <a:t> </a:t>
            </a:r>
            <a:r>
              <a:rPr sz="2100" spc="-5" dirty="0"/>
              <a:t>Couchbase</a:t>
            </a:r>
            <a:endParaRPr sz="2100"/>
          </a:p>
        </p:txBody>
      </p:sp>
      <p:sp>
        <p:nvSpPr>
          <p:cNvPr id="6" name="object 6"/>
          <p:cNvSpPr txBox="1"/>
          <p:nvPr/>
        </p:nvSpPr>
        <p:spPr>
          <a:xfrm>
            <a:off x="1300803" y="1435202"/>
            <a:ext cx="1176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40" dirty="0">
                <a:latin typeface="Arial"/>
                <a:cs typeface="Arial"/>
              </a:rPr>
              <a:t>Performance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0803" y="3970102"/>
            <a:ext cx="742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" dirty="0">
                <a:latin typeface="Arial"/>
                <a:cs typeface="Arial"/>
              </a:rPr>
              <a:t>Simplify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0803" y="2253553"/>
            <a:ext cx="8915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5" dirty="0">
                <a:latin typeface="Arial"/>
                <a:cs typeface="Arial"/>
              </a:rPr>
              <a:t>Flexibility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00803" y="3121584"/>
            <a:ext cx="9734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latin typeface="Arial"/>
                <a:cs typeface="Arial"/>
              </a:rPr>
              <a:t>Mobile/IoT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88519" y="1410394"/>
            <a:ext cx="1391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i="1" spc="5" dirty="0">
                <a:solidFill>
                  <a:srgbClr val="EC1218"/>
                </a:solidFill>
                <a:latin typeface="Trebuchet MS"/>
                <a:cs typeface="Trebuchet MS"/>
              </a:rPr>
              <a:t>Databases</a:t>
            </a:r>
            <a:r>
              <a:rPr sz="900" i="1" spc="-40" dirty="0">
                <a:solidFill>
                  <a:srgbClr val="EC1218"/>
                </a:solidFill>
                <a:latin typeface="Trebuchet MS"/>
                <a:cs typeface="Trebuchet MS"/>
              </a:rPr>
              <a:t> </a:t>
            </a:r>
            <a:r>
              <a:rPr sz="900" i="1" spc="-25" dirty="0">
                <a:solidFill>
                  <a:srgbClr val="EC1218"/>
                </a:solidFill>
                <a:latin typeface="Trebuchet MS"/>
                <a:cs typeface="Trebuchet MS"/>
              </a:rPr>
              <a:t>failing</a:t>
            </a:r>
            <a:r>
              <a:rPr sz="900" i="1" spc="-40" dirty="0">
                <a:solidFill>
                  <a:srgbClr val="EC1218"/>
                </a:solidFill>
                <a:latin typeface="Trebuchet MS"/>
                <a:cs typeface="Trebuchet MS"/>
              </a:rPr>
              <a:t> </a:t>
            </a:r>
            <a:r>
              <a:rPr sz="900" i="1" spc="10" dirty="0">
                <a:solidFill>
                  <a:srgbClr val="EC1218"/>
                </a:solidFill>
                <a:latin typeface="Trebuchet MS"/>
                <a:cs typeface="Trebuchet MS"/>
              </a:rPr>
              <a:t>demands  </a:t>
            </a:r>
            <a:r>
              <a:rPr sz="900" i="1" spc="-30" dirty="0">
                <a:solidFill>
                  <a:srgbClr val="EC1218"/>
                </a:solidFill>
                <a:latin typeface="Trebuchet MS"/>
                <a:cs typeface="Trebuchet MS"/>
              </a:rPr>
              <a:t>for</a:t>
            </a:r>
            <a:r>
              <a:rPr sz="900" i="1" spc="-40" dirty="0">
                <a:solidFill>
                  <a:srgbClr val="EC1218"/>
                </a:solidFill>
                <a:latin typeface="Trebuchet MS"/>
                <a:cs typeface="Trebuchet MS"/>
              </a:rPr>
              <a:t> </a:t>
            </a:r>
            <a:r>
              <a:rPr sz="900" i="1" spc="-20" dirty="0">
                <a:solidFill>
                  <a:srgbClr val="EC1218"/>
                </a:solidFill>
                <a:latin typeface="Trebuchet MS"/>
                <a:cs typeface="Trebuchet MS"/>
              </a:rPr>
              <a:t>millisecon</a:t>
            </a:r>
            <a:r>
              <a:rPr sz="900" i="1" spc="-15" dirty="0">
                <a:solidFill>
                  <a:srgbClr val="EC1218"/>
                </a:solidFill>
                <a:latin typeface="Trebuchet MS"/>
                <a:cs typeface="Trebuchet MS"/>
              </a:rPr>
              <a:t>d</a:t>
            </a:r>
            <a:r>
              <a:rPr sz="900" i="1" spc="-40" dirty="0">
                <a:solidFill>
                  <a:srgbClr val="EC1218"/>
                </a:solidFill>
                <a:latin typeface="Trebuchet MS"/>
                <a:cs typeface="Trebuchet MS"/>
              </a:rPr>
              <a:t> </a:t>
            </a:r>
            <a:r>
              <a:rPr sz="900" i="1" dirty="0">
                <a:solidFill>
                  <a:srgbClr val="EC1218"/>
                </a:solidFill>
                <a:latin typeface="Trebuchet MS"/>
                <a:cs typeface="Trebuchet MS"/>
              </a:rPr>
              <a:t>response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88518" y="2225544"/>
            <a:ext cx="1349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i="1" spc="-5" dirty="0">
                <a:solidFill>
                  <a:srgbClr val="EC1218"/>
                </a:solidFill>
                <a:latin typeface="Trebuchet MS"/>
                <a:cs typeface="Trebuchet MS"/>
              </a:rPr>
              <a:t>Teams</a:t>
            </a:r>
            <a:r>
              <a:rPr sz="900" i="1" spc="-40" dirty="0">
                <a:solidFill>
                  <a:srgbClr val="EC1218"/>
                </a:solidFill>
                <a:latin typeface="Trebuchet MS"/>
                <a:cs typeface="Trebuchet MS"/>
              </a:rPr>
              <a:t> </a:t>
            </a:r>
            <a:r>
              <a:rPr sz="900" i="1" spc="-20" dirty="0">
                <a:solidFill>
                  <a:srgbClr val="EC1218"/>
                </a:solidFill>
                <a:latin typeface="Trebuchet MS"/>
                <a:cs typeface="Trebuchet MS"/>
              </a:rPr>
              <a:t>lac</a:t>
            </a:r>
            <a:r>
              <a:rPr sz="900" i="1" spc="-15" dirty="0">
                <a:solidFill>
                  <a:srgbClr val="EC1218"/>
                </a:solidFill>
                <a:latin typeface="Trebuchet MS"/>
                <a:cs typeface="Trebuchet MS"/>
              </a:rPr>
              <a:t>k</a:t>
            </a:r>
            <a:r>
              <a:rPr sz="900" i="1" spc="-40" dirty="0">
                <a:solidFill>
                  <a:srgbClr val="EC1218"/>
                </a:solidFill>
                <a:latin typeface="Trebuchet MS"/>
                <a:cs typeface="Trebuchet MS"/>
              </a:rPr>
              <a:t> </a:t>
            </a:r>
            <a:r>
              <a:rPr sz="900" i="1" spc="-50" dirty="0">
                <a:solidFill>
                  <a:srgbClr val="EC1218"/>
                </a:solidFill>
                <a:latin typeface="Trebuchet MS"/>
                <a:cs typeface="Trebuchet MS"/>
              </a:rPr>
              <a:t>agility</a:t>
            </a:r>
            <a:r>
              <a:rPr sz="900" i="1" spc="-40" dirty="0">
                <a:solidFill>
                  <a:srgbClr val="EC1218"/>
                </a:solidFill>
                <a:latin typeface="Trebuchet MS"/>
                <a:cs typeface="Trebuchet MS"/>
              </a:rPr>
              <a:t>, </a:t>
            </a:r>
            <a:r>
              <a:rPr sz="900" i="1" spc="-15" dirty="0">
                <a:solidFill>
                  <a:srgbClr val="EC1218"/>
                </a:solidFill>
                <a:latin typeface="Trebuchet MS"/>
                <a:cs typeface="Trebuchet MS"/>
              </a:rPr>
              <a:t>slowing  </a:t>
            </a:r>
            <a:r>
              <a:rPr sz="900" i="1" spc="-40" dirty="0">
                <a:solidFill>
                  <a:srgbClr val="EC1218"/>
                </a:solidFill>
                <a:latin typeface="Trebuchet MS"/>
                <a:cs typeface="Trebuchet MS"/>
              </a:rPr>
              <a:t>tim</a:t>
            </a:r>
            <a:r>
              <a:rPr sz="900" i="1" spc="-35" dirty="0">
                <a:solidFill>
                  <a:srgbClr val="EC1218"/>
                </a:solidFill>
                <a:latin typeface="Trebuchet MS"/>
                <a:cs typeface="Trebuchet MS"/>
              </a:rPr>
              <a:t>e</a:t>
            </a:r>
            <a:r>
              <a:rPr sz="900" i="1" spc="-40" dirty="0">
                <a:solidFill>
                  <a:srgbClr val="EC1218"/>
                </a:solidFill>
                <a:latin typeface="Trebuchet MS"/>
                <a:cs typeface="Trebuchet MS"/>
              </a:rPr>
              <a:t> </a:t>
            </a:r>
            <a:r>
              <a:rPr sz="900" i="1" spc="-35" dirty="0">
                <a:solidFill>
                  <a:srgbClr val="EC1218"/>
                </a:solidFill>
                <a:latin typeface="Trebuchet MS"/>
                <a:cs typeface="Trebuchet MS"/>
              </a:rPr>
              <a:t>to</a:t>
            </a:r>
            <a:r>
              <a:rPr sz="900" i="1" spc="-40" dirty="0">
                <a:solidFill>
                  <a:srgbClr val="EC1218"/>
                </a:solidFill>
                <a:latin typeface="Trebuchet MS"/>
                <a:cs typeface="Trebuchet MS"/>
              </a:rPr>
              <a:t> </a:t>
            </a:r>
            <a:r>
              <a:rPr sz="900" i="1" spc="-20" dirty="0">
                <a:solidFill>
                  <a:srgbClr val="EC1218"/>
                </a:solidFill>
                <a:latin typeface="Trebuchet MS"/>
                <a:cs typeface="Trebuchet MS"/>
              </a:rPr>
              <a:t>market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88518" y="3093575"/>
            <a:ext cx="1122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i="1" spc="-10" dirty="0">
                <a:solidFill>
                  <a:srgbClr val="EC1218"/>
                </a:solidFill>
                <a:latin typeface="Trebuchet MS"/>
                <a:cs typeface="Trebuchet MS"/>
              </a:rPr>
              <a:t>Customer have </a:t>
            </a:r>
            <a:r>
              <a:rPr sz="900" i="1" spc="5" dirty="0">
                <a:solidFill>
                  <a:srgbClr val="EC1218"/>
                </a:solidFill>
                <a:latin typeface="Trebuchet MS"/>
                <a:cs typeface="Trebuchet MS"/>
              </a:rPr>
              <a:t>poor </a:t>
            </a:r>
            <a:r>
              <a:rPr sz="900" i="1" spc="10" dirty="0">
                <a:solidFill>
                  <a:srgbClr val="EC1218"/>
                </a:solidFill>
                <a:latin typeface="Trebuchet MS"/>
                <a:cs typeface="Trebuchet MS"/>
              </a:rPr>
              <a:t> </a:t>
            </a:r>
            <a:r>
              <a:rPr sz="900" i="1" spc="-20" dirty="0">
                <a:solidFill>
                  <a:srgbClr val="EC1218"/>
                </a:solidFill>
                <a:latin typeface="Trebuchet MS"/>
                <a:cs typeface="Trebuchet MS"/>
              </a:rPr>
              <a:t>on-device</a:t>
            </a:r>
            <a:r>
              <a:rPr sz="900" i="1" spc="-40" dirty="0">
                <a:solidFill>
                  <a:srgbClr val="EC1218"/>
                </a:solidFill>
                <a:latin typeface="Trebuchet MS"/>
                <a:cs typeface="Trebuchet MS"/>
              </a:rPr>
              <a:t> </a:t>
            </a:r>
            <a:r>
              <a:rPr sz="900" i="1" spc="-15" dirty="0">
                <a:solidFill>
                  <a:srgbClr val="EC1218"/>
                </a:solidFill>
                <a:latin typeface="Trebuchet MS"/>
                <a:cs typeface="Trebuchet MS"/>
              </a:rPr>
              <a:t>experiences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88518" y="3942093"/>
            <a:ext cx="1274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i="1" spc="-25" dirty="0">
                <a:solidFill>
                  <a:srgbClr val="EC1218"/>
                </a:solidFill>
                <a:latin typeface="Trebuchet MS"/>
                <a:cs typeface="Trebuchet MS"/>
              </a:rPr>
              <a:t>Excessiv</a:t>
            </a:r>
            <a:r>
              <a:rPr sz="900" i="1" spc="-20" dirty="0">
                <a:solidFill>
                  <a:srgbClr val="EC1218"/>
                </a:solidFill>
                <a:latin typeface="Trebuchet MS"/>
                <a:cs typeface="Trebuchet MS"/>
              </a:rPr>
              <a:t>e</a:t>
            </a:r>
            <a:r>
              <a:rPr sz="900" i="1" spc="-40" dirty="0">
                <a:solidFill>
                  <a:srgbClr val="EC1218"/>
                </a:solidFill>
                <a:latin typeface="Trebuchet MS"/>
                <a:cs typeface="Trebuchet MS"/>
              </a:rPr>
              <a:t> </a:t>
            </a:r>
            <a:r>
              <a:rPr sz="900" i="1" spc="-10" dirty="0">
                <a:solidFill>
                  <a:srgbClr val="EC1218"/>
                </a:solidFill>
                <a:latin typeface="Trebuchet MS"/>
                <a:cs typeface="Trebuchet MS"/>
              </a:rPr>
              <a:t>resource</a:t>
            </a:r>
            <a:r>
              <a:rPr sz="900" i="1" spc="-40" dirty="0">
                <a:solidFill>
                  <a:srgbClr val="EC1218"/>
                </a:solidFill>
                <a:latin typeface="Trebuchet MS"/>
                <a:cs typeface="Trebuchet MS"/>
              </a:rPr>
              <a:t> </a:t>
            </a:r>
            <a:r>
              <a:rPr sz="900" i="1" spc="5" dirty="0">
                <a:solidFill>
                  <a:srgbClr val="EC1218"/>
                </a:solidFill>
                <a:latin typeface="Trebuchet MS"/>
                <a:cs typeface="Trebuchet MS"/>
              </a:rPr>
              <a:t>usage  </a:t>
            </a:r>
            <a:r>
              <a:rPr sz="900" i="1" spc="-10" dirty="0">
                <a:solidFill>
                  <a:srgbClr val="EC1218"/>
                </a:solidFill>
                <a:latin typeface="Trebuchet MS"/>
                <a:cs typeface="Trebuchet MS"/>
              </a:rPr>
              <a:t>from</a:t>
            </a:r>
            <a:r>
              <a:rPr sz="900" i="1" spc="-40" dirty="0">
                <a:solidFill>
                  <a:srgbClr val="EC1218"/>
                </a:solidFill>
                <a:latin typeface="Trebuchet MS"/>
                <a:cs typeface="Trebuchet MS"/>
              </a:rPr>
              <a:t> </a:t>
            </a:r>
            <a:r>
              <a:rPr sz="900" i="1" spc="-15" dirty="0">
                <a:solidFill>
                  <a:srgbClr val="EC1218"/>
                </a:solidFill>
                <a:latin typeface="Trebuchet MS"/>
                <a:cs typeface="Trebuchet MS"/>
              </a:rPr>
              <a:t>antiquated</a:t>
            </a:r>
            <a:r>
              <a:rPr sz="900" i="1" spc="-40" dirty="0">
                <a:solidFill>
                  <a:srgbClr val="EC1218"/>
                </a:solidFill>
                <a:latin typeface="Trebuchet MS"/>
                <a:cs typeface="Trebuchet MS"/>
              </a:rPr>
              <a:t> </a:t>
            </a:r>
            <a:r>
              <a:rPr sz="900" i="1" spc="-5" dirty="0">
                <a:solidFill>
                  <a:srgbClr val="EC1218"/>
                </a:solidFill>
                <a:latin typeface="Trebuchet MS"/>
                <a:cs typeface="Trebuchet MS"/>
              </a:rPr>
              <a:t>designs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58235" y="3942094"/>
            <a:ext cx="907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Tahoma"/>
                <a:cs typeface="Tahoma"/>
              </a:rPr>
              <a:t>Lowe</a:t>
            </a:r>
            <a:r>
              <a:rPr sz="900" spc="20" dirty="0">
                <a:latin typeface="Tahoma"/>
                <a:cs typeface="Tahoma"/>
              </a:rPr>
              <a:t>r</a:t>
            </a:r>
            <a:r>
              <a:rPr sz="900" spc="-50" dirty="0">
                <a:latin typeface="Tahoma"/>
                <a:cs typeface="Tahoma"/>
              </a:rPr>
              <a:t> </a:t>
            </a:r>
            <a:r>
              <a:rPr sz="900" spc="35" dirty="0">
                <a:latin typeface="Tahoma"/>
                <a:cs typeface="Tahoma"/>
              </a:rPr>
              <a:t>cloud</a:t>
            </a:r>
            <a:r>
              <a:rPr sz="900" spc="-50" dirty="0">
                <a:latin typeface="Tahoma"/>
                <a:cs typeface="Tahoma"/>
              </a:rPr>
              <a:t> </a:t>
            </a:r>
            <a:r>
              <a:rPr sz="900" spc="30" dirty="0">
                <a:latin typeface="Tahoma"/>
                <a:cs typeface="Tahoma"/>
              </a:rPr>
              <a:t>and  </a:t>
            </a:r>
            <a:r>
              <a:rPr sz="900" spc="25" dirty="0">
                <a:latin typeface="Tahoma"/>
                <a:cs typeface="Tahoma"/>
              </a:rPr>
              <a:t>operating</a:t>
            </a:r>
            <a:r>
              <a:rPr sz="900" spc="-70" dirty="0">
                <a:latin typeface="Tahoma"/>
                <a:cs typeface="Tahoma"/>
              </a:rPr>
              <a:t> </a:t>
            </a:r>
            <a:r>
              <a:rPr sz="900" spc="25" dirty="0">
                <a:latin typeface="Tahoma"/>
                <a:cs typeface="Tahoma"/>
              </a:rPr>
              <a:t>costs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42497" y="3942094"/>
            <a:ext cx="1447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35" dirty="0">
                <a:latin typeface="Tahoma"/>
                <a:cs typeface="Tahoma"/>
              </a:rPr>
              <a:t>Multidimensiona</a:t>
            </a:r>
            <a:r>
              <a:rPr sz="900" spc="20" dirty="0">
                <a:latin typeface="Tahoma"/>
                <a:cs typeface="Tahoma"/>
              </a:rPr>
              <a:t>l</a:t>
            </a:r>
            <a:r>
              <a:rPr sz="900" spc="-50" dirty="0">
                <a:latin typeface="Tahoma"/>
                <a:cs typeface="Tahoma"/>
              </a:rPr>
              <a:t> </a:t>
            </a:r>
            <a:r>
              <a:rPr sz="900" spc="25" dirty="0">
                <a:latin typeface="Tahoma"/>
                <a:cs typeface="Tahoma"/>
              </a:rPr>
              <a:t>resource  </a:t>
            </a:r>
            <a:r>
              <a:rPr sz="900" spc="15" dirty="0">
                <a:latin typeface="Tahoma"/>
                <a:cs typeface="Tahoma"/>
              </a:rPr>
              <a:t>scaling</a:t>
            </a:r>
            <a:r>
              <a:rPr sz="900" spc="-60" dirty="0">
                <a:latin typeface="Tahoma"/>
                <a:cs typeface="Tahoma"/>
              </a:rPr>
              <a:t> </a:t>
            </a:r>
            <a:r>
              <a:rPr sz="900" spc="40" dirty="0">
                <a:latin typeface="Tahoma"/>
                <a:cs typeface="Tahoma"/>
              </a:rPr>
              <a:t>and</a:t>
            </a:r>
            <a:r>
              <a:rPr sz="900" spc="-60" dirty="0">
                <a:latin typeface="Tahoma"/>
                <a:cs typeface="Tahoma"/>
              </a:rPr>
              <a:t> </a:t>
            </a:r>
            <a:r>
              <a:rPr sz="900" spc="30" dirty="0">
                <a:latin typeface="Tahoma"/>
                <a:cs typeface="Tahoma"/>
              </a:rPr>
              <a:t>optimization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5123" y="3824359"/>
            <a:ext cx="544349" cy="54434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242498" y="1410394"/>
            <a:ext cx="1278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10" dirty="0">
                <a:latin typeface="Tahoma"/>
                <a:cs typeface="Tahoma"/>
              </a:rPr>
              <a:t>Innovativ</a:t>
            </a:r>
            <a:r>
              <a:rPr sz="900" spc="15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 </a:t>
            </a:r>
            <a:r>
              <a:rPr sz="900" spc="5" dirty="0">
                <a:latin typeface="Tahoma"/>
                <a:cs typeface="Tahoma"/>
              </a:rPr>
              <a:t>Active-Active  </a:t>
            </a:r>
            <a:r>
              <a:rPr sz="900" spc="25" dirty="0">
                <a:latin typeface="Tahoma"/>
                <a:cs typeface="Tahoma"/>
              </a:rPr>
              <a:t>clustering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58235" y="1410394"/>
            <a:ext cx="716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Tahoma"/>
                <a:cs typeface="Tahoma"/>
              </a:rPr>
              <a:t>Memory-ﬁrst  speeds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58234" y="3093584"/>
            <a:ext cx="1136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10" dirty="0">
                <a:latin typeface="Tahoma"/>
                <a:cs typeface="Tahoma"/>
              </a:rPr>
              <a:t>Always-on,</a:t>
            </a:r>
            <a:r>
              <a:rPr sz="900" spc="-50" dirty="0">
                <a:latin typeface="Tahoma"/>
                <a:cs typeface="Tahoma"/>
              </a:rPr>
              <a:t> </a:t>
            </a:r>
            <a:r>
              <a:rPr sz="900" spc="20" dirty="0">
                <a:latin typeface="Tahoma"/>
                <a:cs typeface="Tahoma"/>
              </a:rPr>
              <a:t>advanced  </a:t>
            </a:r>
            <a:r>
              <a:rPr sz="900" spc="5" dirty="0">
                <a:latin typeface="Tahoma"/>
                <a:cs typeface="Tahoma"/>
              </a:rPr>
              <a:t>sync,</a:t>
            </a:r>
            <a:r>
              <a:rPr sz="900" spc="-60" dirty="0">
                <a:latin typeface="Tahoma"/>
                <a:cs typeface="Tahoma"/>
              </a:rPr>
              <a:t> </a:t>
            </a:r>
            <a:r>
              <a:rPr sz="900" spc="20" dirty="0">
                <a:latin typeface="Tahoma"/>
                <a:cs typeface="Tahoma"/>
              </a:rPr>
              <a:t>vector</a:t>
            </a:r>
            <a:r>
              <a:rPr sz="900" spc="-60" dirty="0">
                <a:latin typeface="Tahoma"/>
                <a:cs typeface="Tahoma"/>
              </a:rPr>
              <a:t> </a:t>
            </a:r>
            <a:r>
              <a:rPr sz="900" spc="25" dirty="0">
                <a:latin typeface="Tahoma"/>
                <a:cs typeface="Tahoma"/>
              </a:rPr>
              <a:t>search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42498" y="3093589"/>
            <a:ext cx="8712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latin typeface="Tahoma"/>
                <a:cs typeface="Tahoma"/>
              </a:rPr>
              <a:t>Peer to </a:t>
            </a:r>
            <a:r>
              <a:rPr sz="900" spc="35" dirty="0">
                <a:latin typeface="Tahoma"/>
                <a:cs typeface="Tahoma"/>
              </a:rPr>
              <a:t>peer </a:t>
            </a:r>
            <a:r>
              <a:rPr sz="900" spc="40" dirty="0">
                <a:latin typeface="Tahoma"/>
                <a:cs typeface="Tahoma"/>
              </a:rPr>
              <a:t> </a:t>
            </a:r>
            <a:r>
              <a:rPr sz="900" spc="25" dirty="0">
                <a:latin typeface="Tahoma"/>
                <a:cs typeface="Tahoma"/>
              </a:rPr>
              <a:t>synchronization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84339" y="3005058"/>
            <a:ext cx="485915" cy="485915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242497" y="2225545"/>
            <a:ext cx="998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" marR="5080" indent="-29845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latin typeface="Tahoma"/>
                <a:cs typeface="Tahoma"/>
              </a:rPr>
              <a:t>Vector </a:t>
            </a:r>
            <a:r>
              <a:rPr sz="900" spc="40" dirty="0">
                <a:latin typeface="Tahoma"/>
                <a:cs typeface="Tahoma"/>
              </a:rPr>
              <a:t>and broad </a:t>
            </a:r>
            <a:r>
              <a:rPr sz="900" spc="-270" dirty="0">
                <a:latin typeface="Tahoma"/>
                <a:cs typeface="Tahoma"/>
              </a:rPr>
              <a:t> </a:t>
            </a:r>
            <a:r>
              <a:rPr sz="900" spc="30" dirty="0">
                <a:latin typeface="Tahoma"/>
                <a:cs typeface="Tahoma"/>
              </a:rPr>
              <a:t>workloa</a:t>
            </a:r>
            <a:r>
              <a:rPr sz="900" spc="40" dirty="0">
                <a:latin typeface="Tahoma"/>
                <a:cs typeface="Tahoma"/>
              </a:rPr>
              <a:t>d</a:t>
            </a:r>
            <a:r>
              <a:rPr sz="900" spc="-50" dirty="0">
                <a:latin typeface="Tahoma"/>
                <a:cs typeface="Tahoma"/>
              </a:rPr>
              <a:t> </a:t>
            </a:r>
            <a:r>
              <a:rPr sz="900" spc="35" dirty="0">
                <a:latin typeface="Tahoma"/>
                <a:cs typeface="Tahoma"/>
              </a:rPr>
              <a:t>support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58235" y="2225545"/>
            <a:ext cx="1088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15" dirty="0">
                <a:latin typeface="Tahoma"/>
                <a:cs typeface="Tahoma"/>
              </a:rPr>
              <a:t>Versatil</a:t>
            </a:r>
            <a:r>
              <a:rPr sz="900" spc="30" dirty="0">
                <a:latin typeface="Tahoma"/>
                <a:cs typeface="Tahoma"/>
              </a:rPr>
              <a:t>e</a:t>
            </a:r>
            <a:r>
              <a:rPr sz="900" spc="-50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JSO</a:t>
            </a:r>
            <a:r>
              <a:rPr sz="900" spc="-5" dirty="0">
                <a:latin typeface="Tahoma"/>
                <a:cs typeface="Tahoma"/>
              </a:rPr>
              <a:t>N</a:t>
            </a:r>
            <a:r>
              <a:rPr sz="900" spc="-50" dirty="0">
                <a:latin typeface="Tahoma"/>
                <a:cs typeface="Tahoma"/>
              </a:rPr>
              <a:t> </a:t>
            </a:r>
            <a:r>
              <a:rPr sz="900" spc="10" dirty="0">
                <a:latin typeface="Tahoma"/>
                <a:cs typeface="Tahoma"/>
              </a:rPr>
              <a:t>docs,  </a:t>
            </a:r>
            <a:r>
              <a:rPr sz="900" spc="30" dirty="0">
                <a:latin typeface="Tahoma"/>
                <a:cs typeface="Tahoma"/>
              </a:rPr>
              <a:t>schema</a:t>
            </a:r>
            <a:r>
              <a:rPr sz="900" spc="-60" dirty="0">
                <a:latin typeface="Tahoma"/>
                <a:cs typeface="Tahoma"/>
              </a:rPr>
              <a:t> </a:t>
            </a:r>
            <a:r>
              <a:rPr sz="900" spc="25" dirty="0">
                <a:latin typeface="Tahoma"/>
                <a:cs typeface="Tahoma"/>
              </a:rPr>
              <a:t>with</a:t>
            </a:r>
            <a:r>
              <a:rPr sz="900" spc="-60" dirty="0">
                <a:latin typeface="Tahoma"/>
                <a:cs typeface="Tahoma"/>
              </a:rPr>
              <a:t> </a:t>
            </a:r>
            <a:r>
              <a:rPr sz="900" spc="20" dirty="0">
                <a:latin typeface="Tahoma"/>
                <a:cs typeface="Tahoma"/>
              </a:rPr>
              <a:t>SQL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463392" y="1257566"/>
            <a:ext cx="0" cy="614680"/>
          </a:xfrm>
          <a:custGeom>
            <a:avLst/>
            <a:gdLst/>
            <a:ahLst/>
            <a:cxnLst/>
            <a:rect l="l" t="t" r="r" b="b"/>
            <a:pathLst>
              <a:path h="614680">
                <a:moveTo>
                  <a:pt x="0" y="0"/>
                </a:moveTo>
                <a:lnTo>
                  <a:pt x="0" y="614399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73331" y="2072716"/>
            <a:ext cx="0" cy="614680"/>
          </a:xfrm>
          <a:custGeom>
            <a:avLst/>
            <a:gdLst/>
            <a:ahLst/>
            <a:cxnLst/>
            <a:rect l="l" t="t" r="r" b="b"/>
            <a:pathLst>
              <a:path h="614680">
                <a:moveTo>
                  <a:pt x="0" y="0"/>
                </a:moveTo>
                <a:lnTo>
                  <a:pt x="0" y="614399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63392" y="2940747"/>
            <a:ext cx="0" cy="614680"/>
          </a:xfrm>
          <a:custGeom>
            <a:avLst/>
            <a:gdLst/>
            <a:ahLst/>
            <a:cxnLst/>
            <a:rect l="l" t="t" r="r" b="b"/>
            <a:pathLst>
              <a:path h="614679">
                <a:moveTo>
                  <a:pt x="0" y="0"/>
                </a:moveTo>
                <a:lnTo>
                  <a:pt x="0" y="614399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60907" y="3789265"/>
            <a:ext cx="0" cy="614680"/>
          </a:xfrm>
          <a:custGeom>
            <a:avLst/>
            <a:gdLst/>
            <a:ahLst/>
            <a:cxnLst/>
            <a:rect l="l" t="t" r="r" b="b"/>
            <a:pathLst>
              <a:path h="614679">
                <a:moveTo>
                  <a:pt x="0" y="0"/>
                </a:moveTo>
                <a:lnTo>
                  <a:pt x="0" y="614399"/>
                </a:lnTo>
              </a:path>
            </a:pathLst>
          </a:custGeom>
          <a:ln w="9524">
            <a:solidFill>
              <a:srgbClr val="FC9B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52653" y="1377822"/>
            <a:ext cx="382034" cy="374670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6622086" y="3928617"/>
            <a:ext cx="504825" cy="316230"/>
            <a:chOff x="6622086" y="3928617"/>
            <a:chExt cx="504825" cy="316230"/>
          </a:xfrm>
        </p:grpSpPr>
        <p:sp>
          <p:nvSpPr>
            <p:cNvPr id="30" name="object 30"/>
            <p:cNvSpPr/>
            <p:nvPr/>
          </p:nvSpPr>
          <p:spPr>
            <a:xfrm>
              <a:off x="6651888" y="3934967"/>
              <a:ext cx="450215" cy="303530"/>
            </a:xfrm>
            <a:custGeom>
              <a:avLst/>
              <a:gdLst/>
              <a:ahLst/>
              <a:cxnLst/>
              <a:rect l="l" t="t" r="r" b="b"/>
              <a:pathLst>
                <a:path w="450215" h="303529">
                  <a:moveTo>
                    <a:pt x="0" y="0"/>
                  </a:moveTo>
                  <a:lnTo>
                    <a:pt x="49817" y="0"/>
                  </a:lnTo>
                  <a:lnTo>
                    <a:pt x="49817" y="303524"/>
                  </a:lnTo>
                  <a:lnTo>
                    <a:pt x="0" y="303524"/>
                  </a:lnTo>
                  <a:lnTo>
                    <a:pt x="0" y="0"/>
                  </a:lnTo>
                  <a:close/>
                </a:path>
                <a:path w="450215" h="303529">
                  <a:moveTo>
                    <a:pt x="107107" y="0"/>
                  </a:moveTo>
                  <a:lnTo>
                    <a:pt x="156924" y="0"/>
                  </a:lnTo>
                  <a:lnTo>
                    <a:pt x="156924" y="303524"/>
                  </a:lnTo>
                  <a:lnTo>
                    <a:pt x="107107" y="303524"/>
                  </a:lnTo>
                  <a:lnTo>
                    <a:pt x="107107" y="0"/>
                  </a:lnTo>
                  <a:close/>
                </a:path>
                <a:path w="450215" h="303529">
                  <a:moveTo>
                    <a:pt x="195006" y="0"/>
                  </a:moveTo>
                  <a:lnTo>
                    <a:pt x="244823" y="0"/>
                  </a:lnTo>
                  <a:lnTo>
                    <a:pt x="244823" y="303524"/>
                  </a:lnTo>
                  <a:lnTo>
                    <a:pt x="195006" y="303524"/>
                  </a:lnTo>
                  <a:lnTo>
                    <a:pt x="195006" y="0"/>
                  </a:lnTo>
                  <a:close/>
                </a:path>
                <a:path w="450215" h="303529">
                  <a:moveTo>
                    <a:pt x="306721" y="0"/>
                  </a:moveTo>
                  <a:lnTo>
                    <a:pt x="356538" y="0"/>
                  </a:lnTo>
                  <a:lnTo>
                    <a:pt x="356538" y="303524"/>
                  </a:lnTo>
                  <a:lnTo>
                    <a:pt x="306721" y="303524"/>
                  </a:lnTo>
                  <a:lnTo>
                    <a:pt x="306721" y="0"/>
                  </a:lnTo>
                  <a:close/>
                </a:path>
                <a:path w="450215" h="303529">
                  <a:moveTo>
                    <a:pt x="400260" y="0"/>
                  </a:moveTo>
                  <a:lnTo>
                    <a:pt x="450076" y="0"/>
                  </a:lnTo>
                  <a:lnTo>
                    <a:pt x="450076" y="303524"/>
                  </a:lnTo>
                  <a:lnTo>
                    <a:pt x="400260" y="303524"/>
                  </a:lnTo>
                  <a:lnTo>
                    <a:pt x="40026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29650" y="4160858"/>
              <a:ext cx="290830" cy="51435"/>
            </a:xfrm>
            <a:custGeom>
              <a:avLst/>
              <a:gdLst/>
              <a:ahLst/>
              <a:cxnLst/>
              <a:rect l="l" t="t" r="r" b="b"/>
              <a:pathLst>
                <a:path w="290829" h="51435">
                  <a:moveTo>
                    <a:pt x="286498" y="50849"/>
                  </a:moveTo>
                  <a:lnTo>
                    <a:pt x="3794" y="50849"/>
                  </a:lnTo>
                  <a:lnTo>
                    <a:pt x="0" y="47055"/>
                  </a:lnTo>
                  <a:lnTo>
                    <a:pt x="0" y="8474"/>
                  </a:lnTo>
                  <a:lnTo>
                    <a:pt x="0" y="3794"/>
                  </a:lnTo>
                  <a:lnTo>
                    <a:pt x="3794" y="0"/>
                  </a:lnTo>
                  <a:lnTo>
                    <a:pt x="284065" y="0"/>
                  </a:lnTo>
                  <a:lnTo>
                    <a:pt x="286221" y="892"/>
                  </a:lnTo>
                  <a:lnTo>
                    <a:pt x="289399" y="4071"/>
                  </a:lnTo>
                  <a:lnTo>
                    <a:pt x="290292" y="6227"/>
                  </a:lnTo>
                  <a:lnTo>
                    <a:pt x="290292" y="47055"/>
                  </a:lnTo>
                  <a:lnTo>
                    <a:pt x="286498" y="50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29650" y="4160858"/>
              <a:ext cx="290830" cy="51435"/>
            </a:xfrm>
            <a:custGeom>
              <a:avLst/>
              <a:gdLst/>
              <a:ahLst/>
              <a:cxnLst/>
              <a:rect l="l" t="t" r="r" b="b"/>
              <a:pathLst>
                <a:path w="290829" h="51435">
                  <a:moveTo>
                    <a:pt x="0" y="8474"/>
                  </a:moveTo>
                  <a:lnTo>
                    <a:pt x="0" y="3794"/>
                  </a:lnTo>
                  <a:lnTo>
                    <a:pt x="3794" y="0"/>
                  </a:lnTo>
                  <a:lnTo>
                    <a:pt x="8474" y="0"/>
                  </a:lnTo>
                  <a:lnTo>
                    <a:pt x="281817" y="0"/>
                  </a:lnTo>
                  <a:lnTo>
                    <a:pt x="284065" y="0"/>
                  </a:lnTo>
                  <a:lnTo>
                    <a:pt x="286221" y="892"/>
                  </a:lnTo>
                  <a:lnTo>
                    <a:pt x="287810" y="2482"/>
                  </a:lnTo>
                  <a:lnTo>
                    <a:pt x="289399" y="4071"/>
                  </a:lnTo>
                  <a:lnTo>
                    <a:pt x="290292" y="6227"/>
                  </a:lnTo>
                  <a:lnTo>
                    <a:pt x="290292" y="8474"/>
                  </a:lnTo>
                  <a:lnTo>
                    <a:pt x="290292" y="42374"/>
                  </a:lnTo>
                  <a:lnTo>
                    <a:pt x="290292" y="47055"/>
                  </a:lnTo>
                  <a:lnTo>
                    <a:pt x="286498" y="50849"/>
                  </a:lnTo>
                  <a:lnTo>
                    <a:pt x="281817" y="50849"/>
                  </a:lnTo>
                  <a:lnTo>
                    <a:pt x="8474" y="50849"/>
                  </a:lnTo>
                  <a:lnTo>
                    <a:pt x="3794" y="50849"/>
                  </a:lnTo>
                  <a:lnTo>
                    <a:pt x="0" y="47055"/>
                  </a:lnTo>
                  <a:lnTo>
                    <a:pt x="0" y="42374"/>
                  </a:lnTo>
                  <a:lnTo>
                    <a:pt x="0" y="8474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2086" y="3999630"/>
              <a:ext cx="504311" cy="220926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57675" y="3010058"/>
            <a:ext cx="485921" cy="485921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6662020" y="2171785"/>
            <a:ext cx="417195" cy="417195"/>
            <a:chOff x="6662020" y="2171785"/>
            <a:chExt cx="417195" cy="417195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62020" y="2171785"/>
              <a:ext cx="416589" cy="41658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9467" y="2237336"/>
              <a:ext cx="320712" cy="220522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46088" y="2159391"/>
            <a:ext cx="387271" cy="38727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36501" y="1334126"/>
            <a:ext cx="411479" cy="4114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07"/>
          <p:cNvSpPr txBox="1">
            <a:spLocks noGrp="1"/>
          </p:cNvSpPr>
          <p:nvPr>
            <p:ph type="title"/>
          </p:nvPr>
        </p:nvSpPr>
        <p:spPr>
          <a:xfrm>
            <a:off x="298741" y="351835"/>
            <a:ext cx="82038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Couchbase Capella: </a:t>
            </a:r>
            <a:r>
              <a:rPr lang="en" b="0"/>
              <a:t>Key Capabilities</a:t>
            </a:r>
            <a:endParaRPr b="0"/>
          </a:p>
        </p:txBody>
      </p:sp>
      <p:sp>
        <p:nvSpPr>
          <p:cNvPr id="1474" name="Google Shape;1474;p107"/>
          <p:cNvSpPr/>
          <p:nvPr/>
        </p:nvSpPr>
        <p:spPr>
          <a:xfrm>
            <a:off x="6723752" y="2066257"/>
            <a:ext cx="2014200" cy="5784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 Availability</a:t>
            </a: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107"/>
          <p:cNvSpPr/>
          <p:nvPr/>
        </p:nvSpPr>
        <p:spPr>
          <a:xfrm>
            <a:off x="2502451" y="2066258"/>
            <a:ext cx="2014200" cy="5784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Enterprise-Grade Performance</a:t>
            </a: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107"/>
          <p:cNvSpPr/>
          <p:nvPr/>
        </p:nvSpPr>
        <p:spPr>
          <a:xfrm>
            <a:off x="4597277" y="2066258"/>
            <a:ext cx="2014200" cy="5784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Development Flexibility</a:t>
            </a: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107"/>
          <p:cNvSpPr/>
          <p:nvPr/>
        </p:nvSpPr>
        <p:spPr>
          <a:xfrm>
            <a:off x="404173" y="2066257"/>
            <a:ext cx="2014200" cy="578400"/>
          </a:xfrm>
          <a:prstGeom prst="roundRect">
            <a:avLst>
              <a:gd name="adj" fmla="val 119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Fully Managed</a:t>
            </a: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107"/>
          <p:cNvSpPr/>
          <p:nvPr/>
        </p:nvSpPr>
        <p:spPr>
          <a:xfrm>
            <a:off x="6724689" y="4026757"/>
            <a:ext cx="2014200" cy="5784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Security </a:t>
            </a:r>
            <a:b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Peace of Mind</a:t>
            </a: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107"/>
          <p:cNvSpPr/>
          <p:nvPr/>
        </p:nvSpPr>
        <p:spPr>
          <a:xfrm>
            <a:off x="2503389" y="4026758"/>
            <a:ext cx="2014200" cy="5784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Single Pane for Multi-cluster, Multi-region</a:t>
            </a: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107"/>
          <p:cNvSpPr/>
          <p:nvPr/>
        </p:nvSpPr>
        <p:spPr>
          <a:xfrm>
            <a:off x="4598215" y="4026758"/>
            <a:ext cx="2014200" cy="5784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 Monitoring, </a:t>
            </a:r>
            <a:b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 Healing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107"/>
          <p:cNvSpPr/>
          <p:nvPr/>
        </p:nvSpPr>
        <p:spPr>
          <a:xfrm>
            <a:off x="405110" y="4026757"/>
            <a:ext cx="2014200" cy="578400"/>
          </a:xfrm>
          <a:prstGeom prst="roundRect">
            <a:avLst>
              <a:gd name="adj" fmla="val 119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Automated Scaling In/Out &amp; Up/Down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2" name="Google Shape;1482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60" y="1036138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8090" y="997569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1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31752" y="102061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10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16502" y="2960369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10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92412" y="944046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10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95851" y="2938856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10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56177" y="2973329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10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96923" y="2972883"/>
            <a:ext cx="10287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5717E51F-6686-1FE7-8B53-8A6D7918459E}"/>
              </a:ext>
            </a:extLst>
          </p:cNvPr>
          <p:cNvSpPr/>
          <p:nvPr/>
        </p:nvSpPr>
        <p:spPr>
          <a:xfrm>
            <a:off x="370304" y="763787"/>
            <a:ext cx="8403590" cy="0"/>
          </a:xfrm>
          <a:custGeom>
            <a:avLst/>
            <a:gdLst/>
            <a:ahLst/>
            <a:cxnLst/>
            <a:rect l="l" t="t" r="r" b="b"/>
            <a:pathLst>
              <a:path w="8403590">
                <a:moveTo>
                  <a:pt x="0" y="0"/>
                </a:moveTo>
                <a:lnTo>
                  <a:pt x="840329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7CD014B5-B83B-8821-2230-0E21A472D2A7}"/>
              </a:ext>
            </a:extLst>
          </p:cNvPr>
          <p:cNvSpPr/>
          <p:nvPr/>
        </p:nvSpPr>
        <p:spPr>
          <a:xfrm>
            <a:off x="8533676" y="257729"/>
            <a:ext cx="340360" cy="340995"/>
          </a:xfrm>
          <a:custGeom>
            <a:avLst/>
            <a:gdLst/>
            <a:ahLst/>
            <a:cxnLst/>
            <a:rect l="l" t="t" r="r" b="b"/>
            <a:pathLst>
              <a:path w="340359" h="340995">
                <a:moveTo>
                  <a:pt x="172949" y="340407"/>
                </a:moveTo>
                <a:lnTo>
                  <a:pt x="102666" y="326572"/>
                </a:lnTo>
                <a:lnTo>
                  <a:pt x="61081" y="301020"/>
                </a:lnTo>
                <a:lnTo>
                  <a:pt x="28628" y="264933"/>
                </a:lnTo>
                <a:lnTo>
                  <a:pt x="7527" y="220568"/>
                </a:lnTo>
                <a:lnTo>
                  <a:pt x="0" y="170179"/>
                </a:lnTo>
                <a:lnTo>
                  <a:pt x="6105" y="125074"/>
                </a:lnTo>
                <a:lnTo>
                  <a:pt x="23320" y="84459"/>
                </a:lnTo>
                <a:lnTo>
                  <a:pt x="49990" y="49990"/>
                </a:lnTo>
                <a:lnTo>
                  <a:pt x="84459" y="23320"/>
                </a:lnTo>
                <a:lnTo>
                  <a:pt x="125074" y="6105"/>
                </a:lnTo>
                <a:lnTo>
                  <a:pt x="170179" y="0"/>
                </a:lnTo>
                <a:lnTo>
                  <a:pt x="215285" y="6105"/>
                </a:lnTo>
                <a:lnTo>
                  <a:pt x="255900" y="23320"/>
                </a:lnTo>
                <a:lnTo>
                  <a:pt x="290369" y="49990"/>
                </a:lnTo>
                <a:lnTo>
                  <a:pt x="317038" y="84459"/>
                </a:lnTo>
                <a:lnTo>
                  <a:pt x="328125" y="110616"/>
                </a:lnTo>
                <a:lnTo>
                  <a:pt x="103809" y="110616"/>
                </a:lnTo>
                <a:lnTo>
                  <a:pt x="95194" y="110763"/>
                </a:lnTo>
                <a:lnTo>
                  <a:pt x="57502" y="126199"/>
                </a:lnTo>
                <a:lnTo>
                  <a:pt x="56159" y="133591"/>
                </a:lnTo>
                <a:lnTo>
                  <a:pt x="56159" y="199961"/>
                </a:lnTo>
                <a:lnTo>
                  <a:pt x="91418" y="223600"/>
                </a:lnTo>
                <a:lnTo>
                  <a:pt x="141621" y="226738"/>
                </a:lnTo>
                <a:lnTo>
                  <a:pt x="168478" y="227190"/>
                </a:lnTo>
                <a:lnTo>
                  <a:pt x="168478" y="227647"/>
                </a:lnTo>
                <a:lnTo>
                  <a:pt x="329310" y="227647"/>
                </a:lnTo>
                <a:lnTo>
                  <a:pt x="312359" y="263737"/>
                </a:lnTo>
                <a:lnTo>
                  <a:pt x="280590" y="299763"/>
                </a:lnTo>
                <a:lnTo>
                  <a:pt x="239846" y="325615"/>
                </a:lnTo>
                <a:lnTo>
                  <a:pt x="192282" y="339037"/>
                </a:lnTo>
                <a:lnTo>
                  <a:pt x="174907" y="340377"/>
                </a:lnTo>
                <a:lnTo>
                  <a:pt x="172949" y="340407"/>
                </a:lnTo>
                <a:close/>
              </a:path>
              <a:path w="340359" h="340995">
                <a:moveTo>
                  <a:pt x="110616" y="165074"/>
                </a:moveTo>
                <a:lnTo>
                  <a:pt x="110616" y="113169"/>
                </a:lnTo>
                <a:lnTo>
                  <a:pt x="107213" y="110616"/>
                </a:lnTo>
                <a:lnTo>
                  <a:pt x="233145" y="110616"/>
                </a:lnTo>
                <a:lnTo>
                  <a:pt x="229742" y="113169"/>
                </a:lnTo>
                <a:lnTo>
                  <a:pt x="229742" y="163372"/>
                </a:lnTo>
                <a:lnTo>
                  <a:pt x="170179" y="163372"/>
                </a:lnTo>
                <a:lnTo>
                  <a:pt x="155129" y="163638"/>
                </a:lnTo>
                <a:lnTo>
                  <a:pt x="125666" y="164808"/>
                </a:lnTo>
                <a:lnTo>
                  <a:pt x="110616" y="165074"/>
                </a:lnTo>
                <a:close/>
              </a:path>
              <a:path w="340359" h="340995">
                <a:moveTo>
                  <a:pt x="329310" y="227647"/>
                </a:moveTo>
                <a:lnTo>
                  <a:pt x="175285" y="227647"/>
                </a:lnTo>
                <a:lnTo>
                  <a:pt x="175285" y="227190"/>
                </a:lnTo>
                <a:lnTo>
                  <a:pt x="201370" y="226379"/>
                </a:lnTo>
                <a:lnTo>
                  <a:pt x="226977" y="225169"/>
                </a:lnTo>
                <a:lnTo>
                  <a:pt x="267181" y="221233"/>
                </a:lnTo>
                <a:lnTo>
                  <a:pt x="284199" y="199961"/>
                </a:lnTo>
                <a:lnTo>
                  <a:pt x="284199" y="133591"/>
                </a:lnTo>
                <a:lnTo>
                  <a:pt x="245524" y="110763"/>
                </a:lnTo>
                <a:lnTo>
                  <a:pt x="237400" y="110616"/>
                </a:lnTo>
                <a:lnTo>
                  <a:pt x="328125" y="110616"/>
                </a:lnTo>
                <a:lnTo>
                  <a:pt x="334253" y="125074"/>
                </a:lnTo>
                <a:lnTo>
                  <a:pt x="340359" y="170179"/>
                </a:lnTo>
                <a:lnTo>
                  <a:pt x="333000" y="219791"/>
                </a:lnTo>
                <a:lnTo>
                  <a:pt x="329310" y="227647"/>
                </a:lnTo>
                <a:close/>
              </a:path>
              <a:path w="340359" h="340995">
                <a:moveTo>
                  <a:pt x="229742" y="165074"/>
                </a:moveTo>
                <a:lnTo>
                  <a:pt x="214692" y="164808"/>
                </a:lnTo>
                <a:lnTo>
                  <a:pt x="185230" y="163638"/>
                </a:lnTo>
                <a:lnTo>
                  <a:pt x="170179" y="163372"/>
                </a:lnTo>
                <a:lnTo>
                  <a:pt x="229742" y="163372"/>
                </a:lnTo>
                <a:lnTo>
                  <a:pt x="229742" y="165074"/>
                </a:lnTo>
                <a:close/>
              </a:path>
            </a:pathLst>
          </a:custGeom>
          <a:solidFill>
            <a:srgbClr val="EA232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684" y="5003796"/>
            <a:ext cx="88011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latin typeface="Arial MT"/>
                <a:cs typeface="Arial MT"/>
              </a:rPr>
              <a:t>Confidentia</a:t>
            </a:r>
            <a:r>
              <a:rPr sz="600" dirty="0">
                <a:latin typeface="Arial MT"/>
                <a:cs typeface="Arial MT"/>
              </a:rPr>
              <a:t>l</a:t>
            </a:r>
            <a:r>
              <a:rPr sz="600" spc="-5" dirty="0">
                <a:latin typeface="Arial MT"/>
                <a:cs typeface="Arial MT"/>
              </a:rPr>
              <a:t> an</a:t>
            </a:r>
            <a:r>
              <a:rPr sz="600" dirty="0">
                <a:latin typeface="Arial MT"/>
                <a:cs typeface="Arial MT"/>
              </a:rPr>
              <a:t>d</a:t>
            </a:r>
            <a:r>
              <a:rPr sz="600" spc="-5" dirty="0">
                <a:latin typeface="Arial MT"/>
                <a:cs typeface="Arial MT"/>
              </a:rPr>
              <a:t> Proprieta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4899" y="4983878"/>
            <a:ext cx="30003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 MT"/>
                <a:cs typeface="Arial MT"/>
              </a:rPr>
              <a:t>r</a:t>
            </a:r>
            <a:r>
              <a:rPr sz="600" spc="-45" dirty="0">
                <a:latin typeface="Arial MT"/>
                <a:cs typeface="Arial MT"/>
              </a:rPr>
              <a:t>y</a:t>
            </a:r>
            <a:r>
              <a:rPr sz="600" dirty="0">
                <a:latin typeface="Arial MT"/>
                <a:cs typeface="Arial MT"/>
              </a:rPr>
              <a:t>.</a:t>
            </a:r>
            <a:r>
              <a:rPr sz="600" spc="-5" dirty="0">
                <a:latin typeface="Arial MT"/>
                <a:cs typeface="Arial MT"/>
              </a:rPr>
              <a:t> D</a:t>
            </a:r>
            <a:r>
              <a:rPr sz="600" dirty="0">
                <a:latin typeface="Arial MT"/>
                <a:cs typeface="Arial MT"/>
              </a:rPr>
              <a:t>o</a:t>
            </a:r>
            <a:r>
              <a:rPr sz="600" spc="-5" dirty="0">
                <a:latin typeface="Arial MT"/>
                <a:cs typeface="Arial MT"/>
              </a:rPr>
              <a:t> no</a:t>
            </a:r>
            <a:r>
              <a:rPr sz="600" dirty="0">
                <a:latin typeface="Arial MT"/>
                <a:cs typeface="Arial MT"/>
              </a:rPr>
              <a:t>t</a:t>
            </a:r>
            <a:r>
              <a:rPr sz="600" spc="-5" dirty="0">
                <a:latin typeface="Arial MT"/>
                <a:cs typeface="Arial MT"/>
              </a:rPr>
              <a:t> distribut</a:t>
            </a:r>
            <a:r>
              <a:rPr sz="600" dirty="0">
                <a:latin typeface="Arial MT"/>
                <a:cs typeface="Arial MT"/>
              </a:rPr>
              <a:t>e</a:t>
            </a:r>
            <a:r>
              <a:rPr sz="600" spc="-5" dirty="0">
                <a:latin typeface="Arial MT"/>
                <a:cs typeface="Arial MT"/>
              </a:rPr>
              <a:t> withou</a:t>
            </a:r>
            <a:r>
              <a:rPr sz="600" dirty="0">
                <a:latin typeface="Arial MT"/>
                <a:cs typeface="Arial MT"/>
              </a:rPr>
              <a:t>t</a:t>
            </a:r>
            <a:r>
              <a:rPr sz="600" spc="-5" dirty="0">
                <a:latin typeface="Arial MT"/>
                <a:cs typeface="Arial MT"/>
              </a:rPr>
              <a:t> Couchbas</a:t>
            </a:r>
            <a:r>
              <a:rPr sz="600" dirty="0">
                <a:latin typeface="Arial MT"/>
                <a:cs typeface="Arial MT"/>
              </a:rPr>
              <a:t>e</a:t>
            </a:r>
            <a:r>
              <a:rPr sz="600" spc="-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consent.</a:t>
            </a:r>
            <a:r>
              <a:rPr sz="600" spc="-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©</a:t>
            </a:r>
            <a:r>
              <a:rPr sz="600" spc="-5" dirty="0">
                <a:latin typeface="Arial MT"/>
                <a:cs typeface="Arial MT"/>
              </a:rPr>
              <a:t> Couchbas</a:t>
            </a:r>
            <a:r>
              <a:rPr sz="600" dirty="0">
                <a:latin typeface="Arial MT"/>
                <a:cs typeface="Arial MT"/>
              </a:rPr>
              <a:t>e</a:t>
            </a:r>
            <a:r>
              <a:rPr sz="600" spc="-5" dirty="0">
                <a:latin typeface="Arial MT"/>
                <a:cs typeface="Arial MT"/>
              </a:rPr>
              <a:t> 2024</a:t>
            </a:r>
            <a:r>
              <a:rPr sz="600" dirty="0">
                <a:latin typeface="Arial MT"/>
                <a:cs typeface="Arial MT"/>
              </a:rPr>
              <a:t>.</a:t>
            </a:r>
            <a:r>
              <a:rPr sz="600" spc="-35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Al</a:t>
            </a:r>
            <a:r>
              <a:rPr sz="600" dirty="0">
                <a:latin typeface="Arial MT"/>
                <a:cs typeface="Arial MT"/>
              </a:rPr>
              <a:t>l</a:t>
            </a:r>
            <a:r>
              <a:rPr sz="600" spc="-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rights</a:t>
            </a:r>
            <a:r>
              <a:rPr sz="600" spc="-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reserved.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1625" y="4987487"/>
            <a:ext cx="749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Arial MT"/>
                <a:cs typeface="Arial MT"/>
              </a:rPr>
              <a:t>7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33676" y="257729"/>
            <a:ext cx="340360" cy="340995"/>
          </a:xfrm>
          <a:custGeom>
            <a:avLst/>
            <a:gdLst/>
            <a:ahLst/>
            <a:cxnLst/>
            <a:rect l="l" t="t" r="r" b="b"/>
            <a:pathLst>
              <a:path w="340359" h="340995">
                <a:moveTo>
                  <a:pt x="172949" y="340407"/>
                </a:moveTo>
                <a:lnTo>
                  <a:pt x="102666" y="326572"/>
                </a:lnTo>
                <a:lnTo>
                  <a:pt x="61081" y="301020"/>
                </a:lnTo>
                <a:lnTo>
                  <a:pt x="28628" y="264933"/>
                </a:lnTo>
                <a:lnTo>
                  <a:pt x="7527" y="220568"/>
                </a:lnTo>
                <a:lnTo>
                  <a:pt x="0" y="170179"/>
                </a:lnTo>
                <a:lnTo>
                  <a:pt x="6105" y="125074"/>
                </a:lnTo>
                <a:lnTo>
                  <a:pt x="23320" y="84459"/>
                </a:lnTo>
                <a:lnTo>
                  <a:pt x="49990" y="49990"/>
                </a:lnTo>
                <a:lnTo>
                  <a:pt x="84459" y="23320"/>
                </a:lnTo>
                <a:lnTo>
                  <a:pt x="125074" y="6105"/>
                </a:lnTo>
                <a:lnTo>
                  <a:pt x="170179" y="0"/>
                </a:lnTo>
                <a:lnTo>
                  <a:pt x="215285" y="6105"/>
                </a:lnTo>
                <a:lnTo>
                  <a:pt x="255900" y="23320"/>
                </a:lnTo>
                <a:lnTo>
                  <a:pt x="290369" y="49990"/>
                </a:lnTo>
                <a:lnTo>
                  <a:pt x="317038" y="84459"/>
                </a:lnTo>
                <a:lnTo>
                  <a:pt x="328125" y="110616"/>
                </a:lnTo>
                <a:lnTo>
                  <a:pt x="103809" y="110616"/>
                </a:lnTo>
                <a:lnTo>
                  <a:pt x="95194" y="110763"/>
                </a:lnTo>
                <a:lnTo>
                  <a:pt x="57502" y="126199"/>
                </a:lnTo>
                <a:lnTo>
                  <a:pt x="56159" y="133591"/>
                </a:lnTo>
                <a:lnTo>
                  <a:pt x="56159" y="199961"/>
                </a:lnTo>
                <a:lnTo>
                  <a:pt x="91418" y="223600"/>
                </a:lnTo>
                <a:lnTo>
                  <a:pt x="141621" y="226738"/>
                </a:lnTo>
                <a:lnTo>
                  <a:pt x="168478" y="227190"/>
                </a:lnTo>
                <a:lnTo>
                  <a:pt x="168478" y="227647"/>
                </a:lnTo>
                <a:lnTo>
                  <a:pt x="329310" y="227647"/>
                </a:lnTo>
                <a:lnTo>
                  <a:pt x="312359" y="263737"/>
                </a:lnTo>
                <a:lnTo>
                  <a:pt x="280590" y="299763"/>
                </a:lnTo>
                <a:lnTo>
                  <a:pt x="239846" y="325615"/>
                </a:lnTo>
                <a:lnTo>
                  <a:pt x="192282" y="339037"/>
                </a:lnTo>
                <a:lnTo>
                  <a:pt x="174907" y="340377"/>
                </a:lnTo>
                <a:lnTo>
                  <a:pt x="172949" y="340407"/>
                </a:lnTo>
                <a:close/>
              </a:path>
              <a:path w="340359" h="340995">
                <a:moveTo>
                  <a:pt x="110616" y="165074"/>
                </a:moveTo>
                <a:lnTo>
                  <a:pt x="110616" y="113169"/>
                </a:lnTo>
                <a:lnTo>
                  <a:pt x="107213" y="110616"/>
                </a:lnTo>
                <a:lnTo>
                  <a:pt x="233145" y="110616"/>
                </a:lnTo>
                <a:lnTo>
                  <a:pt x="229742" y="113169"/>
                </a:lnTo>
                <a:lnTo>
                  <a:pt x="229742" y="163372"/>
                </a:lnTo>
                <a:lnTo>
                  <a:pt x="170179" y="163372"/>
                </a:lnTo>
                <a:lnTo>
                  <a:pt x="155129" y="163638"/>
                </a:lnTo>
                <a:lnTo>
                  <a:pt x="125666" y="164808"/>
                </a:lnTo>
                <a:lnTo>
                  <a:pt x="110616" y="165074"/>
                </a:lnTo>
                <a:close/>
              </a:path>
              <a:path w="340359" h="340995">
                <a:moveTo>
                  <a:pt x="329310" y="227647"/>
                </a:moveTo>
                <a:lnTo>
                  <a:pt x="175285" y="227647"/>
                </a:lnTo>
                <a:lnTo>
                  <a:pt x="175285" y="227190"/>
                </a:lnTo>
                <a:lnTo>
                  <a:pt x="201370" y="226379"/>
                </a:lnTo>
                <a:lnTo>
                  <a:pt x="226977" y="225169"/>
                </a:lnTo>
                <a:lnTo>
                  <a:pt x="267181" y="221233"/>
                </a:lnTo>
                <a:lnTo>
                  <a:pt x="284199" y="199961"/>
                </a:lnTo>
                <a:lnTo>
                  <a:pt x="284199" y="133591"/>
                </a:lnTo>
                <a:lnTo>
                  <a:pt x="245524" y="110763"/>
                </a:lnTo>
                <a:lnTo>
                  <a:pt x="237400" y="110616"/>
                </a:lnTo>
                <a:lnTo>
                  <a:pt x="328125" y="110616"/>
                </a:lnTo>
                <a:lnTo>
                  <a:pt x="334253" y="125074"/>
                </a:lnTo>
                <a:lnTo>
                  <a:pt x="340359" y="170179"/>
                </a:lnTo>
                <a:lnTo>
                  <a:pt x="333000" y="219791"/>
                </a:lnTo>
                <a:lnTo>
                  <a:pt x="329310" y="227647"/>
                </a:lnTo>
                <a:close/>
              </a:path>
              <a:path w="340359" h="340995">
                <a:moveTo>
                  <a:pt x="229742" y="165074"/>
                </a:moveTo>
                <a:lnTo>
                  <a:pt x="214692" y="164808"/>
                </a:lnTo>
                <a:lnTo>
                  <a:pt x="185230" y="163638"/>
                </a:lnTo>
                <a:lnTo>
                  <a:pt x="170179" y="163372"/>
                </a:lnTo>
                <a:lnTo>
                  <a:pt x="229742" y="163372"/>
                </a:lnTo>
                <a:lnTo>
                  <a:pt x="229742" y="165074"/>
                </a:lnTo>
                <a:close/>
              </a:path>
            </a:pathLst>
          </a:custGeom>
          <a:solidFill>
            <a:srgbClr val="EA2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076325" cy="5143500"/>
          </a:xfrm>
          <a:custGeom>
            <a:avLst/>
            <a:gdLst/>
            <a:ahLst/>
            <a:cxnLst/>
            <a:rect l="l" t="t" r="r" b="b"/>
            <a:pathLst>
              <a:path w="1076325" h="5143500">
                <a:moveTo>
                  <a:pt x="1076312" y="0"/>
                </a:moveTo>
                <a:lnTo>
                  <a:pt x="0" y="0"/>
                </a:lnTo>
                <a:lnTo>
                  <a:pt x="0" y="544842"/>
                </a:lnTo>
                <a:lnTo>
                  <a:pt x="0" y="4598682"/>
                </a:lnTo>
                <a:lnTo>
                  <a:pt x="0" y="5143500"/>
                </a:lnTo>
                <a:lnTo>
                  <a:pt x="1076312" y="5143500"/>
                </a:lnTo>
                <a:lnTo>
                  <a:pt x="1076312" y="4598682"/>
                </a:lnTo>
                <a:lnTo>
                  <a:pt x="719239" y="4598682"/>
                </a:lnTo>
                <a:lnTo>
                  <a:pt x="719239" y="544842"/>
                </a:lnTo>
                <a:lnTo>
                  <a:pt x="1076312" y="544842"/>
                </a:lnTo>
                <a:lnTo>
                  <a:pt x="1076312" y="0"/>
                </a:lnTo>
                <a:close/>
              </a:path>
            </a:pathLst>
          </a:custGeom>
          <a:solidFill>
            <a:srgbClr val="FC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3090" y="4623463"/>
            <a:ext cx="1089420" cy="24834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4550" y="3544685"/>
            <a:ext cx="362120" cy="40410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26399" y="3995604"/>
            <a:ext cx="350775" cy="114789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913714" y="4809309"/>
            <a:ext cx="692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A5A5A5"/>
                </a:solidFill>
                <a:latin typeface="Tahoma"/>
                <a:cs typeface="Tahoma"/>
              </a:rPr>
              <a:t>7</a:t>
            </a:r>
            <a:endParaRPr sz="6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31661" y="1472924"/>
            <a:ext cx="196532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/>
              <a:t>Our</a:t>
            </a:r>
            <a:r>
              <a:rPr sz="2100" spc="-85" dirty="0"/>
              <a:t> </a:t>
            </a:r>
            <a:r>
              <a:rPr lang="en-US" sz="2100" spc="-5" dirty="0"/>
              <a:t>use case</a:t>
            </a:r>
            <a:endParaRPr sz="2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147" y="242690"/>
            <a:ext cx="32270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65" dirty="0"/>
              <a:t>Linkedin</a:t>
            </a:r>
            <a:r>
              <a:rPr sz="2800" spc="-90" dirty="0"/>
              <a:t> </a:t>
            </a:r>
            <a:r>
              <a:rPr sz="2800" spc="5" dirty="0"/>
              <a:t>Use</a:t>
            </a:r>
            <a:r>
              <a:rPr sz="2800" spc="-85" dirty="0"/>
              <a:t> </a:t>
            </a:r>
            <a:r>
              <a:rPr sz="2800" spc="-50" dirty="0"/>
              <a:t>Case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788477"/>
            <a:ext cx="9144000" cy="290830"/>
          </a:xfrm>
          <a:custGeom>
            <a:avLst/>
            <a:gdLst/>
            <a:ahLst/>
            <a:cxnLst/>
            <a:rect l="l" t="t" r="r" b="b"/>
            <a:pathLst>
              <a:path w="9144000" h="290830">
                <a:moveTo>
                  <a:pt x="9143999" y="290399"/>
                </a:moveTo>
                <a:lnTo>
                  <a:pt x="0" y="2903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290399"/>
                </a:lnTo>
                <a:close/>
              </a:path>
            </a:pathLst>
          </a:custGeom>
          <a:solidFill>
            <a:srgbClr val="FC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58994" y="807185"/>
            <a:ext cx="32226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Caching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Speeding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Legacy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Systems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3390" y="1310946"/>
            <a:ext cx="962286" cy="2751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804847" y="1863075"/>
            <a:ext cx="8750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Challenge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28330" y="2153651"/>
            <a:ext cx="388302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305" indent="-142240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154940" algn="l"/>
              </a:tabLst>
            </a:pPr>
            <a:r>
              <a:rPr sz="1200" spc="-5" dirty="0">
                <a:latin typeface="Arial MT"/>
                <a:cs typeface="Arial MT"/>
              </a:rPr>
              <a:t>Inability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scale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reads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Oracle</a:t>
            </a:r>
            <a:endParaRPr sz="1200">
              <a:latin typeface="Arial MT"/>
              <a:cs typeface="Arial MT"/>
            </a:endParaRPr>
          </a:p>
          <a:p>
            <a:pPr marL="154305">
              <a:lnSpc>
                <a:spcPct val="100000"/>
              </a:lnSpc>
            </a:pPr>
            <a:r>
              <a:rPr sz="1200" spc="-5" dirty="0">
                <a:latin typeface="Arial MT"/>
                <a:cs typeface="Arial MT"/>
              </a:rPr>
              <a:t>was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bringing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down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back-end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systems</a:t>
            </a:r>
            <a:endParaRPr sz="1200">
              <a:latin typeface="Arial MT"/>
              <a:cs typeface="Arial MT"/>
            </a:endParaRPr>
          </a:p>
          <a:p>
            <a:pPr marL="154305" marR="5080" indent="-142240">
              <a:lnSpc>
                <a:spcPct val="100000"/>
              </a:lnSpc>
              <a:spcBef>
                <a:spcPts val="600"/>
              </a:spcBef>
              <a:buSzPct val="75000"/>
              <a:buChar char="•"/>
              <a:tabLst>
                <a:tab pos="154940" algn="l"/>
              </a:tabLst>
            </a:pPr>
            <a:r>
              <a:rPr sz="1200" spc="-5" dirty="0">
                <a:latin typeface="Arial MT"/>
                <a:cs typeface="Arial MT"/>
              </a:rPr>
              <a:t>Needed to balance performance with built-in </a:t>
            </a:r>
            <a:r>
              <a:rPr sz="1200" dirty="0">
                <a:latin typeface="Arial MT"/>
                <a:cs typeface="Arial MT"/>
              </a:rPr>
              <a:t>replication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cluster</a:t>
            </a:r>
            <a:r>
              <a:rPr sz="1200" spc="-5" dirty="0">
                <a:latin typeface="Arial MT"/>
                <a:cs typeface="Arial MT"/>
              </a:rPr>
              <a:t> expansion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04847" y="3053149"/>
            <a:ext cx="3923029" cy="139700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400" b="1" spc="-5" dirty="0">
                <a:latin typeface="Arial"/>
                <a:cs typeface="Arial"/>
              </a:rPr>
              <a:t>Solution</a:t>
            </a:r>
            <a:endParaRPr sz="1400">
              <a:latin typeface="Arial"/>
              <a:cs typeface="Arial"/>
            </a:endParaRPr>
          </a:p>
          <a:p>
            <a:pPr marL="219710" indent="-184785">
              <a:lnSpc>
                <a:spcPct val="100000"/>
              </a:lnSpc>
              <a:spcBef>
                <a:spcPts val="605"/>
              </a:spcBef>
              <a:buSzPct val="75000"/>
              <a:buFont typeface="Arial"/>
              <a:buChar char="•"/>
              <a:tabLst>
                <a:tab pos="219710" algn="l"/>
                <a:tab pos="220345" algn="l"/>
              </a:tabLst>
            </a:pPr>
            <a:r>
              <a:rPr sz="1200" spc="-5" dirty="0">
                <a:latin typeface="Arial MT"/>
                <a:cs typeface="Arial MT"/>
              </a:rPr>
              <a:t>Achieved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tremendous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performance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scale,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averaging</a:t>
            </a:r>
            <a:endParaRPr sz="1200">
              <a:latin typeface="Arial MT"/>
              <a:cs typeface="Arial MT"/>
            </a:endParaRPr>
          </a:p>
          <a:p>
            <a:pPr marL="177800">
              <a:lnSpc>
                <a:spcPct val="100000"/>
              </a:lnSpc>
            </a:pPr>
            <a:r>
              <a:rPr sz="1200" spc="-5" dirty="0">
                <a:latin typeface="Arial MT"/>
                <a:cs typeface="Arial MT"/>
              </a:rPr>
              <a:t>&lt;4ms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latency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for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over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2.5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billion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items</a:t>
            </a:r>
            <a:endParaRPr sz="1200">
              <a:latin typeface="Arial MT"/>
              <a:cs typeface="Arial MT"/>
            </a:endParaRPr>
          </a:p>
          <a:p>
            <a:pPr marL="177800" marR="5080" indent="-142240">
              <a:lnSpc>
                <a:spcPct val="100000"/>
              </a:lnSpc>
              <a:spcBef>
                <a:spcPts val="600"/>
              </a:spcBef>
              <a:buSzPct val="75000"/>
              <a:buChar char="•"/>
              <a:tabLst>
                <a:tab pos="177800" algn="l"/>
              </a:tabLst>
            </a:pPr>
            <a:r>
              <a:rPr sz="1200" spc="-5" dirty="0">
                <a:latin typeface="Arial MT"/>
                <a:cs typeface="Arial MT"/>
              </a:rPr>
              <a:t>All in-memory </a:t>
            </a:r>
            <a:r>
              <a:rPr sz="1200" dirty="0">
                <a:latin typeface="Arial MT"/>
                <a:cs typeface="Arial MT"/>
              </a:rPr>
              <a:t>storage </a:t>
            </a:r>
            <a:r>
              <a:rPr sz="1200" spc="-5" dirty="0">
                <a:latin typeface="Arial MT"/>
                <a:cs typeface="Arial MT"/>
              </a:rPr>
              <a:t>is done by Couchbase, powering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10+ </a:t>
            </a:r>
            <a:r>
              <a:rPr sz="1200" dirty="0">
                <a:latin typeface="Arial MT"/>
                <a:cs typeface="Arial MT"/>
              </a:rPr>
              <a:t>million </a:t>
            </a:r>
            <a:r>
              <a:rPr sz="1200" spc="-5" dirty="0">
                <a:latin typeface="Arial MT"/>
                <a:cs typeface="Arial MT"/>
              </a:rPr>
              <a:t>queries per </a:t>
            </a:r>
            <a:r>
              <a:rPr sz="1200" dirty="0">
                <a:latin typeface="Arial MT"/>
                <a:cs typeface="Arial MT"/>
              </a:rPr>
              <a:t>second </a:t>
            </a:r>
            <a:r>
              <a:rPr sz="1200" spc="-5" dirty="0">
                <a:latin typeface="Arial MT"/>
                <a:cs typeface="Arial MT"/>
              </a:rPr>
              <a:t>across all </a:t>
            </a:r>
            <a:r>
              <a:rPr sz="1200" dirty="0">
                <a:latin typeface="Arial MT"/>
                <a:cs typeface="Arial MT"/>
              </a:rPr>
              <a:t>servers </a:t>
            </a:r>
            <a:r>
              <a:rPr sz="1200" spc="-5" dirty="0">
                <a:latin typeface="Arial MT"/>
                <a:cs typeface="Arial MT"/>
              </a:rPr>
              <a:t>and </a:t>
            </a:r>
            <a:r>
              <a:rPr sz="1200" dirty="0">
                <a:latin typeface="Arial MT"/>
                <a:cs typeface="Arial MT"/>
              </a:rPr>
              <a:t> clusters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0867" y="1749832"/>
            <a:ext cx="3686175" cy="229425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b="1" spc="-5" dirty="0">
                <a:latin typeface="Arial"/>
                <a:cs typeface="Arial"/>
              </a:rPr>
              <a:t>Key</a:t>
            </a:r>
            <a:r>
              <a:rPr sz="1600" b="1" spc="-10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Aspects</a:t>
            </a:r>
            <a:endParaRPr sz="1600">
              <a:latin typeface="Arial"/>
              <a:cs typeface="Arial"/>
            </a:endParaRPr>
          </a:p>
          <a:p>
            <a:pPr marL="177800" marR="224154" indent="-150495">
              <a:lnSpc>
                <a:spcPct val="100000"/>
              </a:lnSpc>
              <a:spcBef>
                <a:spcPts val="605"/>
              </a:spcBef>
              <a:buSzPct val="78571"/>
              <a:buChar char="•"/>
              <a:tabLst>
                <a:tab pos="177800" algn="l"/>
              </a:tabLst>
            </a:pPr>
            <a:r>
              <a:rPr sz="1400" spc="-5" dirty="0">
                <a:latin typeface="Arial MT"/>
                <a:cs typeface="Arial MT"/>
              </a:rPr>
              <a:t>Easy pathway for </a:t>
            </a:r>
            <a:r>
              <a:rPr sz="1400" dirty="0">
                <a:latin typeface="Arial MT"/>
                <a:cs typeface="Arial MT"/>
              </a:rPr>
              <a:t>customers </a:t>
            </a:r>
            <a:r>
              <a:rPr sz="1400" spc="-5" dirty="0">
                <a:latin typeface="Arial MT"/>
                <a:cs typeface="Arial MT"/>
              </a:rPr>
              <a:t>to begin with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Couchbase without need to do </a:t>
            </a:r>
            <a:r>
              <a:rPr sz="1400" dirty="0">
                <a:latin typeface="Arial MT"/>
                <a:cs typeface="Arial MT"/>
              </a:rPr>
              <a:t>a </a:t>
            </a:r>
            <a:r>
              <a:rPr sz="1400" spc="-5" dirty="0">
                <a:latin typeface="Arial MT"/>
                <a:cs typeface="Arial MT"/>
              </a:rPr>
              <a:t>full </a:t>
            </a:r>
            <a:r>
              <a:rPr sz="1400" dirty="0">
                <a:latin typeface="Arial MT"/>
                <a:cs typeface="Arial MT"/>
              </a:rPr>
              <a:t> replacement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 </a:t>
            </a:r>
            <a:r>
              <a:rPr sz="1400" dirty="0">
                <a:latin typeface="Arial MT"/>
                <a:cs typeface="Arial MT"/>
              </a:rPr>
              <a:t>start</a:t>
            </a:r>
            <a:endParaRPr sz="1400">
              <a:latin typeface="Arial MT"/>
              <a:cs typeface="Arial MT"/>
            </a:endParaRPr>
          </a:p>
          <a:p>
            <a:pPr marL="177800" marR="904240" indent="-150495">
              <a:lnSpc>
                <a:spcPct val="100000"/>
              </a:lnSpc>
              <a:spcBef>
                <a:spcPts val="600"/>
              </a:spcBef>
              <a:buSzPct val="78571"/>
              <a:buChar char="•"/>
              <a:tabLst>
                <a:tab pos="177800" algn="l"/>
              </a:tabLst>
            </a:pPr>
            <a:r>
              <a:rPr sz="1400" spc="-5" dirty="0">
                <a:latin typeface="Arial MT"/>
                <a:cs typeface="Arial MT"/>
              </a:rPr>
              <a:t>Delivers quick wins for </a:t>
            </a:r>
            <a:r>
              <a:rPr sz="1400" dirty="0">
                <a:latin typeface="Arial MT"/>
                <a:cs typeface="Arial MT"/>
              </a:rPr>
              <a:t>customer: </a:t>
            </a:r>
            <a:r>
              <a:rPr sz="1400" spc="-3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performance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reliability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gains</a:t>
            </a:r>
            <a:endParaRPr sz="1400">
              <a:latin typeface="Arial MT"/>
              <a:cs typeface="Arial MT"/>
            </a:endParaRPr>
          </a:p>
          <a:p>
            <a:pPr marL="177800" indent="-150495">
              <a:lnSpc>
                <a:spcPct val="100000"/>
              </a:lnSpc>
              <a:spcBef>
                <a:spcPts val="600"/>
              </a:spcBef>
              <a:buSzPct val="78571"/>
              <a:buChar char="•"/>
              <a:tabLst>
                <a:tab pos="177800" algn="l"/>
              </a:tabLst>
            </a:pPr>
            <a:r>
              <a:rPr sz="1400" dirty="0">
                <a:latin typeface="Arial MT"/>
                <a:cs typeface="Arial MT"/>
              </a:rPr>
              <a:t>Most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common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entry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point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for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new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customers</a:t>
            </a:r>
            <a:endParaRPr sz="1400">
              <a:latin typeface="Arial MT"/>
              <a:cs typeface="Arial MT"/>
            </a:endParaRPr>
          </a:p>
          <a:p>
            <a:pPr marL="177800" marR="34988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-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lots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big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successful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customer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examples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03342" y="1820790"/>
            <a:ext cx="3971925" cy="0"/>
          </a:xfrm>
          <a:custGeom>
            <a:avLst/>
            <a:gdLst/>
            <a:ahLst/>
            <a:cxnLst/>
            <a:rect l="l" t="t" r="r" b="b"/>
            <a:pathLst>
              <a:path w="3971925">
                <a:moveTo>
                  <a:pt x="0" y="0"/>
                </a:moveTo>
                <a:lnTo>
                  <a:pt x="3971700" y="0"/>
                </a:lnTo>
              </a:path>
            </a:pathLst>
          </a:custGeom>
          <a:ln w="9524">
            <a:solidFill>
              <a:srgbClr val="59C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2172</TotalTime>
  <Words>2930</Words>
  <Application>Microsoft Office PowerPoint</Application>
  <PresentationFormat>On-screen Show (16:9)</PresentationFormat>
  <Paragraphs>610</Paragraphs>
  <Slides>35</Slides>
  <Notes>3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Aptos</vt:lpstr>
      <vt:lpstr>Arial</vt:lpstr>
      <vt:lpstr>Arial MT</vt:lpstr>
      <vt:lpstr>Calibri</vt:lpstr>
      <vt:lpstr>Courier New</vt:lpstr>
      <vt:lpstr>Tahoma</vt:lpstr>
      <vt:lpstr>Times New Roman</vt:lpstr>
      <vt:lpstr>Trebuchet MS</vt:lpstr>
      <vt:lpstr>Office Theme</vt:lpstr>
      <vt:lpstr>PowerPoint Presentation</vt:lpstr>
      <vt:lpstr>PowerPoint Presentation</vt:lpstr>
      <vt:lpstr>What is Couchbase</vt:lpstr>
      <vt:lpstr>Customers Tell Us: Application Needs Have Changed</vt:lpstr>
      <vt:lpstr>Couchbase: Cloud Database Platform for Modern Applications</vt:lpstr>
      <vt:lpstr>Why Companies Choose Couchbase</vt:lpstr>
      <vt:lpstr>Couchbase Capella: Key Capabilities</vt:lpstr>
      <vt:lpstr>Our use case</vt:lpstr>
      <vt:lpstr>Linkedin Use Case</vt:lpstr>
      <vt:lpstr>Industry &amp; Innovation Leaders</vt:lpstr>
      <vt:lpstr>Proven Enterprise Solution Chosen by Industry Leaders</vt:lpstr>
      <vt:lpstr>Data Management Landscape</vt:lpstr>
      <vt:lpstr>PowerPoint Presentation</vt:lpstr>
      <vt:lpstr>Couchbase’s Diﬀerentiated Architecture</vt:lpstr>
      <vt:lpstr>How Couchbase Helps Our Customers</vt:lpstr>
      <vt:lpstr>Couchbase is Flexible</vt:lpstr>
      <vt:lpstr>JSON is Flexible, its Structure can be Changed by the App</vt:lpstr>
      <vt:lpstr>Integrated Capabilities Advantages: Innovate Faster</vt:lpstr>
      <vt:lpstr>Flexible Cloud and Edge Options: Delivering Consistency</vt:lpstr>
      <vt:lpstr>Couchbase is Familiar</vt:lpstr>
      <vt:lpstr>SQL++: ANSI Standard, JOINS, Nested Objects, Arrays</vt:lpstr>
      <vt:lpstr>Blend JSON with the Best of Relational: Speed Time to Market</vt:lpstr>
      <vt:lpstr>Couchbase is Fast</vt:lpstr>
      <vt:lpstr>Memory First Architecture: Ensuring Responsiveness</vt:lpstr>
      <vt:lpstr>Memory First Architecture: How it works.</vt:lpstr>
      <vt:lpstr>Low Latency Everywhere: Globally, to the Edge, and in Device</vt:lpstr>
      <vt:lpstr>High Availability and Durability: Always-On</vt:lpstr>
      <vt:lpstr>Couchbase is Affordable</vt:lpstr>
      <vt:lpstr>Workload Isolation: Optimize Service Performance to Hardware</vt:lpstr>
      <vt:lpstr>Bringing AI capabilities to applications</vt:lpstr>
      <vt:lpstr>Overview | Use Cases</vt:lpstr>
      <vt:lpstr>Overview | Introduction to Couchbase Vector Search</vt:lpstr>
      <vt:lpstr>Couchbase: Architected for AI-based Applications</vt:lpstr>
      <vt:lpstr>Vector Across our Products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Couchbase Overview</dc:title>
  <cp:lastModifiedBy>Jessa Ardithya Chriswantoro</cp:lastModifiedBy>
  <cp:revision>2</cp:revision>
  <dcterms:created xsi:type="dcterms:W3CDTF">2024-09-03T06:39:20Z</dcterms:created>
  <dcterms:modified xsi:type="dcterms:W3CDTF">2025-12-12T06:12:44Z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